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4" r:id="rId1"/>
  </p:sldMasterIdLst>
  <p:sldIdLst>
    <p:sldId id="256" r:id="rId2"/>
    <p:sldId id="257" r:id="rId3"/>
    <p:sldId id="258" r:id="rId4"/>
    <p:sldId id="259" r:id="rId5"/>
    <p:sldId id="261" r:id="rId6"/>
    <p:sldId id="262" r:id="rId7"/>
    <p:sldId id="263" r:id="rId8"/>
    <p:sldId id="264" r:id="rId9"/>
    <p:sldId id="266"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8"/>
  </p:normalViewPr>
  <p:slideViewPr>
    <p:cSldViewPr snapToGrid="0">
      <p:cViewPr varScale="1">
        <p:scale>
          <a:sx n="117" d="100"/>
          <a:sy n="117" d="100"/>
        </p:scale>
        <p:origin x="36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3/7/24</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445928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3/7/24</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4053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3/7/24</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44673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3/7/24</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80086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3/7/24</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75744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3/7/24</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51107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3/7/24</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39414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3/7/24</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56195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3/7/24</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61382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3/7/24</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6665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3/7/24</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0141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8000" r="-8000"/>
          </a:stretch>
        </a:blip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3/7/24</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4">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3567474259"/>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ata.wa.gov/demographics/WAOFM-Census-Population-Density-by-County-by-Decad/e6ip-wkqq/about_data" TargetMode="External"/><Relationship Id="rId7" Type="http://schemas.openxmlformats.org/officeDocument/2006/relationships/hyperlink" Target="https://doh.wa.gov/data-statistical-reports/data-systems/geographic-information-system/downloadable-data-sets" TargetMode="External"/><Relationship Id="rId2" Type="http://schemas.openxmlformats.org/officeDocument/2006/relationships/hyperlink" Target="https://www.ahd.com/state_statistics.html" TargetMode="External"/><Relationship Id="rId1" Type="http://schemas.openxmlformats.org/officeDocument/2006/relationships/slideLayout" Target="../slideLayouts/slideLayout2.xml"/><Relationship Id="rId6" Type="http://schemas.openxmlformats.org/officeDocument/2006/relationships/hyperlink" Target="https://data.census.gov/table/DECENNIALDP2020.DP1?g=040XX00US53,53$1400000&amp;d=DEC%20Demographic%20Profile" TargetMode="External"/><Relationship Id="rId5" Type="http://schemas.openxmlformats.org/officeDocument/2006/relationships/hyperlink" Target="https://hub.arcgis.com/datasets/geoplatform::hospitals/explore?location=47.635176%2C-122.255440%2C11.41" TargetMode="External"/><Relationship Id="rId4" Type="http://schemas.openxmlformats.org/officeDocument/2006/relationships/hyperlink" Target="https://data-seattlecitygis.opendata.arcgis.com/datasets/9075e8c912a24c4b9458af8866c72ae7/explore?location=59.801857%2C-99.687557%2C3.71"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37FDDF72-DE39-4F99-A3C1-DD9D7815D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7" name="Rectangle 26">
            <a:extLst>
              <a:ext uri="{FF2B5EF4-FFF2-40B4-BE49-F238E27FC236}">
                <a16:creationId xmlns:a16="http://schemas.microsoft.com/office/drawing/2014/main" id="{5E4ECE80-3AD1-450C-B62A-98788F19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 name="Picture 3" descr="A colorful smoke on a white background&#10;&#10;Description automatically generated">
            <a:extLst>
              <a:ext uri="{FF2B5EF4-FFF2-40B4-BE49-F238E27FC236}">
                <a16:creationId xmlns:a16="http://schemas.microsoft.com/office/drawing/2014/main" id="{B2E25E4A-9A77-BCEC-A693-8A15F1C42C27}"/>
              </a:ext>
            </a:extLst>
          </p:cNvPr>
          <p:cNvPicPr>
            <a:picLocks noChangeAspect="1"/>
          </p:cNvPicPr>
          <p:nvPr/>
        </p:nvPicPr>
        <p:blipFill rotWithShape="1">
          <a:blip r:embed="rId2">
            <a:alphaModFix amt="60000"/>
          </a:blip>
          <a:srcRect t="6762" r="-1" b="8964"/>
          <a:stretch/>
        </p:blipFill>
        <p:spPr>
          <a:xfrm>
            <a:off x="3048" y="10"/>
            <a:ext cx="12188952" cy="6856614"/>
          </a:xfrm>
          <a:prstGeom prst="rect">
            <a:avLst/>
          </a:prstGeom>
        </p:spPr>
      </p:pic>
      <p:sp>
        <p:nvSpPr>
          <p:cNvPr id="2" name="Title 1">
            <a:extLst>
              <a:ext uri="{FF2B5EF4-FFF2-40B4-BE49-F238E27FC236}">
                <a16:creationId xmlns:a16="http://schemas.microsoft.com/office/drawing/2014/main" id="{A6DF2D02-8B68-A726-69A9-3AF5C6DD4D37}"/>
              </a:ext>
            </a:extLst>
          </p:cNvPr>
          <p:cNvSpPr>
            <a:spLocks noGrp="1"/>
          </p:cNvSpPr>
          <p:nvPr>
            <p:ph type="ctrTitle"/>
          </p:nvPr>
        </p:nvSpPr>
        <p:spPr>
          <a:xfrm>
            <a:off x="1218708" y="1594044"/>
            <a:ext cx="10190071" cy="3145855"/>
          </a:xfrm>
        </p:spPr>
        <p:txBody>
          <a:bodyPr anchor="ctr" anchorCtr="1">
            <a:normAutofit/>
          </a:bodyPr>
          <a:lstStyle/>
          <a:p>
            <a:r>
              <a:rPr lang="en-US" sz="6000" b="1" i="0" dirty="0">
                <a:solidFill>
                  <a:srgbClr val="FFFFFF"/>
                </a:solidFill>
                <a:effectLst/>
                <a:latin typeface="-apple-system"/>
              </a:rPr>
              <a:t>Hospital </a:t>
            </a:r>
            <a:r>
              <a:rPr lang="en-US" sz="6000" b="1" i="0" dirty="0" err="1">
                <a:solidFill>
                  <a:srgbClr val="FFFFFF"/>
                </a:solidFill>
                <a:effectLst/>
                <a:latin typeface="-apple-system"/>
              </a:rPr>
              <a:t>Accessiblity</a:t>
            </a:r>
            <a:endParaRPr lang="en-US" sz="6000" dirty="0">
              <a:solidFill>
                <a:srgbClr val="FFFFFF"/>
              </a:solidFill>
            </a:endParaRPr>
          </a:p>
        </p:txBody>
      </p:sp>
      <p:sp>
        <p:nvSpPr>
          <p:cNvPr id="3" name="Subtitle 2">
            <a:extLst>
              <a:ext uri="{FF2B5EF4-FFF2-40B4-BE49-F238E27FC236}">
                <a16:creationId xmlns:a16="http://schemas.microsoft.com/office/drawing/2014/main" id="{67E50CF5-6DC6-A723-308F-B9771CD8E804}"/>
              </a:ext>
            </a:extLst>
          </p:cNvPr>
          <p:cNvSpPr>
            <a:spLocks noGrp="1"/>
          </p:cNvSpPr>
          <p:nvPr>
            <p:ph type="subTitle" idx="1"/>
          </p:nvPr>
        </p:nvSpPr>
        <p:spPr>
          <a:xfrm>
            <a:off x="1218708" y="4069780"/>
            <a:ext cx="9781327" cy="2056617"/>
          </a:xfrm>
        </p:spPr>
        <p:txBody>
          <a:bodyPr anchor="t" anchorCtr="1">
            <a:normAutofit/>
          </a:bodyPr>
          <a:lstStyle/>
          <a:p>
            <a:r>
              <a:rPr lang="en-US" sz="2200" dirty="0" err="1">
                <a:solidFill>
                  <a:srgbClr val="FFFFFF"/>
                </a:solidFill>
              </a:rPr>
              <a:t>Geog</a:t>
            </a:r>
            <a:r>
              <a:rPr lang="en-US" sz="2200" dirty="0">
                <a:solidFill>
                  <a:srgbClr val="FFFFFF"/>
                </a:solidFill>
              </a:rPr>
              <a:t> 458 - Group AA1</a:t>
            </a:r>
          </a:p>
          <a:p>
            <a:r>
              <a:rPr lang="en-US" sz="2200" b="0" i="0" dirty="0">
                <a:solidFill>
                  <a:srgbClr val="FFFFFF"/>
                </a:solidFill>
                <a:effectLst/>
                <a:latin typeface="-apple-system"/>
              </a:rPr>
              <a:t>Abi Chinn, </a:t>
            </a:r>
            <a:r>
              <a:rPr lang="en-US" sz="2200" b="0" i="0" dirty="0" err="1">
                <a:solidFill>
                  <a:srgbClr val="FFFFFF"/>
                </a:solidFill>
                <a:effectLst/>
                <a:latin typeface="-apple-system"/>
              </a:rPr>
              <a:t>Chaeri</a:t>
            </a:r>
            <a:r>
              <a:rPr lang="en-US" sz="2200" b="0" i="0" dirty="0">
                <a:solidFill>
                  <a:srgbClr val="FFFFFF"/>
                </a:solidFill>
                <a:effectLst/>
                <a:latin typeface="-apple-system"/>
              </a:rPr>
              <a:t> Hong, </a:t>
            </a:r>
            <a:r>
              <a:rPr lang="en-US" sz="2200" b="0" i="0" dirty="0" err="1">
                <a:solidFill>
                  <a:srgbClr val="FFFFFF"/>
                </a:solidFill>
                <a:effectLst/>
                <a:latin typeface="-apple-system"/>
              </a:rPr>
              <a:t>Yezhen</a:t>
            </a:r>
            <a:r>
              <a:rPr lang="en-US" sz="2200" b="0" i="0" dirty="0">
                <a:solidFill>
                  <a:srgbClr val="FFFFFF"/>
                </a:solidFill>
                <a:effectLst/>
                <a:latin typeface="-apple-system"/>
              </a:rPr>
              <a:t> Chen, Wyatt Stanley, Elijah Price</a:t>
            </a:r>
          </a:p>
        </p:txBody>
      </p:sp>
    </p:spTree>
    <p:extLst>
      <p:ext uri="{BB962C8B-B14F-4D97-AF65-F5344CB8AC3E}">
        <p14:creationId xmlns:p14="http://schemas.microsoft.com/office/powerpoint/2010/main" val="925603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2C343-8805-2862-FE57-CB79FA5A67F0}"/>
              </a:ext>
            </a:extLst>
          </p:cNvPr>
          <p:cNvSpPr>
            <a:spLocks noGrp="1"/>
          </p:cNvSpPr>
          <p:nvPr>
            <p:ph type="title"/>
          </p:nvPr>
        </p:nvSpPr>
        <p:spPr/>
        <p:txBody>
          <a:bodyPr/>
          <a:lstStyle/>
          <a:p>
            <a:r>
              <a:rPr lang="en-US" dirty="0"/>
              <a:t>HTML</a:t>
            </a:r>
          </a:p>
        </p:txBody>
      </p:sp>
      <p:sp>
        <p:nvSpPr>
          <p:cNvPr id="3" name="Content Placeholder 2">
            <a:extLst>
              <a:ext uri="{FF2B5EF4-FFF2-40B4-BE49-F238E27FC236}">
                <a16:creationId xmlns:a16="http://schemas.microsoft.com/office/drawing/2014/main" id="{6692C1E4-77D4-940D-FE7D-A7E9D0A9F954}"/>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2258069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4AB0A-9C02-0EA5-B549-BB4C325F7380}"/>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id="{C8EDFBB8-7251-BCF9-5A27-DE94F464E85E}"/>
              </a:ext>
            </a:extLst>
          </p:cNvPr>
          <p:cNvSpPr>
            <a:spLocks noGrp="1"/>
          </p:cNvSpPr>
          <p:nvPr>
            <p:ph idx="1"/>
          </p:nvPr>
        </p:nvSpPr>
        <p:spPr/>
        <p:txBody>
          <a:bodyPr>
            <a:normAutofit/>
          </a:bodyPr>
          <a:lstStyle/>
          <a:p>
            <a:pPr>
              <a:lnSpc>
                <a:spcPct val="150000"/>
              </a:lnSpc>
            </a:pPr>
            <a:r>
              <a:rPr lang="en-US" dirty="0"/>
              <a:t>The </a:t>
            </a:r>
            <a:r>
              <a:rPr lang="en-US" dirty="0" err="1"/>
              <a:t>Geonarrative</a:t>
            </a:r>
            <a:r>
              <a:rPr lang="en-US" dirty="0"/>
              <a:t> project maps hospital accessibility from a nationwide overview to detailed analyses in Washington State and Seattle. It showcases disparities in access and its impact on health outcomes through maps of hospital locations, population densities, and minority distributions. </a:t>
            </a:r>
          </a:p>
        </p:txBody>
      </p:sp>
    </p:spTree>
    <p:extLst>
      <p:ext uri="{BB962C8B-B14F-4D97-AF65-F5344CB8AC3E}">
        <p14:creationId xmlns:p14="http://schemas.microsoft.com/office/powerpoint/2010/main" val="2992130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26BBD1-747E-FD3F-C906-4509F3F62709}"/>
              </a:ext>
            </a:extLst>
          </p:cNvPr>
          <p:cNvSpPr>
            <a:spLocks noGrp="1"/>
          </p:cNvSpPr>
          <p:nvPr>
            <p:ph idx="1"/>
          </p:nvPr>
        </p:nvSpPr>
        <p:spPr>
          <a:xfrm>
            <a:off x="458694" y="2591708"/>
            <a:ext cx="11274612" cy="1729921"/>
          </a:xfrm>
        </p:spPr>
        <p:txBody>
          <a:bodyPr>
            <a:normAutofit/>
          </a:bodyPr>
          <a:lstStyle/>
          <a:p>
            <a:pPr>
              <a:lnSpc>
                <a:spcPct val="150000"/>
              </a:lnSpc>
            </a:pPr>
            <a:r>
              <a:rPr lang="en-US" sz="2800" dirty="0"/>
              <a:t>This </a:t>
            </a:r>
            <a:r>
              <a:rPr lang="en-US" dirty="0"/>
              <a:t>project d</a:t>
            </a:r>
            <a:r>
              <a:rPr lang="en-US" sz="2800" dirty="0"/>
              <a:t>eveloped with </a:t>
            </a:r>
            <a:r>
              <a:rPr lang="en-US" sz="2800" dirty="0" err="1"/>
              <a:t>VSCode</a:t>
            </a:r>
            <a:r>
              <a:rPr lang="en-US" dirty="0"/>
              <a:t>,</a:t>
            </a:r>
            <a:r>
              <a:rPr lang="en-US" sz="2800" dirty="0"/>
              <a:t> </a:t>
            </a:r>
            <a:r>
              <a:rPr lang="en-US" sz="2800" dirty="0" err="1"/>
              <a:t>Mapbox</a:t>
            </a:r>
            <a:r>
              <a:rPr lang="en-US" sz="2800" dirty="0"/>
              <a:t> for GitHub Pages, QGIS, </a:t>
            </a:r>
            <a:r>
              <a:rPr lang="en-US" sz="2800" dirty="0" err="1"/>
              <a:t>QMetaTiles</a:t>
            </a:r>
            <a:r>
              <a:rPr lang="en-US" dirty="0"/>
              <a:t> and </a:t>
            </a:r>
            <a:r>
              <a:rPr lang="en-US" dirty="0" err="1"/>
              <a:t>Github</a:t>
            </a:r>
            <a:r>
              <a:rPr lang="en-US" dirty="0"/>
              <a:t>.</a:t>
            </a:r>
          </a:p>
        </p:txBody>
      </p:sp>
      <p:sp>
        <p:nvSpPr>
          <p:cNvPr id="4" name="Title 1">
            <a:extLst>
              <a:ext uri="{FF2B5EF4-FFF2-40B4-BE49-F238E27FC236}">
                <a16:creationId xmlns:a16="http://schemas.microsoft.com/office/drawing/2014/main" id="{EC1E2CA4-B859-71E2-B01A-27D054D9C5B1}"/>
              </a:ext>
            </a:extLst>
          </p:cNvPr>
          <p:cNvSpPr>
            <a:spLocks noGrp="1"/>
          </p:cNvSpPr>
          <p:nvPr>
            <p:ph type="title"/>
          </p:nvPr>
        </p:nvSpPr>
        <p:spPr>
          <a:xfrm>
            <a:off x="458694" y="365760"/>
            <a:ext cx="10895106" cy="1325563"/>
          </a:xfrm>
        </p:spPr>
        <p:txBody>
          <a:bodyPr/>
          <a:lstStyle/>
          <a:p>
            <a:r>
              <a:rPr lang="en-US" dirty="0"/>
              <a:t>Project Description</a:t>
            </a:r>
          </a:p>
        </p:txBody>
      </p:sp>
    </p:spTree>
    <p:extLst>
      <p:ext uri="{BB962C8B-B14F-4D97-AF65-F5344CB8AC3E}">
        <p14:creationId xmlns:p14="http://schemas.microsoft.com/office/powerpoint/2010/main" val="626373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4CEB7-7FA1-5770-57B8-7A172CD89C6E}"/>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1411DD73-FA50-4C03-9F77-65DC06604E95}"/>
              </a:ext>
            </a:extLst>
          </p:cNvPr>
          <p:cNvSpPr>
            <a:spLocks noGrp="1"/>
          </p:cNvSpPr>
          <p:nvPr>
            <p:ph idx="1"/>
          </p:nvPr>
        </p:nvSpPr>
        <p:spPr/>
        <p:txBody>
          <a:bodyPr/>
          <a:lstStyle/>
          <a:p>
            <a:pPr>
              <a:lnSpc>
                <a:spcPct val="150000"/>
              </a:lnSpc>
            </a:pPr>
            <a:r>
              <a:rPr lang="en-US" dirty="0"/>
              <a:t>The project features maps illustrating hospital availability in the U.S., Washington, and Seattle, using datasets to show access patterns. Users can scroll to see maps transitioning from national to local levels and click on red points for hospital details, revealing disparities in access from country to city.</a:t>
            </a:r>
          </a:p>
        </p:txBody>
      </p:sp>
    </p:spTree>
    <p:extLst>
      <p:ext uri="{BB962C8B-B14F-4D97-AF65-F5344CB8AC3E}">
        <p14:creationId xmlns:p14="http://schemas.microsoft.com/office/powerpoint/2010/main" val="441472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14" name="Rectangle 13">
            <a:extLst>
              <a:ext uri="{FF2B5EF4-FFF2-40B4-BE49-F238E27FC236}">
                <a16:creationId xmlns:a16="http://schemas.microsoft.com/office/drawing/2014/main" id="{D6A5485D-4AF6-47BA-8BB1-44D0639B9F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483861B3-77F4-42C4-B257-AF7D1EB5FF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5" name="Content Placeholder 4" descr="A map of seattle with red dots&#10;&#10;Description automatically generated">
            <a:extLst>
              <a:ext uri="{FF2B5EF4-FFF2-40B4-BE49-F238E27FC236}">
                <a16:creationId xmlns:a16="http://schemas.microsoft.com/office/drawing/2014/main" id="{8EF6FD0A-229A-EA4D-C9BE-65329E8594C8}"/>
              </a:ext>
            </a:extLst>
          </p:cNvPr>
          <p:cNvPicPr>
            <a:picLocks noGrp="1" noChangeAspect="1"/>
          </p:cNvPicPr>
          <p:nvPr>
            <p:ph idx="1"/>
          </p:nvPr>
        </p:nvPicPr>
        <p:blipFill rotWithShape="1">
          <a:blip r:embed="rId3">
            <a:alphaModFix/>
          </a:blip>
          <a:srcRect l="2237" r="17318" b="-1"/>
          <a:stretch/>
        </p:blipFill>
        <p:spPr>
          <a:xfrm>
            <a:off x="20" y="10"/>
            <a:ext cx="12191980" cy="6857990"/>
          </a:xfrm>
          <a:prstGeom prst="rect">
            <a:avLst/>
          </a:prstGeom>
        </p:spPr>
      </p:pic>
      <p:sp>
        <p:nvSpPr>
          <p:cNvPr id="18" name="Rectangle 17">
            <a:extLst>
              <a:ext uri="{FF2B5EF4-FFF2-40B4-BE49-F238E27FC236}">
                <a16:creationId xmlns:a16="http://schemas.microsoft.com/office/drawing/2014/main" id="{8D2A0DB3-EF43-4032-9B27-954E12CCB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0"/>
            <a:ext cx="12188952" cy="3732362"/>
          </a:xfrm>
          <a:prstGeom prst="rect">
            <a:avLst/>
          </a:prstGeom>
          <a:gradFill>
            <a:gsLst>
              <a:gs pos="100000">
                <a:srgbClr val="000000">
                  <a:alpha val="0"/>
                </a:srgbClr>
              </a:gs>
              <a:gs pos="0">
                <a:schemeClr val="tx1"/>
              </a:gs>
              <a:gs pos="0">
                <a:srgbClr val="000000">
                  <a:alpha val="6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808862-6939-5D4B-69C5-CCB9E9C16A97}"/>
              </a:ext>
            </a:extLst>
          </p:cNvPr>
          <p:cNvSpPr>
            <a:spLocks noGrp="1"/>
          </p:cNvSpPr>
          <p:nvPr>
            <p:ph type="title"/>
          </p:nvPr>
        </p:nvSpPr>
        <p:spPr>
          <a:xfrm>
            <a:off x="2988" y="269108"/>
            <a:ext cx="2585125" cy="1597073"/>
          </a:xfrm>
        </p:spPr>
        <p:txBody>
          <a:bodyPr vert="horz" lIns="91440" tIns="45720" rIns="91440" bIns="45720" rtlCol="0" anchor="ctr">
            <a:normAutofit/>
          </a:bodyPr>
          <a:lstStyle/>
          <a:p>
            <a:r>
              <a:rPr lang="en-US" dirty="0">
                <a:solidFill>
                  <a:srgbClr val="FFFFFF"/>
                </a:solidFill>
              </a:rPr>
              <a:t>Example</a:t>
            </a:r>
          </a:p>
        </p:txBody>
      </p:sp>
    </p:spTree>
    <p:extLst>
      <p:ext uri="{BB962C8B-B14F-4D97-AF65-F5344CB8AC3E}">
        <p14:creationId xmlns:p14="http://schemas.microsoft.com/office/powerpoint/2010/main" val="2626737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DFB1C-BFC4-92B5-3259-1EFBD943395C}"/>
              </a:ext>
            </a:extLst>
          </p:cNvPr>
          <p:cNvSpPr>
            <a:spLocks noGrp="1"/>
          </p:cNvSpPr>
          <p:nvPr>
            <p:ph type="title"/>
          </p:nvPr>
        </p:nvSpPr>
        <p:spPr/>
        <p:txBody>
          <a:bodyPr/>
          <a:lstStyle/>
          <a:p>
            <a:r>
              <a:rPr lang="en-US" dirty="0"/>
              <a:t>Project goal</a:t>
            </a:r>
          </a:p>
        </p:txBody>
      </p:sp>
      <p:sp>
        <p:nvSpPr>
          <p:cNvPr id="3" name="Content Placeholder 2">
            <a:extLst>
              <a:ext uri="{FF2B5EF4-FFF2-40B4-BE49-F238E27FC236}">
                <a16:creationId xmlns:a16="http://schemas.microsoft.com/office/drawing/2014/main" id="{FD8AEC2F-05A6-4A4D-A144-5E6F841298AB}"/>
              </a:ext>
            </a:extLst>
          </p:cNvPr>
          <p:cNvSpPr>
            <a:spLocks noGrp="1"/>
          </p:cNvSpPr>
          <p:nvPr>
            <p:ph idx="1"/>
          </p:nvPr>
        </p:nvSpPr>
        <p:spPr/>
        <p:txBody>
          <a:bodyPr/>
          <a:lstStyle/>
          <a:p>
            <a:pPr>
              <a:lnSpc>
                <a:spcPct val="150000"/>
              </a:lnSpc>
            </a:pPr>
            <a:r>
              <a:rPr lang="en-US" dirty="0"/>
              <a:t>The project focuses on highlighting disparities in hospital access across the U.S., particularly in Washington and Seattle, and how these disparities affect health outcomes by increasing travel times for care.</a:t>
            </a:r>
          </a:p>
        </p:txBody>
      </p:sp>
    </p:spTree>
    <p:extLst>
      <p:ext uri="{BB962C8B-B14F-4D97-AF65-F5344CB8AC3E}">
        <p14:creationId xmlns:p14="http://schemas.microsoft.com/office/powerpoint/2010/main" val="2235905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1C686-C3EB-925D-5192-FD24BF0633D6}"/>
              </a:ext>
            </a:extLst>
          </p:cNvPr>
          <p:cNvSpPr>
            <a:spLocks noGrp="1"/>
          </p:cNvSpPr>
          <p:nvPr>
            <p:ph type="title"/>
          </p:nvPr>
        </p:nvSpPr>
        <p:spPr/>
        <p:txBody>
          <a:bodyPr/>
          <a:lstStyle/>
          <a:p>
            <a:r>
              <a:rPr lang="en-US" dirty="0"/>
              <a:t>Target Audience</a:t>
            </a:r>
          </a:p>
        </p:txBody>
      </p:sp>
      <p:sp>
        <p:nvSpPr>
          <p:cNvPr id="3" name="Content Placeholder 2">
            <a:extLst>
              <a:ext uri="{FF2B5EF4-FFF2-40B4-BE49-F238E27FC236}">
                <a16:creationId xmlns:a16="http://schemas.microsoft.com/office/drawing/2014/main" id="{D2242061-E87B-3AB2-8005-84D7B76194EA}"/>
              </a:ext>
            </a:extLst>
          </p:cNvPr>
          <p:cNvSpPr>
            <a:spLocks noGrp="1"/>
          </p:cNvSpPr>
          <p:nvPr>
            <p:ph idx="1"/>
          </p:nvPr>
        </p:nvSpPr>
        <p:spPr/>
        <p:txBody>
          <a:bodyPr/>
          <a:lstStyle/>
          <a:p>
            <a:pPr>
              <a:lnSpc>
                <a:spcPct val="150000"/>
              </a:lnSpc>
            </a:pPr>
            <a:r>
              <a:rPr lang="en-US" dirty="0"/>
              <a:t>The project aims to mobilize community members and inform government officials to advocate for better hospital accessibility in underserved areas, leveraging grassroots support to address healthcare disparities.</a:t>
            </a:r>
          </a:p>
        </p:txBody>
      </p:sp>
    </p:spTree>
    <p:extLst>
      <p:ext uri="{BB962C8B-B14F-4D97-AF65-F5344CB8AC3E}">
        <p14:creationId xmlns:p14="http://schemas.microsoft.com/office/powerpoint/2010/main" val="2469884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BEBED-269A-42B7-9DB3-C48C1A7462AA}"/>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88D4DD25-E393-2693-ACD2-3A745E7E19CA}"/>
              </a:ext>
            </a:extLst>
          </p:cNvPr>
          <p:cNvSpPr>
            <a:spLocks noGrp="1"/>
          </p:cNvSpPr>
          <p:nvPr>
            <p:ph idx="1"/>
          </p:nvPr>
        </p:nvSpPr>
        <p:spPr/>
        <p:txBody>
          <a:bodyPr>
            <a:normAutofit/>
          </a:bodyPr>
          <a:lstStyle/>
          <a:p>
            <a:pPr>
              <a:lnSpc>
                <a:spcPct val="150000"/>
              </a:lnSpc>
              <a:buFont typeface="Arial" panose="020B0604020202020204" pitchFamily="34" charset="0"/>
              <a:buChar char="•"/>
            </a:pPr>
            <a:r>
              <a:rPr lang="en-US" sz="1200" dirty="0">
                <a:effectLst/>
              </a:rPr>
              <a:t>American Hospital Directory. (2023). Hospital Statistics by State. American Hospital Directory [Data Table]. Retrieved from </a:t>
            </a:r>
            <a:r>
              <a:rPr lang="en-US" sz="1200" u="sng" dirty="0">
                <a:solidFill>
                  <a:srgbClr val="DCA10D"/>
                </a:solidFill>
                <a:effectLst/>
                <a:hlinkClick r:id="rId2"/>
              </a:rPr>
              <a:t>https://www.ahd.com/state_statistics.html</a:t>
            </a:r>
            <a:r>
              <a:rPr lang="en-US" sz="1200" dirty="0">
                <a:effectLst/>
              </a:rPr>
              <a:t>.</a:t>
            </a:r>
          </a:p>
          <a:p>
            <a:pPr>
              <a:lnSpc>
                <a:spcPct val="150000"/>
              </a:lnSpc>
              <a:buFont typeface="Arial" panose="020B0604020202020204" pitchFamily="34" charset="0"/>
              <a:buChar char="•"/>
            </a:pPr>
            <a:r>
              <a:rPr lang="en-US" sz="1200" dirty="0">
                <a:effectLst/>
              </a:rPr>
              <a:t>Erica Gardner. (2023). WAOFM - Census - Population Density by County by Decade, 1900 to 2020. </a:t>
            </a:r>
            <a:r>
              <a:rPr lang="en-US" sz="1200" dirty="0" err="1">
                <a:effectLst/>
              </a:rPr>
              <a:t>Data.wa.gove</a:t>
            </a:r>
            <a:r>
              <a:rPr lang="en-US" sz="1200" dirty="0">
                <a:effectLst/>
              </a:rPr>
              <a:t> [CSV]. Retrieved from </a:t>
            </a:r>
            <a:r>
              <a:rPr lang="en-US" sz="1200" u="sng" dirty="0">
                <a:solidFill>
                  <a:srgbClr val="DCA10D"/>
                </a:solidFill>
                <a:effectLst/>
                <a:hlinkClick r:id="rId3"/>
              </a:rPr>
              <a:t>https://data.wa.gov/demographics/WAOFM-Census-Population-Density-by-County-by-Decad/e6ip-wkqq/about_data</a:t>
            </a:r>
            <a:r>
              <a:rPr lang="en-US" sz="1200" dirty="0">
                <a:effectLst/>
              </a:rPr>
              <a:t>.</a:t>
            </a:r>
          </a:p>
          <a:p>
            <a:pPr>
              <a:lnSpc>
                <a:spcPct val="150000"/>
              </a:lnSpc>
              <a:buFont typeface="Arial" panose="020B0604020202020204" pitchFamily="34" charset="0"/>
              <a:buChar char="•"/>
            </a:pPr>
            <a:r>
              <a:rPr lang="en-US" sz="1200" dirty="0">
                <a:solidFill>
                  <a:srgbClr val="000000"/>
                </a:solidFill>
                <a:effectLst/>
              </a:rPr>
              <a:t>Private Member (City of Seattle ArcGIS Online). (2023). 2020 Census Tracts - Seattle. Seattle </a:t>
            </a:r>
            <a:r>
              <a:rPr lang="en-US" sz="1200" dirty="0" err="1">
                <a:solidFill>
                  <a:srgbClr val="000000"/>
                </a:solidFill>
                <a:effectLst/>
              </a:rPr>
              <a:t>GeoData</a:t>
            </a:r>
            <a:r>
              <a:rPr lang="en-US" sz="1200" dirty="0">
                <a:solidFill>
                  <a:srgbClr val="000000"/>
                </a:solidFill>
                <a:effectLst/>
              </a:rPr>
              <a:t> [Shapefile]. Retrieved from </a:t>
            </a:r>
            <a:r>
              <a:rPr lang="en-US" sz="1200" u="sng" dirty="0">
                <a:solidFill>
                  <a:srgbClr val="000000"/>
                </a:solidFill>
                <a:effectLst/>
                <a:hlinkClick r:id="rId4"/>
              </a:rPr>
              <a:t>https://data-seattlecitygis.opendata.arcgis.com/datasets/9075e8c912a24c4b9458af8866c72ae7/explore?location=59.801857%2C-99.687557%2C3.71</a:t>
            </a:r>
            <a:r>
              <a:rPr lang="en-US" sz="1200" dirty="0">
                <a:solidFill>
                  <a:srgbClr val="000000"/>
                </a:solidFill>
                <a:effectLst/>
              </a:rPr>
              <a:t>.</a:t>
            </a:r>
            <a:endParaRPr lang="en-US" sz="1200" dirty="0">
              <a:solidFill>
                <a:srgbClr val="DCA10D"/>
              </a:solidFill>
              <a:effectLst/>
            </a:endParaRPr>
          </a:p>
          <a:p>
            <a:pPr>
              <a:lnSpc>
                <a:spcPct val="150000"/>
              </a:lnSpc>
              <a:buFont typeface="Arial" panose="020B0604020202020204" pitchFamily="34" charset="0"/>
              <a:buChar char="•"/>
            </a:pPr>
            <a:r>
              <a:rPr lang="en-US" sz="1200" dirty="0">
                <a:effectLst/>
              </a:rPr>
              <a:t>Private Member (</a:t>
            </a:r>
            <a:r>
              <a:rPr lang="en-US" sz="1200" dirty="0" err="1">
                <a:effectLst/>
              </a:rPr>
              <a:t>GeoPlatform</a:t>
            </a:r>
            <a:r>
              <a:rPr lang="en-US" sz="1200" dirty="0">
                <a:effectLst/>
              </a:rPr>
              <a:t> ArcGIS Online). (2023). Hospitals. Homeland Infrastructure Foundation-Level Data [Shapefile]. Retrieved from </a:t>
            </a:r>
            <a:r>
              <a:rPr lang="en-US" sz="1200" u="sng" dirty="0">
                <a:solidFill>
                  <a:srgbClr val="DCA10D"/>
                </a:solidFill>
                <a:effectLst/>
                <a:hlinkClick r:id="rId5"/>
              </a:rPr>
              <a:t>https://hub.arcgis.com/datasets/geoplatform::hospitals/explore?location=47.635176%2C-122.255440%2C11.41</a:t>
            </a:r>
            <a:r>
              <a:rPr lang="en-US" sz="1200" dirty="0">
                <a:effectLst/>
              </a:rPr>
              <a:t>.</a:t>
            </a:r>
          </a:p>
          <a:p>
            <a:pPr>
              <a:lnSpc>
                <a:spcPct val="150000"/>
              </a:lnSpc>
              <a:buFont typeface="Arial" panose="020B0604020202020204" pitchFamily="34" charset="0"/>
              <a:buChar char="•"/>
            </a:pPr>
            <a:r>
              <a:rPr lang="en-US" sz="1200" dirty="0">
                <a:effectLst/>
              </a:rPr>
              <a:t>U.S. Census Bureau. (2020). Profile of General Population and Housing Characteristics. United States Census Bureau [Table DP1]. Retrieved from </a:t>
            </a:r>
            <a:r>
              <a:rPr lang="en-US" sz="1200" u="sng" dirty="0">
                <a:solidFill>
                  <a:srgbClr val="DCA10D"/>
                </a:solidFill>
                <a:effectLst/>
                <a:hlinkClick r:id="rId6"/>
              </a:rPr>
              <a:t>https://data.census.gov/table/DECENNIALDP2020.DP1?g=040XX00US53,53$1400000&amp;d=DEC%20Demographic%20Profile</a:t>
            </a:r>
            <a:r>
              <a:rPr lang="en-US" sz="1200" dirty="0">
                <a:effectLst/>
              </a:rPr>
              <a:t>.</a:t>
            </a:r>
          </a:p>
          <a:p>
            <a:pPr>
              <a:lnSpc>
                <a:spcPct val="150000"/>
              </a:lnSpc>
              <a:buFont typeface="Arial" panose="020B0604020202020204" pitchFamily="34" charset="0"/>
              <a:buChar char="•"/>
            </a:pPr>
            <a:r>
              <a:rPr lang="en-US" sz="1200" dirty="0">
                <a:effectLst/>
              </a:rPr>
              <a:t>Washington State Department of Health (2023). Hospitals. Washington State Department of Health [Shapefile]. Retrieved from </a:t>
            </a:r>
            <a:r>
              <a:rPr lang="en-US" sz="1200" u="sng" dirty="0">
                <a:solidFill>
                  <a:srgbClr val="DCA10D"/>
                </a:solidFill>
                <a:effectLst/>
                <a:hlinkClick r:id="rId7"/>
              </a:rPr>
              <a:t>https://doh.wa.gov/data-statistical-reports/data-systems/geographic-information-system/downloadable-data-sets</a:t>
            </a:r>
            <a:r>
              <a:rPr lang="en-US" sz="1200" dirty="0">
                <a:effectLst/>
              </a:rPr>
              <a:t>.</a:t>
            </a:r>
          </a:p>
        </p:txBody>
      </p:sp>
    </p:spTree>
    <p:extLst>
      <p:ext uri="{BB962C8B-B14F-4D97-AF65-F5344CB8AC3E}">
        <p14:creationId xmlns:p14="http://schemas.microsoft.com/office/powerpoint/2010/main" val="2712896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7AB4C-CF9B-E4A6-B2E5-20377B2422E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3220310-D4AC-90DC-817F-AF415814088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57826689"/>
      </p:ext>
    </p:extLst>
  </p:cSld>
  <p:clrMapOvr>
    <a:masterClrMapping/>
  </p:clrMapOvr>
</p:sld>
</file>

<file path=ppt/theme/theme1.xml><?xml version="1.0" encoding="utf-8"?>
<a:theme xmlns:a="http://schemas.openxmlformats.org/drawingml/2006/main" name="DappledVTI">
  <a:themeElements>
    <a:clrScheme name="Custom 81">
      <a:dk1>
        <a:sysClr val="windowText" lastClr="000000"/>
      </a:dk1>
      <a:lt1>
        <a:sysClr val="window" lastClr="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docProps/app.xml><?xml version="1.0" encoding="utf-8"?>
<Properties xmlns="http://schemas.openxmlformats.org/officeDocument/2006/extended-properties" xmlns:vt="http://schemas.openxmlformats.org/officeDocument/2006/docPropsVTypes">
  <Template>Crop</Template>
  <TotalTime>249</TotalTime>
  <Words>473</Words>
  <Application>Microsoft Macintosh PowerPoint</Application>
  <PresentationFormat>Widescreen</PresentationFormat>
  <Paragraphs>22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-apple-system</vt:lpstr>
      <vt:lpstr>AvenirNext LT Pro Medium</vt:lpstr>
      <vt:lpstr>Arial</vt:lpstr>
      <vt:lpstr>Avenir Next LT Pro</vt:lpstr>
      <vt:lpstr>Sabon Next LT</vt:lpstr>
      <vt:lpstr>DappledVTI</vt:lpstr>
      <vt:lpstr>Hospital Accessiblity</vt:lpstr>
      <vt:lpstr>Project Description</vt:lpstr>
      <vt:lpstr>Project Description</vt:lpstr>
      <vt:lpstr>Functions</vt:lpstr>
      <vt:lpstr>Example</vt:lpstr>
      <vt:lpstr>Project goal</vt:lpstr>
      <vt:lpstr>Target Audience</vt:lpstr>
      <vt:lpstr>Data Sources</vt:lpstr>
      <vt:lpstr>PowerPoint Presentation</vt:lpstr>
      <vt:lpstr>HTML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Accessiblity</dc:title>
  <dc:creator>Chaeri Hong</dc:creator>
  <cp:lastModifiedBy>Chaeri Hong</cp:lastModifiedBy>
  <cp:revision>4</cp:revision>
  <dcterms:created xsi:type="dcterms:W3CDTF">2024-03-08T03:56:22Z</dcterms:created>
  <dcterms:modified xsi:type="dcterms:W3CDTF">2024-03-08T08:06:05Z</dcterms:modified>
</cp:coreProperties>
</file>