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70" r:id="rId2"/>
    <p:sldId id="257" r:id="rId3"/>
    <p:sldId id="260" r:id="rId4"/>
    <p:sldId id="272" r:id="rId5"/>
    <p:sldId id="273" r:id="rId6"/>
    <p:sldId id="274" r:id="rId7"/>
    <p:sldId id="391" r:id="rId8"/>
    <p:sldId id="390" r:id="rId9"/>
    <p:sldId id="275" r:id="rId10"/>
    <p:sldId id="393" r:id="rId11"/>
    <p:sldId id="392" r:id="rId12"/>
    <p:sldId id="394" r:id="rId13"/>
    <p:sldId id="395" r:id="rId14"/>
    <p:sldId id="396" r:id="rId15"/>
    <p:sldId id="282" r:id="rId16"/>
    <p:sldId id="283" r:id="rId17"/>
    <p:sldId id="284" r:id="rId18"/>
    <p:sldId id="281" r:id="rId19"/>
    <p:sldId id="276" r:id="rId20"/>
    <p:sldId id="397" r:id="rId21"/>
    <p:sldId id="398" r:id="rId22"/>
    <p:sldId id="399" r:id="rId23"/>
    <p:sldId id="285" r:id="rId24"/>
    <p:sldId id="278" r:id="rId25"/>
    <p:sldId id="351" r:id="rId26"/>
    <p:sldId id="287" r:id="rId27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0" autoAdjust="0"/>
    <p:restoredTop sz="96389" autoAdjust="0"/>
  </p:normalViewPr>
  <p:slideViewPr>
    <p:cSldViewPr>
      <p:cViewPr varScale="1">
        <p:scale>
          <a:sx n="72" d="100"/>
          <a:sy n="72" d="100"/>
        </p:scale>
        <p:origin x="72" y="5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44"/>
    </p:cViewPr>
  </p:sorterViewPr>
  <p:notesViewPr>
    <p:cSldViewPr>
      <p:cViewPr varScale="1">
        <p:scale>
          <a:sx n="67" d="100"/>
          <a:sy n="67" d="100"/>
        </p:scale>
        <p:origin x="217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D8006E6-BE6B-449E-B034-9AFC914FDE88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6136D595-4A8B-43E7-99D1-1E57152E71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7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64AD-AE2D-47AE-8196-7B6032EA1B1B}" type="datetime1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F66F2-5649-430F-A55B-9E67C774C392}" type="datetime1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8722-A7F6-48DC-9440-5A5461EFACFE}" type="datetime1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BBB-C158-42E7-9105-3EB1FC21198E}" type="datetime1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E06-8FFA-4189-9B34-377B63F13BB0}" type="datetime1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FF32B-301D-4B2D-9A46-19736B66A3C0}" type="datetime1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D8C4-C571-4F33-99E7-471E81E23F09}" type="datetime1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69D4-D67B-47B0-81CB-0A3641C3136A}" type="datetime1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6A1-7164-4FE6-8382-923829C65BD2}" type="datetime1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A5D7-9585-450C-9AE9-FB8B4BACAD9B}" type="datetime1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E60F-53EB-488C-AB66-75D3E2FB53EF}" type="datetime1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23935BD4-8016-4A48-BD76-AA366649842C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page</a:t>
            </a:r>
            <a:endParaRPr lang="ko-KR" altLang="en-US" dirty="0"/>
          </a:p>
        </p:txBody>
      </p:sp>
      <p:pic>
        <p:nvPicPr>
          <p:cNvPr id="7" name="그림 6" descr="Logo-FRIBOT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84388" y="6251168"/>
            <a:ext cx="1487488" cy="51690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59829" y="638132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IoT</a:t>
            </a:r>
            <a:r>
              <a:rPr lang="ko-KR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프로그래밍</a:t>
            </a:r>
            <a:endParaRPr lang="ko-KR" alt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2" descr="E:\fribot_img\FBARDUINO\IMG_1097-1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grayscl/>
          </a:blip>
          <a:srcRect l="9233" t="5872" r="8404" b="11201"/>
          <a:stretch>
            <a:fillRect/>
          </a:stretch>
        </p:blipFill>
        <p:spPr bwMode="auto">
          <a:xfrm>
            <a:off x="10968861" y="0"/>
            <a:ext cx="1223139" cy="6926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fribot_img\FBARDUINO\IMG_1097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rcRect l="9233" t="5872" r="8404" b="11201"/>
          <a:stretch>
            <a:fillRect/>
          </a:stretch>
        </p:blipFill>
        <p:spPr bwMode="auto">
          <a:xfrm>
            <a:off x="6816081" y="692696"/>
            <a:ext cx="2487907" cy="1878624"/>
          </a:xfrm>
          <a:prstGeom prst="rect">
            <a:avLst/>
          </a:prstGeom>
          <a:noFill/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600" y="5179640"/>
            <a:ext cx="6400800" cy="985664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컴퓨터소프트웨어공학과</a:t>
            </a:r>
            <a:endParaRPr lang="en-US" altLang="ko-KR" sz="2000" b="1" dirty="0"/>
          </a:p>
          <a:p>
            <a:r>
              <a:rPr lang="en-US" altLang="ko-KR" sz="2000" b="1" dirty="0" err="1" smtClean="0"/>
              <a:t>IoT</a:t>
            </a:r>
            <a:r>
              <a:rPr lang="ko-KR" altLang="en-US" sz="2000" b="1" dirty="0" smtClean="0"/>
              <a:t>프로그래밍</a:t>
            </a:r>
            <a:endParaRPr lang="ko-KR" altLang="en-US" sz="2000" b="1" dirty="0"/>
          </a:p>
        </p:txBody>
      </p:sp>
      <p:pic>
        <p:nvPicPr>
          <p:cNvPr id="6" name="그림 5" descr="Logo-FRIB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76320" y="188641"/>
            <a:ext cx="1475656" cy="6837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19537" y="3278967"/>
            <a:ext cx="8243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70C0"/>
                </a:solidFill>
              </a:rPr>
              <a:t>ABOT </a:t>
            </a:r>
            <a:r>
              <a:rPr lang="ko-KR" altLang="en-US" sz="4800" b="1" dirty="0">
                <a:solidFill>
                  <a:srgbClr val="0070C0"/>
                </a:solidFill>
              </a:rPr>
              <a:t>기본 </a:t>
            </a:r>
            <a:r>
              <a:rPr lang="en-US" altLang="ko-KR" sz="4800" b="1" dirty="0">
                <a:solidFill>
                  <a:srgbClr val="0070C0"/>
                </a:solidFill>
              </a:rPr>
              <a:t>/ LED / </a:t>
            </a:r>
            <a:r>
              <a:rPr lang="ko-KR" altLang="en-US" sz="4800" b="1" dirty="0" err="1">
                <a:solidFill>
                  <a:srgbClr val="0070C0"/>
                </a:solidFill>
              </a:rPr>
              <a:t>서보모터</a:t>
            </a:r>
            <a:endParaRPr lang="ko-KR" altLang="en-US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_x274292000" descr="EMB000022f0020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513" y="1773238"/>
            <a:ext cx="7716837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272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Blink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91544" y="1340768"/>
            <a:ext cx="82089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/*Blink*/</a:t>
            </a:r>
          </a:p>
          <a:p>
            <a:r>
              <a:rPr lang="en-US" altLang="ko-KR" sz="2000" b="1" dirty="0" err="1"/>
              <a:t>int</a:t>
            </a:r>
            <a:r>
              <a:rPr lang="en-US" altLang="ko-KR" sz="2000" b="1" dirty="0"/>
              <a:t> led = 13;</a:t>
            </a:r>
          </a:p>
          <a:p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the setup routine runs once when you press reset:</a:t>
            </a:r>
          </a:p>
          <a:p>
            <a:r>
              <a:rPr lang="en-US" altLang="ko-KR" sz="2000" b="1" dirty="0"/>
              <a:t>void setup() {                </a:t>
            </a:r>
          </a:p>
          <a:p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// initialize the digital pin as an output.</a:t>
            </a:r>
          </a:p>
          <a:p>
            <a:r>
              <a:rPr lang="en-US" altLang="ko-KR" sz="2000" b="1" dirty="0"/>
              <a:t>  </a:t>
            </a:r>
            <a:r>
              <a:rPr lang="en-US" altLang="ko-KR" sz="2000" b="1" dirty="0" err="1"/>
              <a:t>pinMode</a:t>
            </a:r>
            <a:r>
              <a:rPr lang="en-US" altLang="ko-KR" sz="2000" b="1" dirty="0"/>
              <a:t>(led, OUTPUT);     </a:t>
            </a:r>
          </a:p>
          <a:p>
            <a:r>
              <a:rPr lang="en-US" altLang="ko-KR" sz="2000" b="1" dirty="0"/>
              <a:t>}</a:t>
            </a:r>
          </a:p>
          <a:p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the loop routine runs over and over again forever:</a:t>
            </a:r>
          </a:p>
          <a:p>
            <a:r>
              <a:rPr lang="en-US" altLang="ko-KR" sz="2000" b="1" dirty="0"/>
              <a:t>void loop() {</a:t>
            </a:r>
          </a:p>
          <a:p>
            <a:r>
              <a:rPr lang="en-US" altLang="ko-KR" sz="2000" b="1" dirty="0"/>
              <a:t>  </a:t>
            </a:r>
            <a:r>
              <a:rPr lang="en-US" altLang="ko-KR" sz="2000" b="1" dirty="0" err="1"/>
              <a:t>digitalWrite</a:t>
            </a:r>
            <a:r>
              <a:rPr lang="en-US" altLang="ko-KR" sz="2000" b="1" dirty="0"/>
              <a:t>(led, HIGH);   </a:t>
            </a: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turn the LED on (HIGH is the voltage level)</a:t>
            </a:r>
          </a:p>
          <a:p>
            <a:r>
              <a:rPr lang="en-US" altLang="ko-KR" sz="2000" b="1" dirty="0"/>
              <a:t>  delay(1000);               </a:t>
            </a: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wait for a second</a:t>
            </a:r>
          </a:p>
          <a:p>
            <a:r>
              <a:rPr lang="en-US" altLang="ko-KR" sz="2000" b="1" dirty="0"/>
              <a:t>  </a:t>
            </a:r>
            <a:r>
              <a:rPr lang="en-US" altLang="ko-KR" sz="2000" b="1" dirty="0" err="1"/>
              <a:t>digitalWrite</a:t>
            </a:r>
            <a:r>
              <a:rPr lang="en-US" altLang="ko-KR" sz="2000" b="1" dirty="0"/>
              <a:t>(led, LOW);    </a:t>
            </a: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turn the LED off by making the voltage LOW</a:t>
            </a:r>
          </a:p>
          <a:p>
            <a:r>
              <a:rPr lang="en-US" altLang="ko-KR" sz="2000" b="1" dirty="0"/>
              <a:t>  delay(1000);               </a:t>
            </a:r>
            <a:r>
              <a:rPr lang="en-US" altLang="ko-KR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wait for a second</a:t>
            </a:r>
          </a:p>
          <a:p>
            <a:r>
              <a:rPr lang="en-US" altLang="ko-KR" sz="2000" b="1" dirty="0"/>
              <a:t>}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3512" y="18864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File&gt;Example&gt;Basics&gt;Blink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8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스케치 컴파일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7" name="_x274292480" descr="EMB000022f002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5480" y="1428183"/>
            <a:ext cx="38989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1487488" y="1844824"/>
            <a:ext cx="221556" cy="2299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227762" y="1417638"/>
            <a:ext cx="369887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1900" b="1" dirty="0" smtClean="0">
                <a:latin typeface="+mn-ea"/>
                <a:ea typeface="+mn-ea"/>
              </a:rPr>
              <a:t>□ 왼쪽 그림의 </a:t>
            </a:r>
            <a:r>
              <a:rPr kumimoji="0" lang="en-US" altLang="ko-KR" sz="1900" b="1" dirty="0" smtClean="0">
                <a:latin typeface="+mn-ea"/>
                <a:ea typeface="+mn-ea"/>
              </a:rPr>
              <a:t>“</a:t>
            </a:r>
            <a:r>
              <a:rPr kumimoji="0" lang="ko-KR" altLang="en-US" sz="1900" b="1" dirty="0" smtClean="0">
                <a:latin typeface="+mn-ea"/>
                <a:ea typeface="+mn-ea"/>
              </a:rPr>
              <a:t>확인</a:t>
            </a:r>
            <a:r>
              <a:rPr kumimoji="0" lang="en-US" altLang="ko-KR" sz="1900" b="1" dirty="0" smtClean="0">
                <a:latin typeface="+mn-ea"/>
                <a:ea typeface="+mn-ea"/>
              </a:rPr>
              <a:t>” </a:t>
            </a:r>
            <a:r>
              <a:rPr kumimoji="0" lang="ko-KR" altLang="en-US" sz="1900" b="1" dirty="0" smtClean="0">
                <a:latin typeface="+mn-ea"/>
                <a:ea typeface="+mn-ea"/>
              </a:rPr>
              <a:t>아이콘을</a:t>
            </a:r>
            <a:endParaRPr kumimoji="0" lang="en-US" altLang="ko-KR" sz="19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kumimoji="0" lang="en-US" altLang="ko-KR" sz="1900" b="1" dirty="0">
                <a:latin typeface="+mn-ea"/>
                <a:ea typeface="+mn-ea"/>
              </a:rPr>
              <a:t> </a:t>
            </a:r>
            <a:r>
              <a:rPr kumimoji="0" lang="en-US" altLang="ko-KR" sz="1900" b="1" dirty="0" smtClean="0">
                <a:latin typeface="+mn-ea"/>
                <a:ea typeface="+mn-ea"/>
              </a:rPr>
              <a:t>   </a:t>
            </a:r>
            <a:r>
              <a:rPr kumimoji="0" lang="ko-KR" altLang="en-US" sz="1900" b="1" dirty="0" smtClean="0">
                <a:latin typeface="+mn-ea"/>
                <a:ea typeface="+mn-ea"/>
              </a:rPr>
              <a:t>클릭해서 컴파일</a:t>
            </a:r>
            <a:endParaRPr lang="en-US" altLang="ko-KR" sz="19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lang="ko-KR" altLang="en-US" sz="19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61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스케치 업로드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포트 확인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87488" y="1844824"/>
            <a:ext cx="221556" cy="2299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pic>
        <p:nvPicPr>
          <p:cNvPr id="10" name="_x251068800" descr="EMB0000165866d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448" y="1340768"/>
            <a:ext cx="3887787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5663952" y="1325665"/>
            <a:ext cx="5184576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1900" b="1" dirty="0" smtClean="0">
                <a:latin typeface="+mn-ea"/>
                <a:ea typeface="+mn-ea"/>
              </a:rPr>
              <a:t>□ </a:t>
            </a:r>
            <a:r>
              <a:rPr kumimoji="0" lang="en-US" altLang="ko-KR" sz="1900" b="1" dirty="0" smtClean="0">
                <a:latin typeface="+mn-ea"/>
                <a:ea typeface="+mn-ea"/>
              </a:rPr>
              <a:t>“</a:t>
            </a:r>
            <a:r>
              <a:rPr kumimoji="0" lang="ko-KR" altLang="en-US" sz="1900" b="1" dirty="0" smtClean="0">
                <a:latin typeface="+mn-ea"/>
                <a:ea typeface="+mn-ea"/>
              </a:rPr>
              <a:t>업로드</a:t>
            </a:r>
            <a:r>
              <a:rPr kumimoji="0" lang="en-US" altLang="ko-KR" sz="1900" b="1" dirty="0" smtClean="0">
                <a:latin typeface="+mn-ea"/>
                <a:ea typeface="+mn-ea"/>
              </a:rPr>
              <a:t>” </a:t>
            </a:r>
            <a:r>
              <a:rPr kumimoji="0" lang="ko-KR" altLang="en-US" sz="1900" b="1" dirty="0" smtClean="0">
                <a:latin typeface="+mn-ea"/>
                <a:ea typeface="+mn-ea"/>
              </a:rPr>
              <a:t>하기 전에 </a:t>
            </a:r>
            <a:r>
              <a:rPr kumimoji="0" lang="ko-KR" altLang="en-US" sz="1900" b="1" dirty="0" err="1" smtClean="0">
                <a:latin typeface="+mn-ea"/>
                <a:ea typeface="+mn-ea"/>
              </a:rPr>
              <a:t>시리얼포트</a:t>
            </a:r>
            <a:r>
              <a:rPr kumimoji="0" lang="ko-KR" altLang="en-US" sz="1900" b="1" dirty="0" smtClean="0">
                <a:latin typeface="+mn-ea"/>
                <a:ea typeface="+mn-ea"/>
              </a:rPr>
              <a:t> 설정</a:t>
            </a:r>
            <a:endParaRPr lang="en-US" altLang="ko-KR" sz="19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lang="en-US" altLang="ko-KR" sz="19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kumimoji="0" lang="ko-KR" altLang="en-US" sz="1900" b="1" dirty="0">
                <a:latin typeface="+mn-ea"/>
                <a:ea typeface="+mn-ea"/>
              </a:rPr>
              <a:t>□ </a:t>
            </a:r>
            <a:r>
              <a:rPr kumimoji="0" lang="ko-KR" altLang="en-US" sz="1900" b="1" dirty="0" smtClean="0">
                <a:latin typeface="+mn-ea"/>
                <a:ea typeface="+mn-ea"/>
              </a:rPr>
              <a:t>연결된 </a:t>
            </a:r>
            <a:r>
              <a:rPr kumimoji="0" lang="en-US" altLang="ko-KR" sz="1900" b="1" dirty="0" smtClean="0">
                <a:latin typeface="+mn-ea"/>
                <a:ea typeface="+mn-ea"/>
              </a:rPr>
              <a:t>Arduino UNO COM </a:t>
            </a:r>
            <a:r>
              <a:rPr kumimoji="0" lang="ko-KR" altLang="en-US" sz="1900" b="1" dirty="0" smtClean="0">
                <a:latin typeface="+mn-ea"/>
                <a:ea typeface="+mn-ea"/>
              </a:rPr>
              <a:t>포트</a:t>
            </a:r>
            <a:r>
              <a:rPr kumimoji="0" lang="en-US" altLang="ko-KR" sz="1900" b="1" dirty="0">
                <a:latin typeface="+mn-ea"/>
                <a:ea typeface="+mn-ea"/>
              </a:rPr>
              <a:t> </a:t>
            </a:r>
            <a:r>
              <a:rPr kumimoji="0" lang="ko-KR" altLang="en-US" sz="1900" b="1" dirty="0" smtClean="0">
                <a:latin typeface="+mn-ea"/>
                <a:ea typeface="+mn-ea"/>
              </a:rPr>
              <a:t>선택</a:t>
            </a:r>
            <a:endParaRPr lang="en-US" altLang="ko-KR" sz="1900" b="1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lang="ko-KR" altLang="en-US" sz="19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61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_x274292480" descr="EMB000022f002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440" y="1422704"/>
            <a:ext cx="38989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스케치 업로드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43472" y="1844824"/>
            <a:ext cx="221556" cy="2299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400180" y="1391246"/>
            <a:ext cx="3698875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ko-KR" altLang="en-US" sz="1900" b="1" dirty="0" smtClean="0">
                <a:latin typeface="+mn-ea"/>
                <a:ea typeface="+mn-ea"/>
              </a:rPr>
              <a:t>□ 왼쪽 그림 </a:t>
            </a:r>
            <a:r>
              <a:rPr kumimoji="0" lang="en-US" altLang="ko-KR" sz="1900" b="1" dirty="0" smtClean="0">
                <a:latin typeface="+mn-ea"/>
                <a:ea typeface="+mn-ea"/>
              </a:rPr>
              <a:t>“</a:t>
            </a:r>
            <a:r>
              <a:rPr kumimoji="0" lang="ko-KR" altLang="en-US" sz="1900" b="1" dirty="0" smtClean="0">
                <a:latin typeface="+mn-ea"/>
                <a:ea typeface="+mn-ea"/>
              </a:rPr>
              <a:t>업로드</a:t>
            </a:r>
            <a:r>
              <a:rPr kumimoji="0" lang="en-US" altLang="ko-KR" sz="1900" b="1" dirty="0" smtClean="0">
                <a:latin typeface="+mn-ea"/>
                <a:ea typeface="+mn-ea"/>
              </a:rPr>
              <a:t>” </a:t>
            </a:r>
            <a:r>
              <a:rPr kumimoji="0" lang="ko-KR" altLang="en-US" sz="1900" b="1" dirty="0" smtClean="0">
                <a:latin typeface="+mn-ea"/>
                <a:ea typeface="+mn-ea"/>
              </a:rPr>
              <a:t>아이콘을</a:t>
            </a:r>
            <a:endParaRPr kumimoji="0" lang="en-US" altLang="ko-KR" sz="19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kumimoji="0" lang="en-US" altLang="ko-KR" sz="1900" b="1" dirty="0">
                <a:latin typeface="+mn-ea"/>
                <a:ea typeface="+mn-ea"/>
              </a:rPr>
              <a:t> </a:t>
            </a:r>
            <a:r>
              <a:rPr kumimoji="0" lang="en-US" altLang="ko-KR" sz="1900" b="1" dirty="0" smtClean="0">
                <a:latin typeface="+mn-ea"/>
                <a:ea typeface="+mn-ea"/>
              </a:rPr>
              <a:t>   </a:t>
            </a:r>
            <a:r>
              <a:rPr kumimoji="0" lang="ko-KR" altLang="en-US" sz="1900" b="1" dirty="0" smtClean="0">
                <a:latin typeface="+mn-ea"/>
                <a:ea typeface="+mn-ea"/>
              </a:rPr>
              <a:t>클릭해서 업로</a:t>
            </a:r>
            <a:r>
              <a:rPr kumimoji="0" lang="ko-KR" altLang="en-US" sz="1900" b="1" dirty="0">
                <a:latin typeface="+mn-ea"/>
                <a:ea typeface="+mn-ea"/>
              </a:rPr>
              <a:t>드</a:t>
            </a:r>
            <a:endParaRPr lang="en-US" altLang="ko-KR" sz="19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endParaRPr lang="en-US" altLang="ko-KR" sz="2000" dirty="0" smtClean="0"/>
          </a:p>
          <a:p>
            <a:pPr eaLnBrk="1" latinLnBrk="1" hangingPunct="1">
              <a:defRPr/>
            </a:pPr>
            <a:r>
              <a:rPr kumimoji="0" lang="ko-KR" altLang="en-US" sz="1900" b="1" dirty="0">
                <a:latin typeface="+mn-ea"/>
                <a:ea typeface="+mn-ea"/>
              </a:rPr>
              <a:t>□ </a:t>
            </a:r>
            <a:r>
              <a:rPr lang="ko-KR" altLang="en-US" sz="1900" b="1" dirty="0" smtClean="0">
                <a:latin typeface="+mn-ea"/>
                <a:ea typeface="+mn-ea"/>
              </a:rPr>
              <a:t>실행에 </a:t>
            </a:r>
            <a:r>
              <a:rPr lang="ko-KR" altLang="en-US" sz="1900" b="1" dirty="0">
                <a:latin typeface="+mn-ea"/>
                <a:ea typeface="+mn-ea"/>
              </a:rPr>
              <a:t>문제가 없다면 </a:t>
            </a:r>
            <a:endParaRPr lang="en-US" altLang="ko-KR" sz="19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900" b="1" dirty="0">
                <a:latin typeface="+mn-ea"/>
                <a:ea typeface="+mn-ea"/>
              </a:rPr>
              <a:t> </a:t>
            </a:r>
            <a:r>
              <a:rPr lang="en-US" altLang="ko-KR" sz="1900" b="1" dirty="0" smtClean="0">
                <a:latin typeface="+mn-ea"/>
                <a:ea typeface="+mn-ea"/>
              </a:rPr>
              <a:t>   Arduino</a:t>
            </a:r>
            <a:r>
              <a:rPr lang="ko-KR" altLang="en-US" sz="1900" b="1" dirty="0" smtClean="0">
                <a:latin typeface="+mn-ea"/>
                <a:ea typeface="+mn-ea"/>
              </a:rPr>
              <a:t>의 </a:t>
            </a:r>
            <a:r>
              <a:rPr lang="en-US" altLang="ko-KR" sz="1900" b="1" dirty="0">
                <a:latin typeface="+mn-ea"/>
                <a:ea typeface="+mn-ea"/>
              </a:rPr>
              <a:t>LED</a:t>
            </a:r>
            <a:r>
              <a:rPr lang="ko-KR" altLang="en-US" sz="1900" b="1" dirty="0">
                <a:latin typeface="+mn-ea"/>
                <a:ea typeface="+mn-ea"/>
              </a:rPr>
              <a:t>가 </a:t>
            </a:r>
            <a:endParaRPr lang="en-US" altLang="ko-KR" sz="19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900" b="1" dirty="0">
                <a:latin typeface="+mn-ea"/>
                <a:ea typeface="+mn-ea"/>
              </a:rPr>
              <a:t> </a:t>
            </a:r>
            <a:r>
              <a:rPr lang="en-US" altLang="ko-KR" sz="1900" b="1" dirty="0" smtClean="0">
                <a:latin typeface="+mn-ea"/>
                <a:ea typeface="+mn-ea"/>
              </a:rPr>
              <a:t>   Blink(1</a:t>
            </a:r>
            <a:r>
              <a:rPr lang="ko-KR" altLang="en-US" sz="1900" b="1" dirty="0">
                <a:latin typeface="+mn-ea"/>
                <a:ea typeface="+mn-ea"/>
              </a:rPr>
              <a:t>초 주기로 </a:t>
            </a:r>
            <a:r>
              <a:rPr lang="en-US" altLang="ko-KR" sz="1900" b="1" dirty="0">
                <a:latin typeface="+mn-ea"/>
                <a:ea typeface="+mn-ea"/>
              </a:rPr>
              <a:t>LED</a:t>
            </a:r>
            <a:r>
              <a:rPr lang="ko-KR" altLang="en-US" sz="1900" b="1" dirty="0">
                <a:latin typeface="+mn-ea"/>
                <a:ea typeface="+mn-ea"/>
              </a:rPr>
              <a:t>가 </a:t>
            </a:r>
            <a:endParaRPr lang="en-US" altLang="ko-KR" sz="1900" b="1" dirty="0" smtClean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900" b="1" dirty="0">
                <a:latin typeface="+mn-ea"/>
                <a:ea typeface="+mn-ea"/>
              </a:rPr>
              <a:t> </a:t>
            </a:r>
            <a:r>
              <a:rPr lang="en-US" altLang="ko-KR" sz="1900" b="1" dirty="0" smtClean="0">
                <a:latin typeface="+mn-ea"/>
                <a:ea typeface="+mn-ea"/>
              </a:rPr>
              <a:t>   On/Off </a:t>
            </a:r>
            <a:r>
              <a:rPr lang="ko-KR" altLang="en-US" sz="1900" b="1" dirty="0">
                <a:latin typeface="+mn-ea"/>
                <a:ea typeface="+mn-ea"/>
              </a:rPr>
              <a:t>됨</a:t>
            </a:r>
            <a:r>
              <a:rPr lang="en-US" altLang="ko-KR" sz="1900" b="1" dirty="0" smtClean="0">
                <a:latin typeface="+mn-ea"/>
                <a:ea typeface="+mn-ea"/>
              </a:rPr>
              <a:t>)</a:t>
            </a:r>
            <a:endParaRPr lang="ko-KR" altLang="en-US" sz="19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31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</a:t>
            </a:r>
            <a:r>
              <a:rPr lang="ko-KR" altLang="en-US" dirty="0" smtClean="0"/>
              <a:t>동작 살펴보기</a:t>
            </a:r>
            <a:r>
              <a:rPr lang="en-US" altLang="ko-KR" dirty="0" smtClean="0"/>
              <a:t>!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672208"/>
            <a:ext cx="8229600" cy="4781128"/>
          </a:xfrm>
        </p:spPr>
        <p:txBody>
          <a:bodyPr>
            <a:noAutofit/>
          </a:bodyPr>
          <a:lstStyle/>
          <a:p>
            <a:r>
              <a:rPr lang="ko-KR" altLang="en-US" sz="2600" dirty="0"/>
              <a:t>외부 </a:t>
            </a:r>
            <a:r>
              <a:rPr lang="en-US" altLang="ko-KR" sz="2600" dirty="0"/>
              <a:t>LED</a:t>
            </a:r>
            <a:r>
              <a:rPr lang="ko-KR" altLang="en-US" sz="2600" dirty="0"/>
              <a:t>회로를 설치하지 않고</a:t>
            </a:r>
            <a:r>
              <a:rPr lang="en-US" altLang="ko-KR" sz="2600" dirty="0"/>
              <a:t>,</a:t>
            </a:r>
            <a:r>
              <a:rPr lang="ko-KR" altLang="en-US" sz="2600" dirty="0"/>
              <a:t> 프로그램 실행결과를 내장 </a:t>
            </a:r>
            <a:r>
              <a:rPr lang="en-US" altLang="ko-KR" sz="2600" dirty="0"/>
              <a:t>LED</a:t>
            </a:r>
            <a:r>
              <a:rPr lang="ko-KR" altLang="en-US" sz="2600" dirty="0"/>
              <a:t>만으로</a:t>
            </a:r>
            <a:r>
              <a:rPr lang="en-US" altLang="ko-KR" sz="2600" dirty="0"/>
              <a:t> </a:t>
            </a:r>
            <a:r>
              <a:rPr lang="ko-KR" altLang="en-US" sz="2600" dirty="0"/>
              <a:t>확인해보기</a:t>
            </a:r>
            <a:r>
              <a:rPr lang="en-US" altLang="ko-KR" sz="2600" dirty="0"/>
              <a:t/>
            </a:r>
            <a:br>
              <a:rPr lang="en-US" altLang="ko-KR" sz="2600" dirty="0"/>
            </a:br>
            <a:r>
              <a:rPr lang="en-US" altLang="ko-KR" sz="2600" dirty="0">
                <a:sym typeface="Wingdings" pitchFamily="2" charset="2"/>
              </a:rPr>
              <a:t> D13 </a:t>
            </a:r>
            <a:r>
              <a:rPr lang="ko-KR" altLang="en-US" sz="2600" dirty="0">
                <a:sym typeface="Wingdings" pitchFamily="2" charset="2"/>
              </a:rPr>
              <a:t>포트를 유용하게 사용하는 방법은</a:t>
            </a:r>
            <a:r>
              <a:rPr lang="en-US" altLang="ko-KR" sz="2600" dirty="0">
                <a:sym typeface="Wingdings" pitchFamily="2" charset="2"/>
              </a:rPr>
              <a:t>?</a:t>
            </a:r>
            <a:endParaRPr lang="en-US" altLang="ko-KR" sz="2600" dirty="0"/>
          </a:p>
          <a:p>
            <a:r>
              <a:rPr lang="en-US" altLang="ko-KR" sz="2600" dirty="0"/>
              <a:t>USB</a:t>
            </a:r>
            <a:r>
              <a:rPr lang="ko-KR" altLang="en-US" sz="2600" dirty="0"/>
              <a:t>케이블을 제거하고 </a:t>
            </a:r>
            <a:r>
              <a:rPr lang="en-US" altLang="ko-KR" sz="2600" dirty="0"/>
              <a:t>AA </a:t>
            </a:r>
            <a:r>
              <a:rPr lang="ko-KR" altLang="en-US" sz="2600" dirty="0"/>
              <a:t>배터리 전원 연결하여 다시 동작해보기</a:t>
            </a:r>
            <a:r>
              <a:rPr lang="en-US" altLang="ko-KR" sz="2600" dirty="0"/>
              <a:t/>
            </a:r>
            <a:br>
              <a:rPr lang="en-US" altLang="ko-KR" sz="2600" dirty="0"/>
            </a:br>
            <a:r>
              <a:rPr lang="en-US" altLang="ko-KR" sz="2600" dirty="0">
                <a:sym typeface="Wingdings" pitchFamily="2" charset="2"/>
              </a:rPr>
              <a:t> </a:t>
            </a:r>
            <a:r>
              <a:rPr lang="ko-KR" altLang="en-US" sz="2600" dirty="0">
                <a:sym typeface="Wingdings" pitchFamily="2" charset="2"/>
              </a:rPr>
              <a:t>전원 스위치 상태 변경해보기</a:t>
            </a:r>
            <a:r>
              <a:rPr lang="en-US" altLang="ko-KR" sz="2600" dirty="0">
                <a:sym typeface="Wingdings" pitchFamily="2" charset="2"/>
              </a:rPr>
              <a:t> </a:t>
            </a:r>
          </a:p>
          <a:p>
            <a:r>
              <a:rPr lang="ko-KR" altLang="en-US" sz="2600" dirty="0">
                <a:sym typeface="Wingdings" pitchFamily="2" charset="2"/>
              </a:rPr>
              <a:t>리셋 스위치 동작해보기</a:t>
            </a:r>
            <a:endParaRPr lang="en-US" altLang="ko-KR" sz="2600" dirty="0">
              <a:sym typeface="Wingdings" pitchFamily="2" charset="2"/>
            </a:endParaRPr>
          </a:p>
          <a:p>
            <a:r>
              <a:rPr lang="ko-KR" altLang="en-US" sz="2600" dirty="0">
                <a:sym typeface="Wingdings" pitchFamily="2" charset="2"/>
              </a:rPr>
              <a:t>저항의 크기를 변화시키고 검토하기</a:t>
            </a:r>
            <a:r>
              <a:rPr lang="en-US" altLang="ko-KR" sz="2600" dirty="0">
                <a:sym typeface="Wingdings" pitchFamily="2" charset="2"/>
              </a:rPr>
              <a:t/>
            </a:r>
            <a:br>
              <a:rPr lang="en-US" altLang="ko-KR" sz="2600" dirty="0">
                <a:sym typeface="Wingdings" pitchFamily="2" charset="2"/>
              </a:rPr>
            </a:br>
            <a:r>
              <a:rPr lang="en-US" altLang="ko-KR" sz="2600" dirty="0">
                <a:sym typeface="Wingdings" pitchFamily="2" charset="2"/>
              </a:rPr>
              <a:t> </a:t>
            </a:r>
            <a:r>
              <a:rPr lang="ko-KR" altLang="en-US" sz="2600" dirty="0">
                <a:sym typeface="Wingdings" pitchFamily="2" charset="2"/>
              </a:rPr>
              <a:t>저항을 </a:t>
            </a:r>
            <a:r>
              <a:rPr lang="en-US" altLang="ko-KR" sz="2600" dirty="0">
                <a:sym typeface="Wingdings" pitchFamily="2" charset="2"/>
              </a:rPr>
              <a:t>4.7K</a:t>
            </a:r>
            <a:r>
              <a:rPr lang="el-GR" altLang="ko-KR" sz="2600" dirty="0">
                <a:sym typeface="Wingdings" pitchFamily="2" charset="2"/>
              </a:rPr>
              <a:t>Ω</a:t>
            </a:r>
            <a:r>
              <a:rPr lang="en-US" altLang="ko-KR" sz="2600" dirty="0">
                <a:sym typeface="Wingdings" pitchFamily="2" charset="2"/>
              </a:rPr>
              <a:t>, 10K</a:t>
            </a:r>
            <a:r>
              <a:rPr lang="el-GR" altLang="ko-KR" sz="2600" dirty="0">
                <a:sym typeface="Wingdings" pitchFamily="2" charset="2"/>
              </a:rPr>
              <a:t>Ω</a:t>
            </a:r>
            <a:r>
              <a:rPr lang="ko-KR" altLang="en-US" sz="2600" dirty="0" err="1">
                <a:sym typeface="Wingdings" pitchFamily="2" charset="2"/>
              </a:rPr>
              <a:t>으로</a:t>
            </a:r>
            <a:r>
              <a:rPr lang="ko-KR" altLang="en-US" sz="2600" dirty="0">
                <a:sym typeface="Wingdings" pitchFamily="2" charset="2"/>
              </a:rPr>
              <a:t> 각각 증가시키고 </a:t>
            </a:r>
            <a:r>
              <a:rPr lang="en-US" altLang="ko-KR" sz="2600" dirty="0">
                <a:sym typeface="Wingdings" pitchFamily="2" charset="2"/>
              </a:rPr>
              <a:t>LED</a:t>
            </a:r>
            <a:r>
              <a:rPr lang="ko-KR" altLang="en-US" sz="2600" dirty="0">
                <a:sym typeface="Wingdings" pitchFamily="2" charset="2"/>
              </a:rPr>
              <a:t>상태를 평가해보기</a:t>
            </a:r>
            <a:endParaRPr lang="en-US" altLang="ko-KR" sz="2600" dirty="0">
              <a:sym typeface="Wingdings" pitchFamily="2" charset="2"/>
            </a:endParaRPr>
          </a:p>
          <a:p>
            <a:r>
              <a:rPr lang="ko-KR" altLang="en-US" sz="2600" dirty="0">
                <a:sym typeface="Wingdings" pitchFamily="2" charset="2"/>
              </a:rPr>
              <a:t>디지털 출력 핀 번호 변경해보기</a:t>
            </a:r>
            <a:endParaRPr lang="ko-KR" altLang="en-US" sz="2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팁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312170"/>
            <a:ext cx="7787208" cy="3124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ko-KR" altLang="en-US" dirty="0" smtClean="0"/>
              <a:t>접점 전원 스위치 상태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>
                <a:sym typeface="Wingdings" pitchFamily="2" charset="2"/>
              </a:rPr>
              <a:t>(AA </a:t>
            </a:r>
            <a:r>
              <a:rPr lang="ko-KR" altLang="en-US" b="1" dirty="0" smtClean="0">
                <a:sym typeface="Wingdings" pitchFamily="2" charset="2"/>
              </a:rPr>
              <a:t>배터리 전원이 연결된 경우</a:t>
            </a:r>
            <a:r>
              <a:rPr lang="en-US" altLang="ko-KR" b="1" dirty="0" smtClean="0">
                <a:sym typeface="Wingdings" pitchFamily="2" charset="2"/>
              </a:rPr>
              <a:t>)</a:t>
            </a:r>
          </a:p>
          <a:p>
            <a:pPr marL="365125" indent="-365125">
              <a:buNone/>
            </a:pPr>
            <a:r>
              <a:rPr lang="en-US" altLang="ko-KR" dirty="0" smtClean="0">
                <a:sym typeface="Wingdings" pitchFamily="2" charset="2"/>
              </a:rPr>
              <a:t>    </a:t>
            </a:r>
            <a:r>
              <a:rPr lang="ko-KR" altLang="en-US" dirty="0" smtClean="0">
                <a:sym typeface="Wingdings" pitchFamily="2" charset="2"/>
              </a:rPr>
              <a:t>좌측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전원공급 차단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(USB</a:t>
            </a:r>
            <a:r>
              <a:rPr lang="ko-KR" altLang="en-US" dirty="0" smtClean="0">
                <a:sym typeface="Wingdings" pitchFamily="2" charset="2"/>
              </a:rPr>
              <a:t>로 연결된 경우 전원공급 허용</a:t>
            </a:r>
            <a:r>
              <a:rPr lang="en-US" altLang="ko-KR" dirty="0" smtClean="0">
                <a:sym typeface="Wingdings" pitchFamily="2" charset="2"/>
              </a:rPr>
              <a:t>)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중간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전원공급 허용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우측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전원공급 허용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서보 포트까지</a:t>
            </a:r>
            <a:r>
              <a:rPr lang="en-US" altLang="ko-KR" dirty="0" smtClean="0">
                <a:sym typeface="Wingdings" pitchFamily="2" charset="2"/>
              </a:rPr>
              <a:t>)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9736" y="4509120"/>
            <a:ext cx="42291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팁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748680"/>
          </a:xfrm>
        </p:spPr>
        <p:txBody>
          <a:bodyPr/>
          <a:lstStyle/>
          <a:p>
            <a:r>
              <a:rPr lang="ko-KR" altLang="en-US" dirty="0" smtClean="0"/>
              <a:t>리셋 스위치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9657" y="2852937"/>
            <a:ext cx="49625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실습회로 구성하기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9616" y="1628801"/>
            <a:ext cx="6120680" cy="433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Fading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91544" y="1261784"/>
            <a:ext cx="806489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/* Fading</a:t>
            </a:r>
          </a:p>
          <a:p>
            <a:r>
              <a:rPr lang="en-US" altLang="ko-KR" sz="1400" b="1" dirty="0"/>
              <a:t>  This example shows how to fade an LED using the </a:t>
            </a:r>
            <a:r>
              <a:rPr lang="en-US" altLang="ko-KR" sz="1400" b="1" dirty="0" err="1"/>
              <a:t>analogWrite</a:t>
            </a:r>
            <a:r>
              <a:rPr lang="en-US" altLang="ko-KR" sz="1400" b="1" dirty="0"/>
              <a:t>() function.</a:t>
            </a:r>
          </a:p>
          <a:p>
            <a:r>
              <a:rPr lang="en-US" altLang="ko-KR" sz="1400" b="1" dirty="0"/>
              <a:t>  */</a:t>
            </a:r>
          </a:p>
          <a:p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ledPin</a:t>
            </a:r>
            <a:r>
              <a:rPr lang="en-US" altLang="ko-KR" sz="1400" b="1" dirty="0"/>
              <a:t> = 9;   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LED connected to digital pin 9</a:t>
            </a:r>
          </a:p>
          <a:p>
            <a:r>
              <a:rPr lang="en-US" altLang="ko-KR" sz="1400" b="1" dirty="0"/>
              <a:t>void setup()  { </a:t>
            </a:r>
          </a:p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// nothing happens in setup </a:t>
            </a:r>
          </a:p>
          <a:p>
            <a:r>
              <a:rPr lang="en-US" altLang="ko-KR" sz="1400" b="1" dirty="0"/>
              <a:t>} </a:t>
            </a:r>
          </a:p>
          <a:p>
            <a:r>
              <a:rPr lang="en-US" altLang="ko-KR" sz="1400" b="1" dirty="0"/>
              <a:t>void loop()  { </a:t>
            </a:r>
          </a:p>
          <a:p>
            <a:r>
              <a:rPr lang="en-US" altLang="ko-KR" sz="1400" b="1" dirty="0"/>
              <a:t>  </a:t>
            </a:r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 fade in from min to max in increments of 5 points:</a:t>
            </a:r>
          </a:p>
          <a:p>
            <a:r>
              <a:rPr lang="en-US" altLang="ko-KR" sz="1400" b="1" dirty="0"/>
              <a:t>  for(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fadeValue</a:t>
            </a:r>
            <a:r>
              <a:rPr lang="en-US" altLang="ko-KR" sz="1400" b="1" dirty="0"/>
              <a:t> = 0 ; </a:t>
            </a:r>
            <a:r>
              <a:rPr lang="en-US" altLang="ko-KR" sz="1400" b="1" dirty="0" err="1"/>
              <a:t>fadeValue</a:t>
            </a:r>
            <a:r>
              <a:rPr lang="en-US" altLang="ko-KR" sz="1400" b="1" dirty="0"/>
              <a:t> &lt;= 255; </a:t>
            </a:r>
            <a:r>
              <a:rPr lang="en-US" altLang="ko-KR" sz="1400" b="1" dirty="0" err="1"/>
              <a:t>fadeValue</a:t>
            </a:r>
            <a:r>
              <a:rPr lang="en-US" altLang="ko-KR" sz="1400" b="1" dirty="0"/>
              <a:t> +=5) { </a:t>
            </a:r>
          </a:p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// sets the value (range from 0 to 255):</a:t>
            </a:r>
          </a:p>
          <a:p>
            <a:r>
              <a:rPr lang="en-US" altLang="ko-KR" sz="1400" b="1" dirty="0"/>
              <a:t>    </a:t>
            </a:r>
            <a:r>
              <a:rPr lang="en-US" altLang="ko-KR" sz="1400" b="1" dirty="0" err="1"/>
              <a:t>analogWrite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ledPin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fadeValue</a:t>
            </a:r>
            <a:r>
              <a:rPr lang="en-US" altLang="ko-KR" sz="1400" b="1" dirty="0"/>
              <a:t>);         </a:t>
            </a:r>
          </a:p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// wait for 30 milliseconds to see the dimming effect    </a:t>
            </a:r>
          </a:p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ko-KR" sz="1400" b="1" dirty="0"/>
              <a:t>delay(30);                            </a:t>
            </a:r>
          </a:p>
          <a:p>
            <a:r>
              <a:rPr lang="en-US" altLang="ko-KR" sz="1400" b="1" dirty="0"/>
              <a:t>  } </a:t>
            </a:r>
          </a:p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// fade out from max to min in increments of 5 points:</a:t>
            </a:r>
          </a:p>
          <a:p>
            <a:r>
              <a:rPr lang="en-US" altLang="ko-KR" sz="1400" b="1" dirty="0"/>
              <a:t>  for(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fadeValue</a:t>
            </a:r>
            <a:r>
              <a:rPr lang="en-US" altLang="ko-KR" sz="1400" b="1" dirty="0"/>
              <a:t> = 255 ; </a:t>
            </a:r>
            <a:r>
              <a:rPr lang="en-US" altLang="ko-KR" sz="1400" b="1" dirty="0" err="1"/>
              <a:t>fadeValue</a:t>
            </a:r>
            <a:r>
              <a:rPr lang="en-US" altLang="ko-KR" sz="1400" b="1" dirty="0"/>
              <a:t> &gt;= 0; </a:t>
            </a:r>
            <a:r>
              <a:rPr lang="en-US" altLang="ko-KR" sz="1400" b="1" dirty="0" err="1"/>
              <a:t>fadeValue</a:t>
            </a:r>
            <a:r>
              <a:rPr lang="en-US" altLang="ko-KR" sz="1400" b="1" dirty="0"/>
              <a:t> -=5) { </a:t>
            </a:r>
          </a:p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// sets the value (range from 0 to 255):</a:t>
            </a:r>
          </a:p>
          <a:p>
            <a:r>
              <a:rPr lang="en-US" altLang="ko-KR" sz="1400" b="1" dirty="0"/>
              <a:t>    </a:t>
            </a:r>
            <a:r>
              <a:rPr lang="en-US" altLang="ko-KR" sz="1400" b="1" dirty="0" err="1"/>
              <a:t>analogWrite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ledPin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fadeValue</a:t>
            </a:r>
            <a:r>
              <a:rPr lang="en-US" altLang="ko-KR" sz="1400" b="1" dirty="0"/>
              <a:t>);         </a:t>
            </a:r>
          </a:p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// wait for 30 milliseconds to see the dimming effect    </a:t>
            </a:r>
          </a:p>
          <a:p>
            <a:r>
              <a:rPr lang="en-US" altLang="ko-KR" sz="1400" b="1" dirty="0"/>
              <a:t>    delay(30);                            </a:t>
            </a:r>
          </a:p>
          <a:p>
            <a:r>
              <a:rPr lang="en-US" altLang="ko-KR" sz="1400" b="1" dirty="0"/>
              <a:t>  } </a:t>
            </a:r>
          </a:p>
          <a:p>
            <a:r>
              <a:rPr lang="en-US" altLang="ko-KR" sz="1400" b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3512" y="18864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File&gt;Example&gt;2.Analog&gt;Fading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  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3752" y="1844824"/>
            <a:ext cx="4536504" cy="295232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   </a:t>
            </a: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1. NEO-ABOT 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소개</a:t>
            </a:r>
            <a:endParaRPr lang="en-US" altLang="ko-KR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rgbClr val="0070C0"/>
                </a:solidFill>
              </a:rPr>
              <a:t>   2. LED </a:t>
            </a:r>
            <a:r>
              <a:rPr lang="ko-KR" altLang="en-US" sz="2800" b="1" dirty="0">
                <a:solidFill>
                  <a:srgbClr val="0070C0"/>
                </a:solidFill>
              </a:rPr>
              <a:t>깜박이기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pPr marL="514350" indent="-514350">
              <a:buNone/>
            </a:pPr>
            <a:r>
              <a:rPr lang="en-US" altLang="ko-KR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 3. </a:t>
            </a:r>
            <a:r>
              <a:rPr lang="ko-KR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서보모터 다루기</a:t>
            </a:r>
            <a:endParaRPr lang="en-US" altLang="ko-KR" sz="28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dirty="0">
                <a:latin typeface="+mn-ea"/>
              </a:rPr>
              <a:t>PWM(Pulse Width Modulation)</a:t>
            </a:r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992314" y="1593374"/>
            <a:ext cx="8135937" cy="212365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dirty="0">
                <a:latin typeface="+mn-ea"/>
                <a:ea typeface="+mn-ea"/>
              </a:rPr>
              <a:t>□ </a:t>
            </a:r>
            <a:r>
              <a:rPr kumimoji="0" lang="en-US" altLang="ko-KR" sz="2100" b="1" dirty="0">
                <a:latin typeface="+mn-ea"/>
                <a:ea typeface="+mn-ea"/>
              </a:rPr>
              <a:t>PWM(Pulse Width Modulation)</a:t>
            </a:r>
          </a:p>
          <a:p>
            <a:pPr>
              <a:defRPr/>
            </a:pPr>
            <a:r>
              <a:rPr kumimoji="0" lang="ko-KR" altLang="en-US" sz="2100" b="1" dirty="0">
                <a:latin typeface="+mn-ea"/>
                <a:ea typeface="+mn-ea"/>
              </a:rPr>
              <a:t>   □ </a:t>
            </a:r>
            <a:r>
              <a:rPr lang="ko-KR" altLang="en-US" sz="2400" b="1" dirty="0" err="1">
                <a:latin typeface="+mn-ea"/>
                <a:ea typeface="+mn-ea"/>
              </a:rPr>
              <a:t>펄스폭을</a:t>
            </a:r>
            <a:r>
              <a:rPr lang="ko-KR" altLang="en-US" sz="2400" b="1" dirty="0">
                <a:latin typeface="+mn-ea"/>
                <a:ea typeface="+mn-ea"/>
              </a:rPr>
              <a:t> 조절해서 전류를 조정</a:t>
            </a:r>
            <a:endParaRPr kumimoji="0" lang="en-US" altLang="ko-KR" sz="2100" b="1" dirty="0">
              <a:latin typeface="+mn-ea"/>
              <a:ea typeface="+mn-ea"/>
            </a:endParaRPr>
          </a:p>
          <a:p>
            <a:pPr>
              <a:defRPr/>
            </a:pPr>
            <a:r>
              <a:rPr kumimoji="0" lang="en-US" altLang="ko-KR" sz="2100" b="1" dirty="0">
                <a:latin typeface="+mn-ea"/>
                <a:ea typeface="+mn-ea"/>
              </a:rPr>
              <a:t>   </a:t>
            </a:r>
            <a:r>
              <a:rPr kumimoji="0" lang="ko-KR" altLang="en-US" sz="2100" b="1" dirty="0">
                <a:latin typeface="+mn-ea"/>
                <a:ea typeface="+mn-ea"/>
              </a:rPr>
              <a:t>□ </a:t>
            </a:r>
            <a:r>
              <a:rPr kumimoji="0" lang="ko-KR" altLang="en-US" sz="2400" b="1" dirty="0">
                <a:latin typeface="+mn-ea"/>
                <a:ea typeface="+mn-ea"/>
              </a:rPr>
              <a:t>응용분야</a:t>
            </a:r>
            <a:endParaRPr lang="en-US" altLang="ko-KR" sz="2400" b="1" dirty="0">
              <a:latin typeface="+mn-ea"/>
              <a:ea typeface="+mn-ea"/>
            </a:endParaRPr>
          </a:p>
          <a:p>
            <a:pPr>
              <a:defRPr/>
            </a:pPr>
            <a:r>
              <a:rPr kumimoji="0" lang="en-US" altLang="ko-KR" sz="2100" b="1" dirty="0">
                <a:latin typeface="+mn-ea"/>
                <a:ea typeface="+mn-ea"/>
              </a:rPr>
              <a:t>      </a:t>
            </a:r>
            <a:r>
              <a:rPr kumimoji="0" lang="ko-KR" altLang="en-US" sz="2100" b="1" dirty="0">
                <a:latin typeface="+mn-ea"/>
                <a:ea typeface="+mn-ea"/>
              </a:rPr>
              <a:t>□ </a:t>
            </a:r>
            <a:r>
              <a:rPr lang="ko-KR" altLang="en-US" sz="2100" b="1" dirty="0">
                <a:latin typeface="+mn-ea"/>
                <a:ea typeface="+mn-ea"/>
              </a:rPr>
              <a:t>간단한 무드 등을 제어</a:t>
            </a:r>
            <a:endParaRPr lang="en-US" altLang="ko-KR" sz="2100" b="1" dirty="0">
              <a:latin typeface="+mn-ea"/>
              <a:ea typeface="+mn-ea"/>
            </a:endParaRPr>
          </a:p>
          <a:p>
            <a:pPr>
              <a:defRPr/>
            </a:pPr>
            <a:r>
              <a:rPr kumimoji="0" lang="en-US" altLang="ko-KR" sz="2100" b="1" dirty="0">
                <a:latin typeface="+mn-ea"/>
                <a:ea typeface="+mn-ea"/>
              </a:rPr>
              <a:t>      </a:t>
            </a:r>
            <a:r>
              <a:rPr kumimoji="0" lang="ko-KR" altLang="en-US" sz="2100" b="1" dirty="0">
                <a:latin typeface="+mn-ea"/>
                <a:ea typeface="+mn-ea"/>
              </a:rPr>
              <a:t>□ </a:t>
            </a:r>
            <a:r>
              <a:rPr kumimoji="0" lang="ko-KR" altLang="en-US" sz="2100" b="1" dirty="0" err="1">
                <a:latin typeface="+mn-ea"/>
                <a:ea typeface="+mn-ea"/>
              </a:rPr>
              <a:t>부저의</a:t>
            </a:r>
            <a:r>
              <a:rPr kumimoji="0" lang="ko-KR" altLang="en-US" sz="2100" b="1" dirty="0">
                <a:latin typeface="+mn-ea"/>
                <a:ea typeface="+mn-ea"/>
              </a:rPr>
              <a:t> 음계 제어</a:t>
            </a:r>
            <a:endParaRPr kumimoji="0" lang="en-US" altLang="ko-KR" sz="2100" b="1" dirty="0">
              <a:latin typeface="+mn-ea"/>
              <a:ea typeface="+mn-ea"/>
            </a:endParaRPr>
          </a:p>
          <a:p>
            <a:pPr>
              <a:defRPr/>
            </a:pPr>
            <a:r>
              <a:rPr kumimoji="0" lang="en-US" altLang="ko-KR" sz="2100" b="1" dirty="0">
                <a:latin typeface="+mn-ea"/>
                <a:ea typeface="+mn-ea"/>
              </a:rPr>
              <a:t>      </a:t>
            </a:r>
            <a:r>
              <a:rPr kumimoji="0" lang="ko-KR" altLang="en-US" sz="2100" b="1" dirty="0">
                <a:latin typeface="+mn-ea"/>
                <a:ea typeface="+mn-ea"/>
              </a:rPr>
              <a:t>□ 스마트 </a:t>
            </a:r>
            <a:r>
              <a:rPr kumimoji="0" lang="ko-KR" altLang="en-US" sz="2100" b="1" dirty="0" err="1">
                <a:latin typeface="+mn-ea"/>
                <a:ea typeface="+mn-ea"/>
              </a:rPr>
              <a:t>폰등에서</a:t>
            </a:r>
            <a:r>
              <a:rPr kumimoji="0" lang="ko-KR" altLang="en-US" sz="2100" b="1" dirty="0">
                <a:latin typeface="+mn-ea"/>
                <a:ea typeface="+mn-ea"/>
              </a:rPr>
              <a:t> </a:t>
            </a:r>
            <a:r>
              <a:rPr kumimoji="0" lang="en-US" altLang="ko-KR" sz="2100" b="1" dirty="0">
                <a:latin typeface="+mn-ea"/>
                <a:ea typeface="+mn-ea"/>
              </a:rPr>
              <a:t>LCD(</a:t>
            </a:r>
            <a:r>
              <a:rPr kumimoji="0" lang="ko-KR" altLang="en-US" sz="2100" b="1" dirty="0">
                <a:latin typeface="+mn-ea"/>
                <a:ea typeface="+mn-ea"/>
              </a:rPr>
              <a:t>밝기</a:t>
            </a:r>
            <a:r>
              <a:rPr kumimoji="0" lang="en-US" altLang="ko-KR" sz="2100" b="1" dirty="0">
                <a:latin typeface="+mn-ea"/>
                <a:ea typeface="+mn-ea"/>
              </a:rPr>
              <a:t>) </a:t>
            </a:r>
            <a:r>
              <a:rPr kumimoji="0" lang="ko-KR" altLang="en-US" sz="2100" b="1" dirty="0" err="1">
                <a:latin typeface="+mn-ea"/>
                <a:ea typeface="+mn-ea"/>
              </a:rPr>
              <a:t>백라이트</a:t>
            </a:r>
            <a:r>
              <a:rPr kumimoji="0" lang="ko-KR" altLang="en-US" sz="2100" b="1" dirty="0">
                <a:latin typeface="+mn-ea"/>
                <a:ea typeface="+mn-ea"/>
              </a:rPr>
              <a:t> 조정</a:t>
            </a:r>
            <a:endParaRPr lang="ko-KR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012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dirty="0">
                <a:latin typeface="+mn-ea"/>
              </a:rPr>
              <a:t>PWM(Pulse Width Modulation)</a:t>
            </a:r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7" name="_x252932840" descr="EMB000015bc07b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31" y="1268760"/>
            <a:ext cx="6102350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7007604" y="1417638"/>
            <a:ext cx="4488996" cy="300082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dirty="0">
                <a:latin typeface="+mn-ea"/>
                <a:ea typeface="+mn-ea"/>
              </a:rPr>
              <a:t>□ </a:t>
            </a:r>
            <a:r>
              <a:rPr kumimoji="0" lang="ko-KR" altLang="en-US" sz="2100" b="1" dirty="0" err="1">
                <a:latin typeface="+mn-ea"/>
                <a:ea typeface="+mn-ea"/>
              </a:rPr>
              <a:t>아두이노</a:t>
            </a:r>
            <a:r>
              <a:rPr kumimoji="0" lang="ko-KR" altLang="en-US" sz="2100" b="1" dirty="0">
                <a:latin typeface="+mn-ea"/>
                <a:ea typeface="+mn-ea"/>
              </a:rPr>
              <a:t> </a:t>
            </a:r>
            <a:r>
              <a:rPr kumimoji="0" lang="en-US" altLang="ko-KR" sz="2100" b="1" dirty="0">
                <a:latin typeface="+mn-ea"/>
                <a:ea typeface="+mn-ea"/>
              </a:rPr>
              <a:t>PWM </a:t>
            </a:r>
            <a:r>
              <a:rPr kumimoji="0" lang="ko-KR" altLang="en-US" sz="2100" b="1" dirty="0">
                <a:latin typeface="+mn-ea"/>
                <a:ea typeface="+mn-ea"/>
              </a:rPr>
              <a:t>출력 기능</a:t>
            </a:r>
            <a:endParaRPr kumimoji="0" lang="en-US" altLang="ko-KR" sz="2100" b="1" dirty="0">
              <a:latin typeface="+mn-ea"/>
              <a:ea typeface="+mn-ea"/>
            </a:endParaRPr>
          </a:p>
          <a:p>
            <a:pPr marL="631825" indent="-631825" eaLnBrk="1" hangingPunct="1">
              <a:defRPr/>
            </a:pPr>
            <a:r>
              <a:rPr kumimoji="0" lang="ko-KR" altLang="en-US" sz="2100" b="1" dirty="0">
                <a:latin typeface="+mn-ea"/>
                <a:ea typeface="+mn-ea"/>
              </a:rPr>
              <a:t>   □ </a:t>
            </a:r>
            <a:r>
              <a:rPr lang="ko-KR" altLang="en-US" sz="2100" b="1" dirty="0" err="1">
                <a:latin typeface="+mn-ea"/>
                <a:ea typeface="+mn-ea"/>
              </a:rPr>
              <a:t>아두이노</a:t>
            </a:r>
            <a:r>
              <a:rPr lang="ko-KR" altLang="en-US" sz="2100" b="1" dirty="0">
                <a:latin typeface="+mn-ea"/>
                <a:ea typeface="+mn-ea"/>
              </a:rPr>
              <a:t> 보드에서는 </a:t>
            </a:r>
            <a:r>
              <a:rPr lang="en-US" altLang="ko-KR" sz="2100" b="1" dirty="0">
                <a:latin typeface="+mn-ea"/>
                <a:ea typeface="+mn-ea"/>
              </a:rPr>
              <a:t>3, 5, 6, 9, 10, 11 </a:t>
            </a:r>
            <a:r>
              <a:rPr lang="ko-KR" altLang="en-US" sz="2100" b="1" dirty="0">
                <a:latin typeface="+mn-ea"/>
                <a:ea typeface="+mn-ea"/>
              </a:rPr>
              <a:t>번 핀</a:t>
            </a:r>
          </a:p>
          <a:p>
            <a:pPr marL="631825" indent="-631825" eaLnBrk="1" hangingPunct="1">
              <a:defRPr/>
            </a:pPr>
            <a:r>
              <a:rPr kumimoji="0" lang="ko-KR" altLang="en-US" sz="2100" b="1" dirty="0">
                <a:latin typeface="+mn-ea"/>
                <a:ea typeface="+mn-ea"/>
              </a:rPr>
              <a:t>   □ </a:t>
            </a:r>
            <a:r>
              <a:rPr lang="en-US" altLang="ko-KR" sz="2100" b="1" dirty="0" err="1">
                <a:latin typeface="+mn-ea"/>
                <a:ea typeface="+mn-ea"/>
              </a:rPr>
              <a:t>analogWrite</a:t>
            </a:r>
            <a:r>
              <a:rPr lang="en-US" altLang="ko-KR" sz="2100" b="1" dirty="0">
                <a:latin typeface="+mn-ea"/>
                <a:ea typeface="+mn-ea"/>
              </a:rPr>
              <a:t>(0 ~ 255) </a:t>
            </a:r>
            <a:r>
              <a:rPr lang="ko-KR" altLang="en-US" sz="2100" b="1" dirty="0">
                <a:latin typeface="+mn-ea"/>
                <a:ea typeface="+mn-ea"/>
              </a:rPr>
              <a:t>라는 함수를 이용해서 </a:t>
            </a:r>
            <a:r>
              <a:rPr lang="en-US" altLang="ko-KR" sz="2100" b="1" dirty="0">
                <a:latin typeface="+mn-ea"/>
                <a:ea typeface="+mn-ea"/>
              </a:rPr>
              <a:t>PWM </a:t>
            </a:r>
            <a:r>
              <a:rPr lang="ko-KR" altLang="en-US" sz="2100" b="1" dirty="0">
                <a:latin typeface="+mn-ea"/>
                <a:ea typeface="+mn-ea"/>
              </a:rPr>
              <a:t>출력</a:t>
            </a:r>
            <a:endParaRPr lang="en-US" altLang="ko-KR" sz="2100" b="1" dirty="0">
              <a:latin typeface="+mn-ea"/>
              <a:ea typeface="+mn-ea"/>
            </a:endParaRPr>
          </a:p>
          <a:p>
            <a:pPr marL="631825" indent="-631825" eaLnBrk="1" hangingPunct="1">
              <a:defRPr/>
            </a:pPr>
            <a:r>
              <a:rPr kumimoji="0" lang="ko-KR" altLang="en-US" sz="2100" b="1" dirty="0">
                <a:latin typeface="+mn-ea"/>
                <a:ea typeface="+mn-ea"/>
              </a:rPr>
              <a:t>   □ </a:t>
            </a:r>
            <a:r>
              <a:rPr lang="ko-KR" altLang="en-US" sz="2100" b="1" dirty="0" err="1">
                <a:latin typeface="+mn-ea"/>
                <a:ea typeface="+mn-ea"/>
              </a:rPr>
              <a:t>아두이노</a:t>
            </a:r>
            <a:r>
              <a:rPr lang="ko-KR" altLang="en-US" sz="2100" b="1" dirty="0">
                <a:latin typeface="+mn-ea"/>
                <a:ea typeface="+mn-ea"/>
              </a:rPr>
              <a:t> 하드웨어의 실크 인쇄된 부분의 출력 핀에 “</a:t>
            </a:r>
            <a:r>
              <a:rPr lang="en-US" altLang="ko-KR" sz="2100" b="1" dirty="0">
                <a:latin typeface="+mn-ea"/>
                <a:ea typeface="+mn-ea"/>
              </a:rPr>
              <a:t>~” </a:t>
            </a:r>
            <a:r>
              <a:rPr lang="ko-KR" altLang="en-US" sz="2100" b="1" dirty="0" smtClean="0">
                <a:latin typeface="+mn-ea"/>
                <a:ea typeface="+mn-ea"/>
              </a:rPr>
              <a:t>모양 </a:t>
            </a:r>
            <a:r>
              <a:rPr lang="ko-KR" altLang="en-US" sz="2100" b="1" dirty="0">
                <a:latin typeface="+mn-ea"/>
                <a:ea typeface="+mn-ea"/>
              </a:rPr>
              <a:t>으로 일반 디지털 </a:t>
            </a:r>
            <a:r>
              <a:rPr lang="en-US" altLang="ko-KR" sz="2100" b="1" dirty="0">
                <a:latin typeface="+mn-ea"/>
                <a:ea typeface="+mn-ea"/>
              </a:rPr>
              <a:t>I/O </a:t>
            </a:r>
            <a:r>
              <a:rPr lang="ko-KR" altLang="en-US" sz="2100" b="1" dirty="0">
                <a:latin typeface="+mn-ea"/>
                <a:ea typeface="+mn-ea"/>
              </a:rPr>
              <a:t>핀과 구분</a:t>
            </a:r>
          </a:p>
        </p:txBody>
      </p:sp>
    </p:spTree>
    <p:extLst>
      <p:ext uri="{BB962C8B-B14F-4D97-AF65-F5344CB8AC3E}">
        <p14:creationId xmlns:p14="http://schemas.microsoft.com/office/powerpoint/2010/main" val="303958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dirty="0">
                <a:latin typeface="+mn-ea"/>
              </a:rPr>
              <a:t>PWM(Pulse Width Modulation)</a:t>
            </a:r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35BD4-8016-4A48-BD76-AA366649842C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7" name="_x254809936" descr="EMB000015bc07c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125539"/>
            <a:ext cx="4751388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2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실습회로 구성하기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1916832"/>
            <a:ext cx="6819258" cy="377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LED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91544" y="1340768"/>
            <a:ext cx="3888432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ledPins</a:t>
            </a:r>
            <a:r>
              <a:rPr lang="en-US" altLang="ko-KR" sz="1600" b="1" dirty="0"/>
              <a:t>[]={2,3,4,5,6,7,8,9};</a:t>
            </a:r>
          </a:p>
          <a:p>
            <a:pPr>
              <a:buNone/>
            </a:pPr>
            <a:r>
              <a:rPr lang="en-US" altLang="ko-KR" sz="1600" b="1" dirty="0"/>
              <a:t>void setup()</a:t>
            </a:r>
          </a:p>
          <a:p>
            <a:pPr>
              <a:buNone/>
            </a:pPr>
            <a:r>
              <a:rPr lang="en-US" altLang="ko-KR" sz="1600" b="1" dirty="0"/>
              <a:t>{</a:t>
            </a:r>
          </a:p>
          <a:p>
            <a:pPr>
              <a:buNone/>
            </a:pPr>
            <a:r>
              <a:rPr lang="en-US" altLang="ko-KR" sz="1600" b="1" dirty="0"/>
              <a:t>   for 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=0;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&lt;8 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++){</a:t>
            </a:r>
          </a:p>
          <a:p>
            <a:pPr>
              <a:buNone/>
            </a:pPr>
            <a:r>
              <a:rPr lang="en-US" altLang="ko-KR" sz="1600" b="1" dirty="0"/>
              <a:t>       </a:t>
            </a:r>
            <a:r>
              <a:rPr lang="en-US" altLang="ko-KR" sz="1600" b="1" dirty="0" err="1"/>
              <a:t>pinMode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ledPins</a:t>
            </a:r>
            <a:r>
              <a:rPr lang="en-US" altLang="ko-KR" sz="1600" b="1" dirty="0"/>
              <a:t>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], OUTPUT);</a:t>
            </a:r>
          </a:p>
          <a:p>
            <a:pPr>
              <a:buNone/>
            </a:pPr>
            <a:r>
              <a:rPr lang="en-US" altLang="ko-KR" sz="1600" b="1" dirty="0"/>
              <a:t>   }</a:t>
            </a:r>
          </a:p>
          <a:p>
            <a:pPr>
              <a:buNone/>
            </a:pPr>
            <a:r>
              <a:rPr lang="en-US" altLang="ko-KR" sz="1600" b="1" dirty="0"/>
              <a:t>}</a:t>
            </a:r>
          </a:p>
          <a:p>
            <a:pPr>
              <a:buNone/>
            </a:pPr>
            <a:r>
              <a:rPr lang="en-US" altLang="ko-KR" sz="1600" b="1" dirty="0"/>
              <a:t>void loop()</a:t>
            </a:r>
          </a:p>
          <a:p>
            <a:pPr>
              <a:buNone/>
            </a:pPr>
            <a:r>
              <a:rPr lang="en-US" altLang="ko-KR" sz="1600" b="1" dirty="0"/>
              <a:t>{ </a:t>
            </a:r>
          </a:p>
          <a:p>
            <a:pPr>
              <a:buNone/>
            </a:pPr>
            <a:r>
              <a:rPr lang="en-US" altLang="ko-KR" sz="1600" b="1" dirty="0"/>
              <a:t>   </a:t>
            </a:r>
            <a:r>
              <a:rPr lang="en-US" altLang="ko-KR" sz="1600" b="1" dirty="0" err="1"/>
              <a:t>oneAfterAnotherNoLoop</a:t>
            </a:r>
            <a:r>
              <a:rPr lang="en-US" altLang="ko-KR" sz="1600" b="1" dirty="0"/>
              <a:t>();</a:t>
            </a:r>
          </a:p>
          <a:p>
            <a:pPr>
              <a:buNone/>
            </a:pPr>
            <a:r>
              <a:rPr lang="en-US" altLang="ko-KR" sz="1600" b="1" dirty="0"/>
              <a:t>}</a:t>
            </a:r>
          </a:p>
          <a:p>
            <a:pPr>
              <a:buNone/>
            </a:pPr>
            <a:r>
              <a:rPr lang="en-US" altLang="ko-KR" sz="1600" b="1" dirty="0"/>
              <a:t>void </a:t>
            </a:r>
            <a:r>
              <a:rPr lang="en-US" altLang="ko-KR" sz="1600" b="1" dirty="0" err="1"/>
              <a:t>oneAfterAnotherNoLoop</a:t>
            </a:r>
            <a:r>
              <a:rPr lang="en-US" altLang="ko-KR" sz="1600" b="1" dirty="0"/>
              <a:t>(){</a:t>
            </a:r>
          </a:p>
          <a:p>
            <a:pPr>
              <a:buNone/>
            </a:pPr>
            <a:r>
              <a:rPr lang="en-US" altLang="ko-KR" sz="1600" b="1" dirty="0"/>
              <a:t>  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delayTime</a:t>
            </a:r>
            <a:r>
              <a:rPr lang="en-US" altLang="ko-KR" sz="1600" b="1" dirty="0"/>
              <a:t>=100;</a:t>
            </a:r>
          </a:p>
          <a:p>
            <a:pPr>
              <a:buNone/>
            </a:pPr>
            <a:r>
              <a:rPr lang="en-US" altLang="ko-KR" sz="1600" b="1" dirty="0" err="1"/>
              <a:t>digitalWrite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ledPins</a:t>
            </a:r>
            <a:r>
              <a:rPr lang="en-US" altLang="ko-KR" sz="1600" b="1" dirty="0"/>
              <a:t>[0],HIGH);</a:t>
            </a:r>
          </a:p>
          <a:p>
            <a:pPr>
              <a:buNone/>
            </a:pPr>
            <a:r>
              <a:rPr lang="en-US" altLang="ko-KR" sz="1600" b="1" dirty="0"/>
              <a:t>   delay(500);</a:t>
            </a:r>
            <a:endParaRPr lang="ko-KR" altLang="en-US" sz="1600" b="1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0" y="1340768"/>
            <a:ext cx="3888432" cy="482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err="1"/>
              <a:t>digitalWrite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ledPins</a:t>
            </a:r>
            <a:r>
              <a:rPr lang="en-US" altLang="ko-KR" sz="1600" b="1" dirty="0"/>
              <a:t>[1],HIGH);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/>
              <a:t>   delay(500);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err="1"/>
              <a:t>digitalWrite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ledPins</a:t>
            </a:r>
            <a:r>
              <a:rPr lang="en-US" altLang="ko-KR" sz="1600" b="1" dirty="0"/>
              <a:t>[2],HIGH);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/>
              <a:t>   delay(500);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err="1"/>
              <a:t>digitalWrite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ledPins</a:t>
            </a:r>
            <a:r>
              <a:rPr lang="en-US" altLang="ko-KR" sz="1600" b="1" dirty="0"/>
              <a:t>[3],HIGH);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/>
              <a:t>   delay(500);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err="1"/>
              <a:t>digitalWrite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ledPins</a:t>
            </a:r>
            <a:r>
              <a:rPr lang="en-US" altLang="ko-KR" sz="1600" b="1" dirty="0"/>
              <a:t>[4],HIGH);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/>
              <a:t>   delay(500);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err="1"/>
              <a:t>digitalWrite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ledPins</a:t>
            </a:r>
            <a:r>
              <a:rPr lang="en-US" altLang="ko-KR" sz="1600" b="1" dirty="0"/>
              <a:t>[5],HIGH);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/>
              <a:t>   delay(500);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err="1"/>
              <a:t>digitalWrite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ledPins</a:t>
            </a:r>
            <a:r>
              <a:rPr lang="en-US" altLang="ko-KR" sz="1600" b="1" dirty="0"/>
              <a:t>[6],HIGH);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/>
              <a:t>   delay(500);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err="1"/>
              <a:t>digitalWrite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ledPins</a:t>
            </a:r>
            <a:r>
              <a:rPr lang="en-US" altLang="ko-KR" sz="1600" b="1" dirty="0"/>
              <a:t>[7],HIGH);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/>
              <a:t>   delay(500);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err="1"/>
              <a:t>digitalWrite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ledPins</a:t>
            </a:r>
            <a:r>
              <a:rPr lang="en-US" altLang="ko-KR" sz="1600" b="1" dirty="0"/>
              <a:t>[7],LOW);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/>
              <a:t>   delay(500);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/>
              <a:t> }</a:t>
            </a:r>
            <a:endParaRPr lang="ko-KR" altLang="en-US" sz="1600" b="1" dirty="0"/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b="1" dirty="0"/>
          </a:p>
          <a:p>
            <a:pPr marL="342900" indent="-342900">
              <a:spcBef>
                <a:spcPct val="20000"/>
              </a:spcBef>
              <a:defRPr/>
            </a:pPr>
            <a:endParaRPr lang="ko-KR" altLang="en-US" sz="16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함수들 익히기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79576" y="1556793"/>
            <a:ext cx="3672408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setup( ) </a:t>
            </a:r>
          </a:p>
          <a:p>
            <a:r>
              <a:rPr lang="en-US" altLang="ko-KR" dirty="0" smtClean="0"/>
              <a:t>loop( ) </a:t>
            </a:r>
          </a:p>
          <a:p>
            <a:r>
              <a:rPr lang="en-US" altLang="ko-KR" dirty="0" smtClean="0"/>
              <a:t>print( ) </a:t>
            </a:r>
          </a:p>
          <a:p>
            <a:r>
              <a:rPr lang="en-US" altLang="ko-KR" dirty="0" smtClean="0"/>
              <a:t>println( ) </a:t>
            </a:r>
          </a:p>
          <a:p>
            <a:r>
              <a:rPr lang="en-US" altLang="ko-KR" dirty="0" smtClean="0"/>
              <a:t>delay( 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168008" y="1556793"/>
            <a:ext cx="3672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3200" dirty="0" err="1"/>
              <a:t>pinMode</a:t>
            </a:r>
            <a:r>
              <a:rPr lang="en-US" altLang="ko-KR" sz="3200" dirty="0"/>
              <a:t>( )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3200" dirty="0" err="1"/>
              <a:t>digitalWrite</a:t>
            </a:r>
            <a:r>
              <a:rPr lang="en-US" altLang="ko-KR" sz="3200" dirty="0"/>
              <a:t>( 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3200" dirty="0" err="1"/>
              <a:t>analogWrite</a:t>
            </a:r>
            <a:r>
              <a:rPr lang="en-US" altLang="ko-KR" sz="3200" dirty="0"/>
              <a:t>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전자회로와 </a:t>
            </a:r>
            <a:r>
              <a:rPr lang="en-US" altLang="ko-KR" dirty="0" smtClean="0"/>
              <a:t>s/w</a:t>
            </a:r>
            <a:r>
              <a:rPr lang="ko-KR" altLang="en-US" dirty="0" smtClean="0"/>
              <a:t>를 바꿔보자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71135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Multiple LED </a:t>
            </a:r>
            <a:r>
              <a:rPr lang="ko-KR" altLang="en-US" dirty="0" smtClean="0"/>
              <a:t>프로그래밍의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들에서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순서대로 끄기를 완성해보자</a:t>
            </a:r>
            <a:endParaRPr lang="en-US" altLang="ko-KR" dirty="0" smtClean="0"/>
          </a:p>
          <a:p>
            <a:r>
              <a:rPr lang="ko-KR" altLang="en-US" dirty="0" smtClean="0"/>
              <a:t>지연시간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delaytime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변경해보자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다양한 모양으로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불빛을 조합해보자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LED </a:t>
            </a:r>
            <a:r>
              <a:rPr lang="ko-KR" altLang="en-US" dirty="0" smtClean="0"/>
              <a:t>깜박이기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ko-KR" dirty="0" smtClean="0"/>
              <a:t>2.1 </a:t>
            </a:r>
            <a:r>
              <a:rPr lang="ko-KR" altLang="en-US" dirty="0" smtClean="0"/>
              <a:t>무엇을 배울까요</a:t>
            </a:r>
            <a:r>
              <a:rPr lang="en-US" altLang="ko-KR" dirty="0" smtClean="0"/>
              <a:t>?</a:t>
            </a:r>
          </a:p>
          <a:p>
            <a:pPr marL="514350" indent="-514350">
              <a:buNone/>
            </a:pPr>
            <a:r>
              <a:rPr lang="en-US" altLang="ko-KR" dirty="0" smtClean="0"/>
              <a:t>2.2 </a:t>
            </a:r>
            <a:r>
              <a:rPr lang="ko-KR" altLang="en-US" dirty="0" smtClean="0"/>
              <a:t>필요한 부품들</a:t>
            </a:r>
            <a:endParaRPr lang="en-US" altLang="ko-KR" dirty="0" smtClean="0"/>
          </a:p>
          <a:p>
            <a:pPr marL="514350" indent="-514350">
              <a:buNone/>
            </a:pPr>
            <a:r>
              <a:rPr lang="en-US" altLang="ko-KR" dirty="0" smtClean="0"/>
              <a:t>2.3 </a:t>
            </a:r>
            <a:r>
              <a:rPr lang="ko-KR" altLang="en-US" dirty="0" smtClean="0"/>
              <a:t>실습회로 구성하기</a:t>
            </a:r>
            <a:endParaRPr lang="en-US" altLang="ko-KR" dirty="0" smtClean="0"/>
          </a:p>
          <a:p>
            <a:pPr marL="971550" lvl="1" indent="-51435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스케치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프로그래밍</a:t>
            </a:r>
            <a:r>
              <a:rPr lang="en-US" altLang="ko-KR" dirty="0" smtClean="0"/>
              <a:t>)</a:t>
            </a:r>
          </a:p>
          <a:p>
            <a:pPr marL="514350" indent="-514350">
              <a:buNone/>
            </a:pPr>
            <a:r>
              <a:rPr lang="en-US" altLang="ko-KR" dirty="0" smtClean="0"/>
              <a:t>2.4 </a:t>
            </a:r>
            <a:r>
              <a:rPr lang="ko-KR" altLang="en-US" dirty="0" smtClean="0"/>
              <a:t>전자회로와 </a:t>
            </a:r>
            <a:r>
              <a:rPr lang="en-US" altLang="ko-KR" dirty="0" smtClean="0"/>
              <a:t>s/w</a:t>
            </a:r>
            <a:r>
              <a:rPr lang="ko-KR" altLang="en-US" dirty="0" smtClean="0"/>
              <a:t>를 바꿔보자 !</a:t>
            </a:r>
            <a:endParaRPr lang="en-US" altLang="ko-KR" dirty="0" smtClean="0"/>
          </a:p>
          <a:p>
            <a:pPr marL="514350" indent="-51435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무엇을 배울까요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268761"/>
            <a:ext cx="8229600" cy="4525963"/>
          </a:xfrm>
        </p:spPr>
        <p:txBody>
          <a:bodyPr/>
          <a:lstStyle/>
          <a:p>
            <a:r>
              <a:rPr lang="en-US" altLang="ko-KR" b="1" dirty="0" smtClean="0"/>
              <a:t>LED(Light Emitting Diode)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아두이노</a:t>
            </a:r>
            <a:r>
              <a:rPr lang="ko-KR" altLang="en-US" dirty="0" smtClean="0"/>
              <a:t>를 전기적으로 연결해보자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다이오드에서는 </a:t>
            </a:r>
            <a:r>
              <a:rPr lang="ko-KR" altLang="en-US" b="1" dirty="0" smtClean="0"/>
              <a:t>전류가 한쪽 방향으로 </a:t>
            </a:r>
            <a:r>
              <a:rPr lang="ko-KR" altLang="en-US" dirty="0" smtClean="0"/>
              <a:t>흐르는 특징이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Diode </a:t>
            </a:r>
            <a:r>
              <a:rPr lang="ko-KR" altLang="en-US" dirty="0" smtClean="0"/>
              <a:t>회로에 </a:t>
            </a:r>
            <a:r>
              <a:rPr lang="ko-KR" altLang="en-US" b="1" dirty="0" smtClean="0"/>
              <a:t>과전류가 흐르는 것을 방지하기 </a:t>
            </a:r>
            <a:r>
              <a:rPr lang="ko-KR" altLang="en-US" dirty="0" smtClean="0"/>
              <a:t>위하여 임의의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저항을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아두이노 </a:t>
            </a:r>
            <a:r>
              <a:rPr lang="en-US" altLang="ko-KR" b="1" dirty="0" smtClean="0"/>
              <a:t>s/w </a:t>
            </a:r>
            <a:r>
              <a:rPr lang="ko-KR" altLang="en-US" b="1" dirty="0" smtClean="0"/>
              <a:t>프로그래밍</a:t>
            </a:r>
            <a:r>
              <a:rPr lang="ko-KR" altLang="en-US" dirty="0" smtClean="0"/>
              <a:t> 방법을 익힌다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필요한 부품들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81200" y="1600201"/>
            <a:ext cx="4978896" cy="3989040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ko-KR" altLang="en-US" sz="2400" dirty="0"/>
              <a:t>아두이노비 </a:t>
            </a:r>
            <a:r>
              <a:rPr lang="en-US" altLang="ko-KR" sz="2400" dirty="0"/>
              <a:t>BOE </a:t>
            </a:r>
            <a:r>
              <a:rPr lang="ko-KR" altLang="en-US" sz="2400" dirty="0"/>
              <a:t>쉴드 </a:t>
            </a:r>
            <a:r>
              <a:rPr lang="en-US" altLang="ko-KR" sz="2400" dirty="0"/>
              <a:t>1ea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400" dirty="0"/>
              <a:t>USB </a:t>
            </a:r>
            <a:r>
              <a:rPr lang="ko-KR" altLang="en-US" sz="2400" dirty="0"/>
              <a:t>케이블             </a:t>
            </a:r>
            <a:r>
              <a:rPr lang="en-US" altLang="ko-KR" sz="2400" dirty="0"/>
              <a:t>1ea</a:t>
            </a:r>
          </a:p>
          <a:p>
            <a:pPr marL="514350" indent="-514350">
              <a:buFont typeface="+mj-ea"/>
              <a:buAutoNum type="circleNumDbPlain"/>
            </a:pPr>
            <a:r>
              <a:rPr lang="en-US" altLang="ko-KR" sz="2400" dirty="0"/>
              <a:t>LED                  </a:t>
            </a:r>
            <a:r>
              <a:rPr lang="ko-KR" altLang="en-US" sz="2400" dirty="0"/>
              <a:t>     </a:t>
            </a:r>
            <a:r>
              <a:rPr lang="en-US" altLang="ko-KR" sz="2400" dirty="0"/>
              <a:t>8ea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z="2400" dirty="0"/>
              <a:t>저항 </a:t>
            </a:r>
            <a:r>
              <a:rPr lang="en-US" altLang="ko-KR" sz="2400" dirty="0"/>
              <a:t>220</a:t>
            </a:r>
            <a:r>
              <a:rPr lang="el-GR" altLang="ko-KR" sz="2400" dirty="0"/>
              <a:t>Ω</a:t>
            </a:r>
            <a:r>
              <a:rPr lang="en-US" altLang="ko-KR" sz="2400" dirty="0"/>
              <a:t>              8ea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sz="2400" dirty="0"/>
              <a:t>점프 와이어            </a:t>
            </a:r>
            <a:r>
              <a:rPr lang="en-US" altLang="ko-KR" sz="2400" dirty="0"/>
              <a:t>10ea</a:t>
            </a:r>
            <a:endParaRPr lang="ko-KR" altLang="en-US" sz="2400" dirty="0"/>
          </a:p>
        </p:txBody>
      </p:sp>
      <p:pic>
        <p:nvPicPr>
          <p:cNvPr id="1027" name="Picture 3" descr="E:\fribot_img\usb-a-b-cabl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00256" y="3068960"/>
            <a:ext cx="1296144" cy="1296144"/>
          </a:xfrm>
          <a:prstGeom prst="rect">
            <a:avLst/>
          </a:prstGeom>
          <a:noFill/>
        </p:spPr>
      </p:pic>
      <p:pic>
        <p:nvPicPr>
          <p:cNvPr id="17411" name="Picture 3" descr="http://www.ds-parts.co.kr/upload/goods/gd240_c1317448606_LED8PI-NY_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4798308">
            <a:off x="8562325" y="4383158"/>
            <a:ext cx="1133873" cy="1133873"/>
          </a:xfrm>
          <a:prstGeom prst="rect">
            <a:avLst/>
          </a:prstGeom>
          <a:noFill/>
        </p:spPr>
      </p:pic>
      <p:pic>
        <p:nvPicPr>
          <p:cNvPr id="17413" name="Picture 5" descr="http://www.ds-parts.co.kr/upload/goods/gd240_c1317448534_LED8PI-NR_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1493242">
            <a:off x="8196718" y="4305582"/>
            <a:ext cx="954360" cy="954360"/>
          </a:xfrm>
          <a:prstGeom prst="rect">
            <a:avLst/>
          </a:prstGeom>
          <a:noFill/>
        </p:spPr>
      </p:pic>
      <p:pic>
        <p:nvPicPr>
          <p:cNvPr id="17415" name="Picture 7" descr="http://www.ds-parts.co.kr/upload/goods/gd240_c1317448367_LED8PI-NG_1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96200" y="4365104"/>
            <a:ext cx="1080120" cy="1080120"/>
          </a:xfrm>
          <a:prstGeom prst="rect">
            <a:avLst/>
          </a:prstGeom>
          <a:noFill/>
        </p:spPr>
      </p:pic>
      <p:pic>
        <p:nvPicPr>
          <p:cNvPr id="71682" name="Picture 2" descr="http://www.parallax.com/Portals/0/Images/Prod/1/150/150-02210-M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979" t="18442" r="20085" b="20085"/>
          <a:stretch>
            <a:fillRect/>
          </a:stretch>
        </p:blipFill>
        <p:spPr bwMode="auto">
          <a:xfrm>
            <a:off x="6960096" y="3068961"/>
            <a:ext cx="1728192" cy="1772505"/>
          </a:xfrm>
          <a:prstGeom prst="rect">
            <a:avLst/>
          </a:prstGeom>
          <a:noFill/>
        </p:spPr>
      </p:pic>
      <p:sp>
        <p:nvSpPr>
          <p:cNvPr id="13" name="모서리가 둥근 직사각형 12"/>
          <p:cNvSpPr/>
          <p:nvPr/>
        </p:nvSpPr>
        <p:spPr>
          <a:xfrm>
            <a:off x="6600056" y="1556792"/>
            <a:ext cx="3672408" cy="4248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E:\fribot_img\FBARDUINO\IMG_1014-1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20137" y="1772816"/>
            <a:ext cx="1895813" cy="1421566"/>
          </a:xfrm>
          <a:prstGeom prst="rect">
            <a:avLst/>
          </a:prstGeom>
          <a:noFill/>
        </p:spPr>
      </p:pic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1684" name="Picture 4" descr="http://www.parallax.com/Portals/0/Images/Prod/8/800/800-00016-M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064" b="11533"/>
          <a:stretch>
            <a:fillRect/>
          </a:stretch>
        </p:blipFill>
        <p:spPr bwMode="auto">
          <a:xfrm>
            <a:off x="6816080" y="4725145"/>
            <a:ext cx="1253288" cy="7200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저항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읽는 법</a:t>
            </a:r>
            <a:endParaRPr lang="ko-KR" altLang="en-US" dirty="0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9960" y="1844825"/>
            <a:ext cx="8520536" cy="2448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5521" y="569218"/>
            <a:ext cx="8204217" cy="55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9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실습회로 구성하기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600" y="1844825"/>
            <a:ext cx="6768752" cy="3772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87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연결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23935BD4-8016-4A48-BD76-AA366649842C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7" name="_x274289360" descr="EMB000022f001e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2" y="1628800"/>
            <a:ext cx="8112125" cy="343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E:\fribot_img\FBARDUINO\IMG_1014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75396" y="1988840"/>
            <a:ext cx="3745191" cy="28083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3533</TotalTime>
  <Words>880</Words>
  <Application>Microsoft Office PowerPoint</Application>
  <PresentationFormat>와이드스크린</PresentationFormat>
  <Paragraphs>181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굴림</vt:lpstr>
      <vt:lpstr>맑은 고딕</vt:lpstr>
      <vt:lpstr>Arial</vt:lpstr>
      <vt:lpstr>Wingdings</vt:lpstr>
      <vt:lpstr>Office 테마</vt:lpstr>
      <vt:lpstr>PowerPoint 프레젠테이션</vt:lpstr>
      <vt:lpstr>목  차</vt:lpstr>
      <vt:lpstr>2. LED 깜박이기 </vt:lpstr>
      <vt:lpstr>2.1 무엇을 배울까요?</vt:lpstr>
      <vt:lpstr>2.2 필요한 부품들</vt:lpstr>
      <vt:lpstr>저항 읽는 법</vt:lpstr>
      <vt:lpstr>PowerPoint 프레젠테이션</vt:lpstr>
      <vt:lpstr>2.3 실습회로 구성하기(1)</vt:lpstr>
      <vt:lpstr>아두이노 연결</vt:lpstr>
      <vt:lpstr>IDE 환경 설정</vt:lpstr>
      <vt:lpstr>Blink 프로그래밍</vt:lpstr>
      <vt:lpstr>스케치 컴파일</vt:lpstr>
      <vt:lpstr>스케치 업로드 – 포트 확인</vt:lpstr>
      <vt:lpstr>스케치 업로드</vt:lpstr>
      <vt:lpstr>LED동작 살펴보기! </vt:lpstr>
      <vt:lpstr>팁!!</vt:lpstr>
      <vt:lpstr>팁!!</vt:lpstr>
      <vt:lpstr>2.3 실습회로 구성하기(2)</vt:lpstr>
      <vt:lpstr>Fading 프로그래밍</vt:lpstr>
      <vt:lpstr>PWM(Pulse Width Modulation)</vt:lpstr>
      <vt:lpstr>PWM(Pulse Width Modulation)</vt:lpstr>
      <vt:lpstr>PWM(Pulse Width Modulation)</vt:lpstr>
      <vt:lpstr>2.3 실습회로 구성하기(3)</vt:lpstr>
      <vt:lpstr>Multiple LED 프로그래밍</vt:lpstr>
      <vt:lpstr>새로운 프로그램 함수들 익히기</vt:lpstr>
      <vt:lpstr>2.4 전자회로와 s/w를 바꿔보자</vt:lpstr>
    </vt:vector>
  </TitlesOfParts>
  <Company>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아두이노비로 ….</dc:title>
  <dc:creator>Gaa</dc:creator>
  <cp:lastModifiedBy>bini</cp:lastModifiedBy>
  <cp:revision>477</cp:revision>
  <dcterms:created xsi:type="dcterms:W3CDTF">2012-09-04T08:20:41Z</dcterms:created>
  <dcterms:modified xsi:type="dcterms:W3CDTF">2021-09-10T07:50:22Z</dcterms:modified>
</cp:coreProperties>
</file>