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0" r:id="rId2"/>
    <p:sldId id="257" r:id="rId3"/>
    <p:sldId id="372" r:id="rId4"/>
    <p:sldId id="373" r:id="rId5"/>
    <p:sldId id="374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92" r:id="rId18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0" autoAdjust="0"/>
    <p:restoredTop sz="96389" autoAdjust="0"/>
  </p:normalViewPr>
  <p:slideViewPr>
    <p:cSldViewPr>
      <p:cViewPr varScale="1">
        <p:scale>
          <a:sx n="72" d="100"/>
          <a:sy n="72" d="100"/>
        </p:scale>
        <p:origin x="72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59829" y="63813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537" y="3278967"/>
            <a:ext cx="8243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기본 </a:t>
            </a:r>
            <a:r>
              <a:rPr lang="en-US" altLang="ko-KR" sz="4800" b="1" dirty="0">
                <a:solidFill>
                  <a:srgbClr val="0070C0"/>
                </a:solidFill>
              </a:rPr>
              <a:t>/ LED / </a:t>
            </a:r>
            <a:r>
              <a:rPr lang="ko-KR" altLang="en-US" sz="4800" b="1" dirty="0" err="1">
                <a:solidFill>
                  <a:srgbClr val="0070C0"/>
                </a:solidFill>
              </a:rPr>
              <a:t>서보모터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1844824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Servo.h</a:t>
            </a:r>
            <a:r>
              <a:rPr lang="en-US" altLang="ko-KR" sz="2000" dirty="0"/>
              <a:t>&gt;           // Include servo library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servoLeft</a:t>
            </a:r>
            <a:r>
              <a:rPr lang="en-US" altLang="ko-KR" sz="2000" dirty="0"/>
              <a:t>;                // Declare left servo signal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servoRight</a:t>
            </a:r>
            <a:r>
              <a:rPr lang="en-US" altLang="ko-KR" sz="2000" dirty="0"/>
              <a:t>;              // Declare right servo signal</a:t>
            </a:r>
          </a:p>
          <a:p>
            <a:r>
              <a:rPr lang="en-US" altLang="ko-KR" sz="2000" dirty="0"/>
              <a:t>void setup()                     // Built in initialization block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servoLeft.attach</a:t>
            </a:r>
            <a:r>
              <a:rPr lang="en-US" altLang="ko-KR" sz="2000" dirty="0"/>
              <a:t>(13);         // Attach left signal to pin 13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servoRight.attach</a:t>
            </a:r>
            <a:r>
              <a:rPr lang="en-US" altLang="ko-KR" sz="2000" dirty="0"/>
              <a:t>(12);       // Attach left signal to pin 12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servoLeft.writeMicroseconds</a:t>
            </a:r>
            <a:r>
              <a:rPr lang="en-US" altLang="ko-KR" sz="2000" dirty="0"/>
              <a:t>(</a:t>
            </a:r>
            <a:r>
              <a:rPr lang="en-US" altLang="ko-KR" sz="2000" b="1" dirty="0"/>
              <a:t>1500</a:t>
            </a:r>
            <a:r>
              <a:rPr lang="en-US" altLang="ko-KR" sz="2000" dirty="0"/>
              <a:t>);  // 1.5 ms stay still sig, pin13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servoRight.writeMicroseconds</a:t>
            </a:r>
            <a:r>
              <a:rPr lang="en-US" altLang="ko-KR" sz="2000" dirty="0"/>
              <a:t>(</a:t>
            </a:r>
            <a:r>
              <a:rPr lang="en-US" altLang="ko-KR" sz="2000" b="1" dirty="0"/>
              <a:t>1500</a:t>
            </a:r>
            <a:r>
              <a:rPr lang="en-US" altLang="ko-KR" sz="2000" dirty="0"/>
              <a:t>); // 1.5 ms stay still sig, pin12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void loop()                        // Main loop auto-repeats</a:t>
            </a:r>
          </a:p>
          <a:p>
            <a:r>
              <a:rPr lang="en-US" altLang="ko-KR" sz="2000" dirty="0"/>
              <a:t>{                                     // Empty, nothing needs repeating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서보모터 정지상태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2184" y="587727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3" name="_x88067760" descr="EMB0000122c5d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960" y="2988046"/>
            <a:ext cx="3672408" cy="2673202"/>
          </a:xfrm>
          <a:prstGeom prst="rect">
            <a:avLst/>
          </a:prstGeom>
          <a:noFill/>
        </p:spPr>
      </p:pic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5" name="_x88052864" descr="EMB0000122c5d5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1907927"/>
            <a:ext cx="3528392" cy="2418873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>
                <a:solidFill>
                  <a:srgbClr val="FF0000"/>
                </a:solidFill>
              </a:rPr>
              <a:t>]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 중심 맞추기</a:t>
            </a:r>
            <a:r>
              <a:rPr lang="en-US" altLang="ko-KR" dirty="0" smtClean="0"/>
              <a:t>(centering)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6160" y="580526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95600" y="1353905"/>
            <a:ext cx="81359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dirty="0" smtClean="0">
                <a:solidFill>
                  <a:srgbClr val="FF0000"/>
                </a:solidFill>
                <a:latin typeface="+mn-ea"/>
                <a:ea typeface="+mn-ea"/>
              </a:rPr>
              <a:t>과제</a:t>
            </a:r>
            <a:r>
              <a:rPr kumimoji="0" lang="en-US" altLang="ko-KR" sz="2100" b="1" dirty="0" smtClean="0">
                <a:solidFill>
                  <a:srgbClr val="FF0000"/>
                </a:solidFill>
                <a:latin typeface="+mn-ea"/>
                <a:ea typeface="+mn-ea"/>
              </a:rPr>
              <a:t>1. 2</a:t>
            </a:r>
            <a:r>
              <a:rPr kumimoji="0" lang="ko-KR" altLang="en-US" sz="2100" b="1" dirty="0" smtClean="0">
                <a:solidFill>
                  <a:srgbClr val="FF0000"/>
                </a:solidFill>
                <a:latin typeface="+mn-ea"/>
                <a:ea typeface="+mn-ea"/>
              </a:rPr>
              <a:t>개 </a:t>
            </a:r>
            <a:r>
              <a:rPr kumimoji="0" lang="ko-KR" altLang="en-US" sz="2100" b="1" dirty="0" err="1" smtClean="0">
                <a:solidFill>
                  <a:srgbClr val="FF0000"/>
                </a:solidFill>
                <a:latin typeface="+mn-ea"/>
                <a:ea typeface="+mn-ea"/>
              </a:rPr>
              <a:t>서보모터를</a:t>
            </a:r>
            <a:r>
              <a:rPr kumimoji="0" lang="ko-KR" altLang="en-US" sz="2100" b="1" dirty="0" smtClean="0">
                <a:solidFill>
                  <a:srgbClr val="FF0000"/>
                </a:solidFill>
                <a:latin typeface="+mn-ea"/>
                <a:ea typeface="+mn-ea"/>
              </a:rPr>
              <a:t> 중심 맞추는 동영상을 과제로 제출하세요</a:t>
            </a:r>
            <a:r>
              <a:rPr kumimoji="0" lang="en-US" altLang="ko-KR" sz="2100" b="1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kumimoji="0" lang="ko-KR" altLang="en-US" sz="2100" b="1" dirty="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endParaRPr kumimoji="0" lang="en-US" altLang="ko-KR" sz="2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79859" y="4465324"/>
            <a:ext cx="439200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dirty="0" smtClean="0">
                <a:latin typeface="+mn-ea"/>
                <a:ea typeface="+mn-ea"/>
              </a:rPr>
              <a:t>십자드라이버로 미세 조정</a:t>
            </a:r>
            <a:endParaRPr kumimoji="0" lang="en-US" altLang="ko-KR" sz="2100" b="1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ko-KR" altLang="en-US" sz="2100" b="1" dirty="0" smtClean="0">
                <a:latin typeface="+mn-ea"/>
                <a:ea typeface="+mn-ea"/>
              </a:rPr>
              <a:t>중심이 맞춰지면 모터가 정지하고 모터에 떨림이 없어짐</a:t>
            </a:r>
            <a:endParaRPr kumimoji="0" lang="en-US" altLang="ko-KR" sz="2100" b="1" dirty="0">
              <a:latin typeface="+mn-ea"/>
              <a:ea typeface="+mn-ea"/>
            </a:endParaRPr>
          </a:p>
        </p:txBody>
      </p:sp>
      <p:pic>
        <p:nvPicPr>
          <p:cNvPr id="11" name="_x88051944" descr="EMB0000122c5d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532" y="1769403"/>
            <a:ext cx="1092200" cy="1127125"/>
          </a:xfrm>
          <a:prstGeom prst="rect">
            <a:avLst/>
          </a:prstGeom>
          <a:noFill/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578895" y="2896528"/>
            <a:ext cx="15566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dirty="0" err="1" smtClean="0">
                <a:solidFill>
                  <a:srgbClr val="0070C0"/>
                </a:solidFill>
                <a:latin typeface="+mn-ea"/>
                <a:ea typeface="+mn-ea"/>
              </a:rPr>
              <a:t>전원스위치</a:t>
            </a:r>
            <a:endParaRPr kumimoji="0" lang="en-US" altLang="ko-KR" sz="21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2100" b="1" dirty="0" smtClean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kumimoji="0" lang="ko-KR" altLang="en-US" sz="2100" b="1" dirty="0" smtClean="0">
                <a:solidFill>
                  <a:srgbClr val="0070C0"/>
                </a:solidFill>
                <a:latin typeface="+mn-ea"/>
                <a:ea typeface="+mn-ea"/>
              </a:rPr>
              <a:t>로 이동</a:t>
            </a:r>
            <a:endParaRPr kumimoji="0" lang="en-US" altLang="ko-KR" sz="21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839416" y="2636912"/>
            <a:ext cx="648072" cy="18697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서보모터 동일 시계방향 회전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75520" y="1548076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Servo.h</a:t>
            </a:r>
            <a:r>
              <a:rPr lang="en-US" altLang="ko-KR" sz="2000" dirty="0"/>
              <a:t>&gt;                      // Include servo library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servoLeft</a:t>
            </a:r>
            <a:r>
              <a:rPr lang="en-US" altLang="ko-KR" sz="2000" dirty="0"/>
              <a:t>;                           // Declare left servo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servoRight</a:t>
            </a:r>
            <a:r>
              <a:rPr lang="en-US" altLang="ko-KR" sz="2000" dirty="0"/>
              <a:t>;                          // Declare left servo</a:t>
            </a:r>
          </a:p>
          <a:p>
            <a:r>
              <a:rPr lang="en-US" altLang="ko-KR" sz="2000" dirty="0"/>
              <a:t>void setup()                                 // Built in initialization block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servoLeft.attach</a:t>
            </a:r>
            <a:r>
              <a:rPr lang="en-US" altLang="ko-KR" sz="2000" dirty="0"/>
              <a:t>(13);                      // Attach left signal to pin 13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servoLeft.writeMicroseconds</a:t>
            </a:r>
            <a:r>
              <a:rPr lang="en-US" altLang="ko-KR" sz="2000" dirty="0"/>
              <a:t>(</a:t>
            </a:r>
            <a:r>
              <a:rPr lang="en-US" altLang="ko-KR" sz="2000" b="1" dirty="0"/>
              <a:t>1300</a:t>
            </a:r>
            <a:r>
              <a:rPr lang="en-US" altLang="ko-KR" sz="2000" dirty="0"/>
              <a:t>);   // 1.7 ms full speed </a:t>
            </a:r>
            <a:r>
              <a:rPr lang="en-US" altLang="ko-KR" sz="2000" b="1" dirty="0"/>
              <a:t>clockwise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servoRight.attach</a:t>
            </a:r>
            <a:r>
              <a:rPr lang="en-US" altLang="ko-KR" sz="2000" dirty="0"/>
              <a:t>(12);                     // Attach left signal to pin 12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servoRight.writeMicroseconds</a:t>
            </a:r>
            <a:r>
              <a:rPr lang="en-US" altLang="ko-KR" sz="2000" dirty="0"/>
              <a:t>(</a:t>
            </a:r>
            <a:r>
              <a:rPr lang="en-US" altLang="ko-KR" sz="2000" b="1" dirty="0"/>
              <a:t>1300</a:t>
            </a:r>
            <a:r>
              <a:rPr lang="en-US" altLang="ko-KR" sz="2000" dirty="0"/>
              <a:t>);  // 1.7 ms full speed </a:t>
            </a:r>
            <a:r>
              <a:rPr lang="en-US" altLang="ko-KR" sz="2000" b="1" dirty="0"/>
              <a:t>clockwise</a:t>
            </a:r>
          </a:p>
          <a:p>
            <a:endParaRPr lang="en-US" altLang="ko-KR" sz="2000" dirty="0"/>
          </a:p>
          <a:p>
            <a:r>
              <a:rPr lang="en-US" altLang="ko-KR" sz="2000" dirty="0"/>
              <a:t>}  </a:t>
            </a:r>
          </a:p>
          <a:p>
            <a:r>
              <a:rPr lang="en-US" altLang="ko-KR" sz="2000" dirty="0"/>
              <a:t>void loop()                               // Main loop auto-repeats</a:t>
            </a:r>
          </a:p>
          <a:p>
            <a:r>
              <a:rPr lang="en-US" altLang="ko-KR" sz="2000" dirty="0"/>
              <a:t>{                                            // Empty, nothing needs repeating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2184" y="580526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서보모터 전진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후진 제어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75520" y="1528332"/>
            <a:ext cx="8568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Servo.h</a:t>
            </a:r>
            <a:r>
              <a:rPr lang="en-US" altLang="ko-KR" sz="2000" dirty="0"/>
              <a:t>&gt;                      // Include servo library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servoLeft</a:t>
            </a:r>
            <a:r>
              <a:rPr lang="en-US" altLang="ko-KR" sz="2000" dirty="0"/>
              <a:t>;                           // Declare left servo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servoRight</a:t>
            </a:r>
            <a:r>
              <a:rPr lang="en-US" altLang="ko-KR" sz="2000" dirty="0"/>
              <a:t>;                          // Declare left servo</a:t>
            </a:r>
          </a:p>
          <a:p>
            <a:r>
              <a:rPr lang="en-US" altLang="ko-KR" sz="2000" dirty="0"/>
              <a:t>void setup()                                 // Built in initialization block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servoLeft.attach</a:t>
            </a:r>
            <a:r>
              <a:rPr lang="en-US" altLang="ko-KR" sz="2000" dirty="0"/>
              <a:t>(13);                      // Attach left signal to pin 13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servoLeft.writeMicroseconds</a:t>
            </a:r>
            <a:r>
              <a:rPr lang="en-US" altLang="ko-KR" sz="2000" dirty="0"/>
              <a:t>(</a:t>
            </a:r>
            <a:r>
              <a:rPr lang="en-US" altLang="ko-KR" sz="2000" b="1" dirty="0"/>
              <a:t>1700</a:t>
            </a:r>
            <a:r>
              <a:rPr lang="en-US" altLang="ko-KR" sz="2000" dirty="0"/>
              <a:t>);  </a:t>
            </a:r>
          </a:p>
          <a:p>
            <a:r>
              <a:rPr lang="en-US" altLang="ko-KR" sz="2000" dirty="0"/>
              <a:t>                                          // 1.7 ms full speed </a:t>
            </a:r>
            <a:r>
              <a:rPr lang="en-US" altLang="ko-KR" sz="2000" b="1" dirty="0"/>
              <a:t>counterclockwise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servoRight.attach</a:t>
            </a:r>
            <a:r>
              <a:rPr lang="en-US" altLang="ko-KR" sz="2000" dirty="0"/>
              <a:t>(12);                     // Attach left signal to pin 12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servoRight.writeMicroseconds</a:t>
            </a:r>
            <a:r>
              <a:rPr lang="en-US" altLang="ko-KR" sz="2000" dirty="0"/>
              <a:t>(</a:t>
            </a:r>
            <a:r>
              <a:rPr lang="en-US" altLang="ko-KR" sz="2000" b="1" dirty="0"/>
              <a:t>1300</a:t>
            </a:r>
            <a:r>
              <a:rPr lang="en-US" altLang="ko-KR" sz="2000" dirty="0"/>
              <a:t>);  // 1.3 ms full speed </a:t>
            </a:r>
            <a:r>
              <a:rPr lang="en-US" altLang="ko-KR" sz="2000" b="1" dirty="0"/>
              <a:t>clockwise</a:t>
            </a:r>
          </a:p>
          <a:p>
            <a:endParaRPr lang="en-US" altLang="ko-KR" sz="2000" dirty="0"/>
          </a:p>
          <a:p>
            <a:r>
              <a:rPr lang="en-US" altLang="ko-KR" sz="2000" dirty="0"/>
              <a:t>}  </a:t>
            </a:r>
          </a:p>
          <a:p>
            <a:r>
              <a:rPr lang="en-US" altLang="ko-KR" sz="2000" dirty="0"/>
              <a:t>void loop()                               // Main loop auto-repeats</a:t>
            </a:r>
          </a:p>
          <a:p>
            <a:r>
              <a:rPr lang="en-US" altLang="ko-KR" sz="2000" dirty="0"/>
              <a:t>{                                            // Empty, nothing needs repeating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2184" y="594928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1240300"/>
            <a:ext cx="8568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Servo.h</a:t>
            </a:r>
            <a:r>
              <a:rPr lang="en-US" altLang="ko-KR" sz="2000" dirty="0"/>
              <a:t>&gt;                      // Include servo library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servoLeft</a:t>
            </a:r>
            <a:r>
              <a:rPr lang="en-US" altLang="ko-KR" sz="2000" dirty="0"/>
              <a:t>;                           // Declare left servo</a:t>
            </a:r>
          </a:p>
          <a:p>
            <a:r>
              <a:rPr lang="en-US" altLang="ko-KR" sz="2000" dirty="0"/>
              <a:t>Servo </a:t>
            </a:r>
            <a:r>
              <a:rPr lang="en-US" altLang="ko-KR" sz="2000" dirty="0" err="1"/>
              <a:t>servoRight</a:t>
            </a:r>
            <a:r>
              <a:rPr lang="en-US" altLang="ko-KR" sz="2000" dirty="0"/>
              <a:t>;                          // Declare left servo</a:t>
            </a:r>
          </a:p>
          <a:p>
            <a:r>
              <a:rPr lang="en-US" altLang="ko-KR" sz="2000" dirty="0"/>
              <a:t>void setup()                                 // Built in initialization block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servoLeft.attach</a:t>
            </a:r>
            <a:r>
              <a:rPr lang="en-US" altLang="ko-KR" sz="2000" dirty="0"/>
              <a:t>(13);                      // Attach left signal to pin 13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servoLeft.writeMicroseconds</a:t>
            </a:r>
            <a:r>
              <a:rPr lang="en-US" altLang="ko-KR" sz="2000" dirty="0"/>
              <a:t>(</a:t>
            </a:r>
            <a:r>
              <a:rPr lang="en-US" altLang="ko-KR" sz="2000" b="1" dirty="0"/>
              <a:t>1520</a:t>
            </a:r>
            <a:r>
              <a:rPr lang="en-US" altLang="ko-KR" sz="2000" dirty="0"/>
              <a:t>);  </a:t>
            </a:r>
          </a:p>
          <a:p>
            <a:r>
              <a:rPr lang="en-US" altLang="ko-KR" sz="2000" dirty="0"/>
              <a:t>                                          // 1.7 ms full speed </a:t>
            </a:r>
            <a:r>
              <a:rPr lang="en-US" altLang="ko-KR" sz="2000" b="1" dirty="0"/>
              <a:t>counterclockwise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servoRight.attach</a:t>
            </a:r>
            <a:r>
              <a:rPr lang="en-US" altLang="ko-KR" sz="2000" dirty="0"/>
              <a:t>(12);                     // Attach left signal to pin 12</a:t>
            </a:r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servoRight.writeMicroseconds</a:t>
            </a:r>
            <a:r>
              <a:rPr lang="en-US" altLang="ko-KR" sz="2000" dirty="0"/>
              <a:t>(</a:t>
            </a:r>
            <a:r>
              <a:rPr lang="en-US" altLang="ko-KR" sz="2000" b="1" dirty="0"/>
              <a:t>1480</a:t>
            </a:r>
            <a:r>
              <a:rPr lang="en-US" altLang="ko-KR" sz="2000" dirty="0"/>
              <a:t>);  // 1.3 ms full speed </a:t>
            </a:r>
            <a:r>
              <a:rPr lang="en-US" altLang="ko-KR" sz="2000" b="1" dirty="0"/>
              <a:t>clockwise</a:t>
            </a:r>
          </a:p>
          <a:p>
            <a:endParaRPr lang="en-US" altLang="ko-KR" sz="2000" dirty="0"/>
          </a:p>
          <a:p>
            <a:r>
              <a:rPr lang="en-US" altLang="ko-KR" sz="2000" dirty="0"/>
              <a:t>}  </a:t>
            </a:r>
          </a:p>
          <a:p>
            <a:r>
              <a:rPr lang="en-US" altLang="ko-KR" sz="2000" dirty="0"/>
              <a:t>void loop()                               // Main loop auto-repeats</a:t>
            </a:r>
          </a:p>
          <a:p>
            <a:r>
              <a:rPr lang="en-US" altLang="ko-KR" sz="2000" dirty="0"/>
              <a:t>{                                            // Empty, nothing needs repeating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서보모터 속도 제어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8168" y="587727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새로운 프로그램 함수들 익히기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79576" y="1556793"/>
            <a:ext cx="4536504" cy="452596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Servo.h</a:t>
            </a:r>
            <a:endParaRPr lang="en-US" altLang="ko-KR" dirty="0" smtClean="0"/>
          </a:p>
          <a:p>
            <a:r>
              <a:rPr lang="en-US" altLang="ko-KR" dirty="0" smtClean="0"/>
              <a:t>attach( )</a:t>
            </a:r>
          </a:p>
          <a:p>
            <a:r>
              <a:rPr lang="en-US" altLang="ko-KR" dirty="0" err="1" smtClean="0"/>
              <a:t>writeMicroseconds</a:t>
            </a:r>
            <a:r>
              <a:rPr lang="en-US" altLang="ko-KR" dirty="0" smtClean="0"/>
              <a:t>(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68008" y="1556793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전자회로와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를 바꿔보자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3472" y="1484784"/>
            <a:ext cx="9649072" cy="4525963"/>
          </a:xfrm>
        </p:spPr>
        <p:txBody>
          <a:bodyPr>
            <a:normAutofit fontScale="92500" lnSpcReduction="20000"/>
          </a:bodyPr>
          <a:lstStyle/>
          <a:p>
            <a:pPr marL="444500" indent="-44450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하나의 서보를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초동안</a:t>
            </a:r>
            <a:r>
              <a:rPr lang="ko-KR" altLang="en-US" dirty="0" smtClean="0"/>
              <a:t> 시계방향으로 </a:t>
            </a:r>
            <a:r>
              <a:rPr lang="ko-KR" altLang="en-US" dirty="0" err="1" smtClean="0"/>
              <a:t>회전시킨후</a:t>
            </a:r>
            <a:r>
              <a:rPr lang="ko-KR" altLang="en-US" dirty="0" smtClean="0"/>
              <a:t> 멈추도록 해보자</a:t>
            </a:r>
            <a:r>
              <a:rPr lang="en-US" altLang="ko-KR" dirty="0" smtClean="0"/>
              <a:t>.</a:t>
            </a:r>
          </a:p>
          <a:p>
            <a:pPr marL="444500" indent="-44450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최대 속도로 </a:t>
            </a:r>
            <a:r>
              <a:rPr lang="en-US" altLang="ko-KR" dirty="0" smtClean="0"/>
              <a:t>13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서보는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초동안</a:t>
            </a:r>
            <a:r>
              <a:rPr lang="ko-KR" altLang="en-US" dirty="0" smtClean="0"/>
              <a:t> 시계방향 회전 후 </a:t>
            </a:r>
            <a:r>
              <a:rPr lang="en-US" altLang="ko-KR" dirty="0" smtClean="0"/>
              <a:t>1</a:t>
            </a:r>
            <a:r>
              <a:rPr lang="ko-KR" altLang="en-US" smtClean="0"/>
              <a:t>초 정지 후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초동안</a:t>
            </a:r>
            <a:r>
              <a:rPr lang="ko-KR" altLang="en-US" dirty="0" smtClean="0"/>
              <a:t> 반시계방향으로 회전 후 정지하며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서보는</a:t>
            </a:r>
            <a:r>
              <a:rPr lang="ko-KR" altLang="en-US" dirty="0" smtClean="0"/>
              <a:t> 동시에 </a:t>
            </a:r>
            <a:r>
              <a:rPr lang="en-US" altLang="ko-KR" dirty="0" smtClean="0"/>
              <a:t>13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서보와</a:t>
            </a:r>
            <a:r>
              <a:rPr lang="ko-KR" altLang="en-US" dirty="0" smtClean="0"/>
              <a:t> 반대 방향으로 회전하도록 구현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동작 동영상과 스케치를 과제 제출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444500" indent="-444500">
              <a:buNone/>
            </a:pPr>
            <a:r>
              <a:rPr lang="en-US" altLang="ko-KR" dirty="0" smtClean="0"/>
              <a:t>3. 2</a:t>
            </a:r>
            <a:r>
              <a:rPr lang="ko-KR" altLang="en-US" dirty="0" smtClean="0"/>
              <a:t>개의 바퀴로 자동차가 전진하려면 두 개 바퀴가 서로 어떻게 회전해야 하는가</a:t>
            </a:r>
            <a:r>
              <a:rPr lang="en-US" altLang="ko-KR" dirty="0" smtClean="0"/>
              <a:t>?</a:t>
            </a:r>
          </a:p>
          <a:p>
            <a:pPr marL="444500" indent="-44450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서보가</a:t>
            </a:r>
            <a:r>
              <a:rPr lang="ko-KR" altLang="en-US" dirty="0" smtClean="0"/>
              <a:t> 회전하는 동안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불이 들어오도록 회로를 추가 구성해보자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68008" y="1556793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3200" dirty="0"/>
          </a:p>
        </p:txBody>
      </p:sp>
      <p:pic>
        <p:nvPicPr>
          <p:cNvPr id="1026" name="Picture 2" descr="E:\강의\아침편지그림들\15301108153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60" y="1"/>
            <a:ext cx="6885384" cy="68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3752" y="1844824"/>
            <a:ext cx="4536504" cy="295232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 NEO-ABOT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소개</a:t>
            </a:r>
            <a:endParaRPr lang="en-US" altLang="ko-KR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2. LED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깜박이기</a:t>
            </a:r>
            <a:endParaRPr lang="en-US" altLang="ko-KR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3. </a:t>
            </a:r>
            <a:r>
              <a:rPr lang="ko-KR" altLang="en-US" sz="2800" b="1" dirty="0">
                <a:solidFill>
                  <a:srgbClr val="0070C0"/>
                </a:solidFill>
              </a:rPr>
              <a:t>서보모터 다루기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서보모터 다루기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3.1 </a:t>
            </a:r>
            <a:r>
              <a:rPr lang="ko-KR" altLang="en-US" dirty="0" smtClean="0"/>
              <a:t>무엇을 배울까요</a:t>
            </a:r>
            <a:r>
              <a:rPr lang="en-US" altLang="ko-KR" dirty="0" smtClean="0"/>
              <a:t>?</a:t>
            </a:r>
          </a:p>
          <a:p>
            <a:pPr marL="514350" indent="-514350">
              <a:buNone/>
            </a:pPr>
            <a:r>
              <a:rPr lang="en-US" altLang="ko-KR" dirty="0" smtClean="0"/>
              <a:t>3.2 </a:t>
            </a:r>
            <a:r>
              <a:rPr lang="ko-KR" altLang="en-US" dirty="0" smtClean="0"/>
              <a:t>필요한 부품들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3.3 </a:t>
            </a:r>
            <a:r>
              <a:rPr lang="ko-KR" altLang="en-US" dirty="0" smtClean="0"/>
              <a:t>실습회로 구성하기</a:t>
            </a:r>
            <a:endParaRPr lang="en-US" altLang="ko-KR" dirty="0" smtClean="0"/>
          </a:p>
          <a:p>
            <a:pPr marL="971550" lvl="1" indent="-51435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스케치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프로그래밍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3.4 </a:t>
            </a:r>
            <a:r>
              <a:rPr lang="ko-KR" altLang="en-US" dirty="0" smtClean="0"/>
              <a:t>전자회로와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를 바꿔보자 !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무엇을 배울까요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79302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연속회전 </a:t>
            </a:r>
            <a:r>
              <a:rPr lang="ko-KR" altLang="en-US" b="1" dirty="0" smtClean="0"/>
              <a:t>서보모터는 로봇 자동차 바퀴를 회전하게</a:t>
            </a:r>
            <a:r>
              <a:rPr lang="ko-KR" altLang="en-US" dirty="0" smtClean="0"/>
              <a:t> 할 것이다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바퀴 회전을 상상하면서 공부해보자</a:t>
            </a:r>
            <a:endParaRPr lang="en-US" altLang="ko-KR" dirty="0" smtClean="0"/>
          </a:p>
          <a:p>
            <a:r>
              <a:rPr lang="ko-KR" altLang="en-US" dirty="0" smtClean="0"/>
              <a:t>바퀴회전에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보다 더 큰 전류가 필요하면 </a:t>
            </a:r>
            <a:r>
              <a:rPr lang="en-US" altLang="ko-KR" dirty="0" smtClean="0"/>
              <a:t>AA </a:t>
            </a:r>
            <a:r>
              <a:rPr lang="ko-KR" altLang="en-US" dirty="0" smtClean="0"/>
              <a:t>배터리를 사용할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5</a:t>
            </a:r>
            <a:r>
              <a:rPr lang="ko-KR" altLang="en-US" dirty="0" smtClean="0">
                <a:sym typeface="Wingdings" pitchFamily="2" charset="2"/>
              </a:rPr>
              <a:t>개의 배터리로 </a:t>
            </a:r>
            <a:r>
              <a:rPr lang="ko-KR" altLang="en-US" b="1" dirty="0" smtClean="0">
                <a:sym typeface="Wingdings" pitchFamily="2" charset="2"/>
              </a:rPr>
              <a:t>최대 </a:t>
            </a:r>
            <a:r>
              <a:rPr lang="en-US" altLang="ko-KR" b="1" dirty="0" smtClean="0">
                <a:sym typeface="Wingdings" pitchFamily="2" charset="2"/>
              </a:rPr>
              <a:t>7.5V</a:t>
            </a:r>
            <a:r>
              <a:rPr lang="ko-KR" altLang="en-US" b="1" dirty="0" smtClean="0">
                <a:sym typeface="Wingdings" pitchFamily="2" charset="2"/>
              </a:rPr>
              <a:t>까지 </a:t>
            </a:r>
            <a:r>
              <a:rPr lang="ko-KR" altLang="en-US" dirty="0" smtClean="0">
                <a:sym typeface="Wingdings" pitchFamily="2" charset="2"/>
              </a:rPr>
              <a:t>가능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바퀴 </a:t>
            </a:r>
            <a:r>
              <a:rPr lang="ko-KR" altLang="en-US" b="1" dirty="0" smtClean="0">
                <a:sym typeface="Wingdings" pitchFamily="2" charset="2"/>
              </a:rPr>
              <a:t>회전방향과 속도조절 </a:t>
            </a:r>
            <a:r>
              <a:rPr lang="ko-KR" altLang="en-US" dirty="0" smtClean="0">
                <a:sym typeface="Wingdings" pitchFamily="2" charset="2"/>
              </a:rPr>
              <a:t>방법을 배우자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속도제어에서 </a:t>
            </a:r>
            <a:r>
              <a:rPr lang="ko-KR" altLang="en-US" b="1" dirty="0" smtClean="0">
                <a:sym typeface="Wingdings" pitchFamily="2" charset="2"/>
              </a:rPr>
              <a:t>펄스폭 변조</a:t>
            </a:r>
            <a:r>
              <a:rPr lang="en-US" altLang="ko-KR" b="1" dirty="0" smtClean="0">
                <a:sym typeface="Wingdings" pitchFamily="2" charset="2"/>
              </a:rPr>
              <a:t>(PWM)</a:t>
            </a:r>
            <a:r>
              <a:rPr lang="ko-KR" altLang="en-US" dirty="0" smtClean="0">
                <a:sym typeface="Wingdings" pitchFamily="2" charset="2"/>
              </a:rPr>
              <a:t>란</a:t>
            </a:r>
            <a:r>
              <a:rPr lang="en-US" altLang="ko-KR" dirty="0" smtClean="0">
                <a:sym typeface="Wingdings" pitchFamily="2" charset="2"/>
              </a:rPr>
              <a:t>?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실험에 필요한 부품들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4978896" cy="4637111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아두이노비 </a:t>
            </a:r>
            <a:r>
              <a:rPr lang="en-US" altLang="ko-KR" sz="2400" dirty="0"/>
              <a:t>BOE </a:t>
            </a:r>
            <a:r>
              <a:rPr lang="ko-KR" altLang="en-US" sz="2400" dirty="0"/>
              <a:t>쉴드 </a:t>
            </a:r>
            <a:r>
              <a:rPr lang="en-US" altLang="ko-KR" sz="2400" dirty="0"/>
              <a:t>1ea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400" dirty="0"/>
              <a:t>USB </a:t>
            </a:r>
            <a:r>
              <a:rPr lang="ko-KR" altLang="en-US" sz="2400" dirty="0"/>
              <a:t>케이블              </a:t>
            </a:r>
            <a:r>
              <a:rPr lang="en-US" altLang="ko-KR" sz="2400" dirty="0"/>
              <a:t>1ea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400" dirty="0"/>
              <a:t>LED </a:t>
            </a:r>
            <a:r>
              <a:rPr lang="ko-KR" altLang="en-US" sz="2400" dirty="0"/>
              <a:t>                       </a:t>
            </a:r>
            <a:r>
              <a:rPr lang="en-US" altLang="ko-KR" sz="2400" dirty="0"/>
              <a:t>2ea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저항 </a:t>
            </a:r>
            <a:r>
              <a:rPr lang="en-US" altLang="ko-KR" sz="2400" dirty="0"/>
              <a:t>220</a:t>
            </a:r>
            <a:r>
              <a:rPr lang="el-GR" altLang="ko-KR" sz="2400" dirty="0"/>
              <a:t>Ω</a:t>
            </a:r>
            <a:r>
              <a:rPr lang="en-US" altLang="ko-KR" sz="2400" dirty="0"/>
              <a:t>               2ea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점프 와이어             </a:t>
            </a:r>
            <a:r>
              <a:rPr lang="en-US" altLang="ko-KR" sz="2400" dirty="0"/>
              <a:t>10ea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400" dirty="0"/>
              <a:t>3</a:t>
            </a:r>
            <a:r>
              <a:rPr lang="ko-KR" altLang="en-US" sz="2400" dirty="0" err="1"/>
              <a:t>핀짜리</a:t>
            </a:r>
            <a:r>
              <a:rPr lang="ko-KR" altLang="en-US" sz="2400" dirty="0"/>
              <a:t> 암수 </a:t>
            </a:r>
            <a:r>
              <a:rPr lang="ko-KR" altLang="en-US" sz="2400" dirty="0" err="1"/>
              <a:t>연결핀</a:t>
            </a:r>
            <a:r>
              <a:rPr lang="ko-KR" altLang="en-US" sz="2400" dirty="0"/>
              <a:t>  </a:t>
            </a:r>
            <a:r>
              <a:rPr lang="en-US" altLang="ko-KR" sz="2400" dirty="0"/>
              <a:t>1ea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 err="1"/>
              <a:t>서보모터</a:t>
            </a:r>
            <a:r>
              <a:rPr lang="ko-KR" altLang="en-US" sz="2400" dirty="0"/>
              <a:t>                 </a:t>
            </a:r>
            <a:r>
              <a:rPr lang="en-US" altLang="ko-KR" sz="2400" dirty="0"/>
              <a:t>2ea</a:t>
            </a:r>
            <a:endParaRPr lang="ko-KR" altLang="en-US" sz="2400" dirty="0"/>
          </a:p>
        </p:txBody>
      </p:sp>
      <p:pic>
        <p:nvPicPr>
          <p:cNvPr id="1027" name="Picture 3" descr="E:\fribot_img\usb-a-b-cabl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04312" y="2348880"/>
            <a:ext cx="1368152" cy="1368152"/>
          </a:xfrm>
          <a:prstGeom prst="rect">
            <a:avLst/>
          </a:prstGeom>
          <a:noFill/>
        </p:spPr>
      </p:pic>
      <p:pic>
        <p:nvPicPr>
          <p:cNvPr id="4" name="Picture 2" descr="E:\fribot_img\FBARDUINO\IMG_1014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32105" y="1916832"/>
            <a:ext cx="1895813" cy="1421566"/>
          </a:xfrm>
          <a:prstGeom prst="rect">
            <a:avLst/>
          </a:prstGeom>
          <a:noFill/>
        </p:spPr>
      </p:pic>
      <p:pic>
        <p:nvPicPr>
          <p:cNvPr id="17415" name="Picture 7" descr="http://www.ds-parts.co.kr/upload/goods/gd240_c1317448367_LED8PI-NG_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479993">
            <a:off x="8688288" y="4437112"/>
            <a:ext cx="1080120" cy="1080120"/>
          </a:xfrm>
          <a:prstGeom prst="rect">
            <a:avLst/>
          </a:prstGeom>
          <a:noFill/>
        </p:spPr>
      </p:pic>
      <p:pic>
        <p:nvPicPr>
          <p:cNvPr id="13" name="Picture 5" descr="http://www.ds-parts.co.kr/upload/goods/gd240_c1317448534_LED8PI-NR_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493242">
            <a:off x="9132823" y="4521606"/>
            <a:ext cx="954360" cy="954360"/>
          </a:xfrm>
          <a:prstGeom prst="rect">
            <a:avLst/>
          </a:prstGeom>
          <a:noFill/>
        </p:spPr>
      </p:pic>
      <p:pic>
        <p:nvPicPr>
          <p:cNvPr id="24578" name="Picture 2" descr="http://www.parallax.com/Portals/0/Images/Prod/9/900/900-00008-M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0176" y="4077072"/>
            <a:ext cx="1445146" cy="1445146"/>
          </a:xfrm>
          <a:prstGeom prst="rect">
            <a:avLst/>
          </a:prstGeom>
          <a:noFill/>
        </p:spPr>
      </p:pic>
      <p:pic>
        <p:nvPicPr>
          <p:cNvPr id="34818" name="Picture 2" descr="http://www.parallax.com/Portals/0/Images/Prod/4/451/451-00303-M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264" t="33264" r="33473" b="39521"/>
          <a:stretch>
            <a:fillRect/>
          </a:stretch>
        </p:blipFill>
        <p:spPr bwMode="auto">
          <a:xfrm>
            <a:off x="8832304" y="3501008"/>
            <a:ext cx="792088" cy="648072"/>
          </a:xfrm>
          <a:prstGeom prst="rect">
            <a:avLst/>
          </a:prstGeom>
          <a:noFill/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6" name="Picture 2" descr="http://www.parallax.com/Portals/0/Images/Prod/1/150/150-02210-M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979" t="18442" r="20085" b="20085"/>
          <a:stretch>
            <a:fillRect/>
          </a:stretch>
        </p:blipFill>
        <p:spPr bwMode="auto">
          <a:xfrm>
            <a:off x="7320136" y="2924945"/>
            <a:ext cx="1728192" cy="1772505"/>
          </a:xfrm>
          <a:prstGeom prst="rect">
            <a:avLst/>
          </a:prstGeom>
          <a:noFill/>
        </p:spPr>
      </p:pic>
      <p:sp>
        <p:nvSpPr>
          <p:cNvPr id="17" name="모서리가 둥근 직사각형 16"/>
          <p:cNvSpPr/>
          <p:nvPr/>
        </p:nvSpPr>
        <p:spPr>
          <a:xfrm>
            <a:off x="6600056" y="1556792"/>
            <a:ext cx="3672408" cy="439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 descr="http://www.parallax.com/Portals/0/Images/Prod/8/800/800-00016-M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064" b="11533"/>
          <a:stretch>
            <a:fillRect/>
          </a:stretch>
        </p:blipFill>
        <p:spPr bwMode="auto">
          <a:xfrm>
            <a:off x="6600056" y="3356993"/>
            <a:ext cx="1253288" cy="720079"/>
          </a:xfrm>
          <a:prstGeom prst="rect">
            <a:avLst/>
          </a:prstGeom>
          <a:noFill/>
        </p:spPr>
      </p:pic>
      <p:pic>
        <p:nvPicPr>
          <p:cNvPr id="14" name="Picture 2" descr="http://www.parallax.com/Portals/0/Images/Prod/9/900/900-00008-M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32104" y="4149080"/>
            <a:ext cx="1445146" cy="1445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실습회로</a:t>
            </a:r>
            <a:r>
              <a:rPr lang="ko-KR" altLang="en-US" dirty="0" smtClean="0"/>
              <a:t> 구성하기</a:t>
            </a:r>
            <a:endParaRPr lang="ko-KR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88111616" descr="EMB0000122c5d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0" y="1719561"/>
            <a:ext cx="7272808" cy="45834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71664" y="119675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ABOT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을 구동하기 위한 서보제어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465" name="_x88051944" descr="EMB0000122c5d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988841"/>
            <a:ext cx="1092200" cy="1127125"/>
          </a:xfrm>
          <a:prstGeom prst="rect">
            <a:avLst/>
          </a:prstGeom>
          <a:noFill/>
        </p:spPr>
      </p:pic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467" name="_x87434808" descr="EMB0000122c5d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760" y="1556792"/>
            <a:ext cx="5904656" cy="1743918"/>
          </a:xfrm>
          <a:prstGeom prst="rect">
            <a:avLst/>
          </a:prstGeom>
          <a:noFill/>
        </p:spPr>
      </p:pic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469" name="_x88080392" descr="EMB0000122c5d5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5720" y="3284984"/>
            <a:ext cx="5976664" cy="3026194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서보모터 연결방법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4192" y="587727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1052736"/>
            <a:ext cx="5904656" cy="460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1052736"/>
            <a:ext cx="6696744" cy="480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682</Words>
  <Application>Microsoft Office PowerPoint</Application>
  <PresentationFormat>와이드스크린</PresentationFormat>
  <Paragraphs>128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목  차</vt:lpstr>
      <vt:lpstr>3. 서보모터 다루기</vt:lpstr>
      <vt:lpstr>3.1 무엇을 배울까요?</vt:lpstr>
      <vt:lpstr>3.2 실험에 필요한 부품들</vt:lpstr>
      <vt:lpstr>3.3 실습회로 구성하기</vt:lpstr>
      <vt:lpstr>서보모터 연결방법</vt:lpstr>
      <vt:lpstr>PowerPoint 프레젠테이션</vt:lpstr>
      <vt:lpstr>PowerPoint 프레젠테이션</vt:lpstr>
      <vt:lpstr>서보모터 정지상태 </vt:lpstr>
      <vt:lpstr>[중요] 서보 모터 중심 맞추기(centering)</vt:lpstr>
      <vt:lpstr>서보모터 동일 시계방향 회전</vt:lpstr>
      <vt:lpstr>서보모터 전진/후진 제어</vt:lpstr>
      <vt:lpstr>서보모터 속도 제어</vt:lpstr>
      <vt:lpstr>새로운 프로그램 함수들 익히기</vt:lpstr>
      <vt:lpstr>3.4 전자회로와 s/w를 바꿔보자</vt:lpstr>
      <vt:lpstr>PowerPoint 프레젠테이션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bini</cp:lastModifiedBy>
  <cp:revision>482</cp:revision>
  <dcterms:created xsi:type="dcterms:W3CDTF">2012-09-04T08:20:41Z</dcterms:created>
  <dcterms:modified xsi:type="dcterms:W3CDTF">2021-09-10T07:51:18Z</dcterms:modified>
</cp:coreProperties>
</file>