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0" r:id="rId2"/>
    <p:sldId id="257" r:id="rId3"/>
    <p:sldId id="371" r:id="rId4"/>
    <p:sldId id="349" r:id="rId5"/>
    <p:sldId id="279" r:id="rId6"/>
    <p:sldId id="280" r:id="rId7"/>
    <p:sldId id="288" r:id="rId8"/>
    <p:sldId id="367" r:id="rId9"/>
    <p:sldId id="368" r:id="rId10"/>
    <p:sldId id="301" r:id="rId11"/>
    <p:sldId id="302" r:id="rId12"/>
    <p:sldId id="350" r:id="rId13"/>
    <p:sldId id="388" r:id="rId14"/>
    <p:sldId id="389" r:id="rId15"/>
    <p:sldId id="392" r:id="rId16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0" autoAdjust="0"/>
    <p:restoredTop sz="96389" autoAdjust="0"/>
  </p:normalViewPr>
  <p:slideViewPr>
    <p:cSldViewPr>
      <p:cViewPr varScale="1">
        <p:scale>
          <a:sx n="72" d="100"/>
          <a:sy n="72" d="100"/>
        </p:scale>
        <p:origin x="72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59829" y="63813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537" y="3278967"/>
            <a:ext cx="788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기본 </a:t>
            </a:r>
            <a:r>
              <a:rPr lang="en-US" altLang="ko-KR" sz="4800" b="1" dirty="0">
                <a:solidFill>
                  <a:srgbClr val="0070C0"/>
                </a:solidFill>
              </a:rPr>
              <a:t>/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이전 프로젝트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아두이노 </a:t>
            </a:r>
            <a:r>
              <a:rPr lang="en-US" altLang="ko-KR" b="1" dirty="0" smtClean="0"/>
              <a:t>S/W </a:t>
            </a:r>
            <a:r>
              <a:rPr lang="ko-KR" altLang="en-US" b="1" dirty="0" smtClean="0"/>
              <a:t>받기 및 설치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12168"/>
            <a:ext cx="8229600" cy="2764904"/>
          </a:xfrm>
        </p:spPr>
        <p:txBody>
          <a:bodyPr/>
          <a:lstStyle/>
          <a:p>
            <a:r>
              <a:rPr lang="en-US" altLang="ko-KR" dirty="0" smtClean="0"/>
              <a:t>USB AtoB </a:t>
            </a:r>
            <a:r>
              <a:rPr lang="ko-KR" altLang="en-US" dirty="0" smtClean="0"/>
              <a:t>케이블을 준비하여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다음의 웹주소에서 내려 받는다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b="1" dirty="0" smtClean="0">
                <a:hlinkClick r:id="rId2"/>
              </a:rPr>
              <a:t>www.arduino.cc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Download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 클릭</a:t>
            </a:r>
            <a:endParaRPr lang="en-US" altLang="ko-KR" dirty="0" smtClean="0"/>
          </a:p>
          <a:p>
            <a:r>
              <a:rPr lang="ko-KR" altLang="en-US" dirty="0" smtClean="0"/>
              <a:t>압축파일을 풀고 컴퓨터와의 통신을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USB </a:t>
            </a:r>
            <a:r>
              <a:rPr lang="ko-KR" altLang="en-US" dirty="0" smtClean="0"/>
              <a:t>드라이버를 시스템에 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Documents and Settings\Jam\바탕 화면\아두이노sw다운로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1914" y="4293097"/>
            <a:ext cx="3832398" cy="2091139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495600" y="4869161"/>
            <a:ext cx="2592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Version:</a:t>
            </a:r>
            <a:br>
              <a:rPr lang="en-US" altLang="ko-KR" sz="2800" b="1" dirty="0">
                <a:solidFill>
                  <a:srgbClr val="FF0000"/>
                </a:solidFill>
              </a:rPr>
            </a:br>
            <a:r>
              <a:rPr lang="en-US" altLang="ko-KR" sz="2800" b="1" dirty="0">
                <a:solidFill>
                  <a:srgbClr val="FF0000"/>
                </a:solidFill>
              </a:rPr>
              <a:t>Arduino 1.x.x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아두이노와 컴퓨터 </a:t>
            </a:r>
            <a:r>
              <a:rPr lang="ko-KR" altLang="en-US" dirty="0" smtClean="0"/>
              <a:t>연결하기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40768"/>
            <a:ext cx="8363272" cy="1972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 smtClean="0"/>
              <a:t>USB</a:t>
            </a:r>
            <a:r>
              <a:rPr lang="ko-KR" altLang="en-US" b="1" dirty="0" smtClean="0"/>
              <a:t>로 아두이노와 컴퓨터를 연결한 후</a:t>
            </a:r>
            <a:r>
              <a:rPr lang="en-US" altLang="ko-KR" b="1" dirty="0" smtClean="0"/>
              <a:t>,</a:t>
            </a:r>
            <a:br>
              <a:rPr lang="en-US" altLang="ko-KR" b="1" dirty="0" smtClean="0"/>
            </a:br>
            <a:r>
              <a:rPr lang="ko-KR" altLang="en-US" b="1" dirty="0" smtClean="0"/>
              <a:t> 다음 프로그램을 순서대로 실행해보자</a:t>
            </a:r>
            <a:endParaRPr lang="en-US" altLang="ko-KR" b="1" dirty="0" smtClean="0"/>
          </a:p>
          <a:p>
            <a:pPr>
              <a:buNone/>
            </a:pPr>
            <a:r>
              <a:rPr lang="ko-KR" altLang="en-US" b="1" dirty="0" smtClean="0">
                <a:solidFill>
                  <a:schemeClr val="accent1"/>
                </a:solidFill>
              </a:rPr>
              <a:t>입력</a:t>
            </a:r>
            <a:r>
              <a:rPr lang="en-US" altLang="ko-KR" b="1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b="1" dirty="0" smtClean="0">
                <a:solidFill>
                  <a:schemeClr val="accent1"/>
                </a:solidFill>
                <a:sym typeface="Wingdings" pitchFamily="2" charset="2"/>
              </a:rPr>
              <a:t>컴파일</a:t>
            </a:r>
            <a:r>
              <a:rPr lang="en-US" altLang="ko-KR" b="1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b="1" dirty="0" smtClean="0">
                <a:solidFill>
                  <a:schemeClr val="accent1"/>
                </a:solidFill>
                <a:sym typeface="Wingdings" pitchFamily="2" charset="2"/>
              </a:rPr>
              <a:t>업로드</a:t>
            </a:r>
            <a:r>
              <a:rPr lang="en-US" altLang="ko-KR" b="1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b="1" dirty="0">
                <a:solidFill>
                  <a:schemeClr val="accent1"/>
                </a:solidFill>
                <a:sym typeface="Wingdings" pitchFamily="2" charset="2"/>
              </a:rPr>
              <a:t> 시리얼모니터</a:t>
            </a:r>
            <a:r>
              <a:rPr lang="ko-KR" altLang="en-US" b="1" dirty="0" smtClean="0">
                <a:sym typeface="Wingdings" pitchFamily="2" charset="2"/>
              </a:rPr>
              <a:t> 확인</a:t>
            </a:r>
            <a:r>
              <a:rPr lang="ko-KR" altLang="en-US" b="1" dirty="0" smtClean="0"/>
              <a:t> 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240016" y="3789040"/>
            <a:ext cx="3096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void setup(){</a:t>
            </a:r>
          </a:p>
          <a:p>
            <a:r>
              <a:rPr lang="en-US" altLang="ko-KR" sz="2400" b="1" dirty="0" err="1">
                <a:solidFill>
                  <a:schemeClr val="accent1"/>
                </a:solidFill>
              </a:rPr>
              <a:t>Serial.begin</a:t>
            </a:r>
            <a:r>
              <a:rPr lang="en-US" altLang="ko-KR" sz="2400" b="1" dirty="0">
                <a:solidFill>
                  <a:schemeClr val="accent1"/>
                </a:solidFill>
              </a:rPr>
              <a:t>(9600);</a:t>
            </a:r>
          </a:p>
          <a:p>
            <a:r>
              <a:rPr lang="en-US" altLang="ko-KR" sz="2400" b="1" dirty="0" err="1">
                <a:solidFill>
                  <a:schemeClr val="accent1"/>
                </a:solidFill>
              </a:rPr>
              <a:t>Serial.print</a:t>
            </a:r>
            <a:r>
              <a:rPr lang="en-US" altLang="ko-KR" sz="2400" b="1" dirty="0">
                <a:solidFill>
                  <a:schemeClr val="accent1"/>
                </a:solidFill>
              </a:rPr>
              <a:t>("Hi !");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}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void loop(){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}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051" name="Picture 3" descr="C:\Documents and Settings\Jam\바탕 화면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0" y="3098856"/>
            <a:ext cx="2736304" cy="3282473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5663952" y="3299052"/>
            <a:ext cx="288032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3"/>
          </p:cNvCxnSpPr>
          <p:nvPr/>
        </p:nvCxnSpPr>
        <p:spPr>
          <a:xfrm flipH="1">
            <a:off x="5951984" y="344306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9952" y="309876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시리얼모니터 버튼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59952" y="3068960"/>
            <a:ext cx="208823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시리얼모니터로 시리얼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83358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시리얼모니터은 아두이노 소프트웨어에서 제공하는 기능들 중 하나이다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b="1" smtClean="0">
                <a:sym typeface="Wingdings" pitchFamily="2" charset="2"/>
              </a:rPr>
              <a:t>시리얼모니터 </a:t>
            </a:r>
            <a:r>
              <a:rPr lang="ko-KR" altLang="en-US" b="1" dirty="0" smtClean="0">
                <a:sym typeface="Wingdings" pitchFamily="2" charset="2"/>
              </a:rPr>
              <a:t>표시버튼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endParaRPr lang="en-US" altLang="ko-KR" dirty="0" smtClean="0"/>
          </a:p>
          <a:p>
            <a:r>
              <a:rPr lang="ko-KR" altLang="en-US" dirty="0" smtClean="0"/>
              <a:t>하이퍼터미널은 </a:t>
            </a:r>
            <a:r>
              <a:rPr lang="ko-KR" altLang="en-US" b="1" dirty="0" smtClean="0"/>
              <a:t>아두이노에서 무슨 일이 진행되는지</a:t>
            </a:r>
            <a:r>
              <a:rPr lang="ko-KR" altLang="en-US" dirty="0" smtClean="0"/>
              <a:t> 살펴볼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컴퓨터간의 데이터 통신을 이용하여 </a:t>
            </a:r>
            <a:r>
              <a:rPr lang="ko-KR" altLang="en-US" b="1" dirty="0" err="1" smtClean="0"/>
              <a:t>대화창으로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반복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프로그래밍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40768"/>
            <a:ext cx="8363272" cy="792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b="1" dirty="0" smtClean="0">
                <a:solidFill>
                  <a:schemeClr val="accent1"/>
                </a:solidFill>
              </a:rPr>
              <a:t>입력</a:t>
            </a:r>
            <a:r>
              <a:rPr lang="en-US" altLang="ko-KR" b="1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b="1" dirty="0" smtClean="0">
                <a:solidFill>
                  <a:schemeClr val="accent1"/>
                </a:solidFill>
                <a:sym typeface="Wingdings" pitchFamily="2" charset="2"/>
              </a:rPr>
              <a:t>컴파일</a:t>
            </a:r>
            <a:r>
              <a:rPr lang="en-US" altLang="ko-KR" b="1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b="1" dirty="0" smtClean="0">
                <a:solidFill>
                  <a:schemeClr val="accent1"/>
                </a:solidFill>
                <a:sym typeface="Wingdings" pitchFamily="2" charset="2"/>
              </a:rPr>
              <a:t>업로드</a:t>
            </a:r>
            <a:r>
              <a:rPr lang="en-US" altLang="ko-KR" b="1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b="1" dirty="0" smtClean="0">
                <a:solidFill>
                  <a:schemeClr val="accent1"/>
                </a:solidFill>
                <a:sym typeface="Wingdings" pitchFamily="2" charset="2"/>
              </a:rPr>
              <a:t>시리얼모니터</a:t>
            </a:r>
            <a:r>
              <a:rPr lang="ko-KR" altLang="en-US" b="1" dirty="0" smtClean="0">
                <a:sym typeface="Wingdings" pitchFamily="2" charset="2"/>
              </a:rPr>
              <a:t> 확인</a:t>
            </a:r>
            <a:r>
              <a:rPr lang="ko-KR" altLang="en-US" b="1" dirty="0" smtClean="0"/>
              <a:t> 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240016" y="2983592"/>
            <a:ext cx="30963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void setup(){</a:t>
            </a:r>
          </a:p>
          <a:p>
            <a:r>
              <a:rPr lang="en-US" altLang="ko-KR" sz="2400" b="1" dirty="0" err="1">
                <a:solidFill>
                  <a:schemeClr val="accent1"/>
                </a:solidFill>
              </a:rPr>
              <a:t>Serial.begin</a:t>
            </a:r>
            <a:r>
              <a:rPr lang="en-US" altLang="ko-KR" sz="2400" b="1" dirty="0">
                <a:solidFill>
                  <a:schemeClr val="accent1"/>
                </a:solidFill>
              </a:rPr>
              <a:t>(9600);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}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void loop(){</a:t>
            </a:r>
          </a:p>
          <a:p>
            <a:r>
              <a:rPr lang="en-US" altLang="ko-KR" sz="2400" b="1" dirty="0" err="1">
                <a:solidFill>
                  <a:schemeClr val="accent1"/>
                </a:solidFill>
              </a:rPr>
              <a:t>Serial.print</a:t>
            </a:r>
            <a:r>
              <a:rPr lang="en-US" altLang="ko-KR" sz="2400" b="1" dirty="0">
                <a:solidFill>
                  <a:schemeClr val="accent1"/>
                </a:solidFill>
              </a:rPr>
              <a:t>("Hi !");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delay(1000);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}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051" name="Picture 3" descr="C:\Documents and Settings\Jam\바탕 화면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0" y="2162752"/>
            <a:ext cx="2736304" cy="3282473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5663952" y="2362948"/>
            <a:ext cx="288032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3"/>
          </p:cNvCxnSpPr>
          <p:nvPr/>
        </p:nvCxnSpPr>
        <p:spPr>
          <a:xfrm flipH="1">
            <a:off x="5951984" y="25069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9953" y="230667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시리얼모니터 버튼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59952" y="2276872"/>
            <a:ext cx="208823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반복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프로그래밍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40768"/>
            <a:ext cx="8363272" cy="792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b="1" dirty="0" smtClean="0">
                <a:solidFill>
                  <a:schemeClr val="accent1"/>
                </a:solidFill>
              </a:rPr>
              <a:t>입력</a:t>
            </a:r>
            <a:r>
              <a:rPr lang="en-US" altLang="ko-KR" b="1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b="1" dirty="0" smtClean="0">
                <a:solidFill>
                  <a:schemeClr val="accent1"/>
                </a:solidFill>
                <a:sym typeface="Wingdings" pitchFamily="2" charset="2"/>
              </a:rPr>
              <a:t>컴파일</a:t>
            </a:r>
            <a:r>
              <a:rPr lang="en-US" altLang="ko-KR" b="1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b="1" dirty="0" smtClean="0">
                <a:solidFill>
                  <a:schemeClr val="accent1"/>
                </a:solidFill>
                <a:sym typeface="Wingdings" pitchFamily="2" charset="2"/>
              </a:rPr>
              <a:t>업로드</a:t>
            </a:r>
            <a:r>
              <a:rPr lang="en-US" altLang="ko-KR" b="1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b="1" dirty="0">
                <a:solidFill>
                  <a:schemeClr val="accent1"/>
                </a:solidFill>
                <a:sym typeface="Wingdings" pitchFamily="2" charset="2"/>
              </a:rPr>
              <a:t> 시리얼모니터</a:t>
            </a:r>
            <a:r>
              <a:rPr lang="ko-KR" altLang="en-US" b="1" dirty="0" smtClean="0">
                <a:sym typeface="Wingdings" pitchFamily="2" charset="2"/>
              </a:rPr>
              <a:t> 확인</a:t>
            </a:r>
            <a:r>
              <a:rPr lang="ko-KR" altLang="en-US" b="1" dirty="0" smtClean="0"/>
              <a:t> 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240016" y="2983592"/>
            <a:ext cx="30963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void setup(){</a:t>
            </a:r>
          </a:p>
          <a:p>
            <a:r>
              <a:rPr lang="en-US" altLang="ko-KR" sz="2400" b="1" dirty="0" err="1">
                <a:solidFill>
                  <a:schemeClr val="accent1"/>
                </a:solidFill>
              </a:rPr>
              <a:t>Serial.begin</a:t>
            </a:r>
            <a:r>
              <a:rPr lang="en-US" altLang="ko-KR" sz="2400" b="1" dirty="0">
                <a:solidFill>
                  <a:schemeClr val="accent1"/>
                </a:solidFill>
              </a:rPr>
              <a:t>(9600);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}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void loop(){</a:t>
            </a:r>
          </a:p>
          <a:p>
            <a:r>
              <a:rPr lang="en-US" altLang="ko-KR" sz="2400" b="1" dirty="0" err="1">
                <a:solidFill>
                  <a:schemeClr val="accent1"/>
                </a:solidFill>
              </a:rPr>
              <a:t>Serial.println</a:t>
            </a:r>
            <a:r>
              <a:rPr lang="en-US" altLang="ko-KR" sz="2400" b="1" dirty="0">
                <a:solidFill>
                  <a:schemeClr val="accent1"/>
                </a:solidFill>
              </a:rPr>
              <a:t>("Hi !");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delay(1000);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}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051" name="Picture 3" descr="C:\Documents and Settings\Jam\바탕 화면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0" y="2162752"/>
            <a:ext cx="2736304" cy="3282473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5663952" y="2362948"/>
            <a:ext cx="288032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3"/>
          </p:cNvCxnSpPr>
          <p:nvPr/>
        </p:nvCxnSpPr>
        <p:spPr>
          <a:xfrm flipH="1">
            <a:off x="5951984" y="25069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9952" y="230667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시리얼모니터 버튼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59952" y="2276872"/>
            <a:ext cx="208823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68008" y="1556793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3200" dirty="0"/>
          </a:p>
        </p:txBody>
      </p:sp>
      <p:sp>
        <p:nvSpPr>
          <p:cNvPr id="6" name="Shape 539"/>
          <p:cNvSpPr txBox="1">
            <a:spLocks/>
          </p:cNvSpPr>
          <p:nvPr/>
        </p:nvSpPr>
        <p:spPr>
          <a:xfrm>
            <a:off x="551384" y="764703"/>
            <a:ext cx="9361040" cy="5591647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2800" dirty="0" err="1" smtClean="0">
                <a:solidFill>
                  <a:srgbClr val="0070C0"/>
                </a:solidFill>
                <a:latin typeface="+mn-ea"/>
              </a:rPr>
              <a:t>네오카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 키트 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9/8~9/10 </a:t>
            </a:r>
            <a:r>
              <a:rPr lang="ko-KR" altLang="en-US" sz="2800" dirty="0" err="1" smtClean="0">
                <a:solidFill>
                  <a:srgbClr val="0070C0"/>
                </a:solidFill>
                <a:latin typeface="+mn-ea"/>
              </a:rPr>
              <a:t>학부사무실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(3-208)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에서 수령</a:t>
            </a: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질문 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sz="2800" dirty="0" err="1" smtClean="0">
                <a:solidFill>
                  <a:srgbClr val="0070C0"/>
                </a:solidFill>
                <a:latin typeface="+mn-ea"/>
              </a:rPr>
              <a:t>eClass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시스템 쪽지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 메일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800" dirty="0" err="1" smtClean="0">
                <a:solidFill>
                  <a:srgbClr val="0070C0"/>
                </a:solidFill>
                <a:latin typeface="+mn-ea"/>
              </a:rPr>
              <a:t>카카오톡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800" dirty="0" err="1" smtClean="0">
                <a:solidFill>
                  <a:srgbClr val="0070C0"/>
                </a:solidFill>
                <a:latin typeface="+mn-ea"/>
              </a:rPr>
              <a:t>오픈채팅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 활용</a:t>
            </a: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Arial" pitchFamily="34" charset="0"/>
              <a:buNone/>
            </a:pP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ncs.dongyang.ac.kr 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에서 진단평가 실시</a:t>
            </a: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Arial" pitchFamily="34" charset="0"/>
              <a:buNone/>
            </a:pPr>
            <a:r>
              <a:rPr lang="ko-KR" altLang="en-US" sz="2800" dirty="0" err="1" smtClean="0">
                <a:solidFill>
                  <a:srgbClr val="0070C0"/>
                </a:solidFill>
                <a:latin typeface="+mn-ea"/>
              </a:rPr>
              <a:t>카카오톡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 오픈 </a:t>
            </a:r>
            <a:r>
              <a:rPr lang="ko-KR" altLang="en-US" sz="2800" dirty="0" err="1" smtClean="0">
                <a:solidFill>
                  <a:srgbClr val="0070C0"/>
                </a:solidFill>
                <a:latin typeface="+mn-ea"/>
              </a:rPr>
              <a:t>채팅방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 가입</a:t>
            </a: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Arial" pitchFamily="34" charset="0"/>
              <a:buNone/>
            </a:pP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이전 프로젝트 영상 시청</a:t>
            </a: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Arial" pitchFamily="34" charset="0"/>
              <a:buNone/>
            </a:pP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2018 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주제 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자율 주행</a:t>
            </a: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Arial" pitchFamily="34" charset="0"/>
              <a:buNone/>
            </a:pP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2019 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주제 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행성 탐사</a:t>
            </a: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Arial" pitchFamily="34" charset="0"/>
              <a:buNone/>
            </a:pP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2020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주제 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코로나 시대에 필요한 것</a:t>
            </a: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Arial" pitchFamily="34" charset="0"/>
              <a:buNone/>
            </a:pP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과제 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내가 만들고 싶은 시스템 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=&gt; 9/14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까지 </a:t>
            </a:r>
            <a:r>
              <a:rPr lang="en-US" altLang="ko-KR" sz="2800" dirty="0" err="1" smtClean="0">
                <a:solidFill>
                  <a:srgbClr val="0070C0"/>
                </a:solidFill>
                <a:latin typeface="+mn-ea"/>
              </a:rPr>
              <a:t>eClass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과제 제출 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800" dirty="0" smtClean="0">
                <a:solidFill>
                  <a:srgbClr val="0070C0"/>
                </a:solidFill>
                <a:latin typeface="+mn-ea"/>
              </a:rPr>
              <a:t>자유 양식</a:t>
            </a:r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  <a:p>
            <a:pPr>
              <a:buFont typeface="Arial" pitchFamily="34" charset="0"/>
              <a:buNone/>
            </a:pPr>
            <a:endParaRPr lang="en-US" altLang="ko-KR" sz="2800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7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3752" y="1844824"/>
            <a:ext cx="4752528" cy="295232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1. NEO-ABOT </a:t>
            </a:r>
            <a:r>
              <a:rPr lang="ko-KR" altLang="en-US" sz="2800" b="1" dirty="0">
                <a:solidFill>
                  <a:srgbClr val="0070C0"/>
                </a:solidFill>
              </a:rPr>
              <a:t>소개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altLang="ko-KR" sz="2800" b="1" dirty="0">
                <a:solidFill>
                  <a:srgbClr val="0070C0"/>
                </a:solidFill>
              </a:rPr>
              <a:t>2.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이전 프로젝트</a:t>
            </a:r>
            <a:endParaRPr lang="en-US" altLang="ko-KR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   3.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과제 </a:t>
            </a:r>
            <a:endParaRPr lang="en-US" altLang="ko-KR" sz="2800" b="1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en-US" altLang="ko-KR" dirty="0">
                <a:solidFill>
                  <a:srgbClr val="0070C0"/>
                </a:solidFill>
              </a:rPr>
              <a:t>. NEO-ABOT </a:t>
            </a:r>
            <a:r>
              <a:rPr lang="ko-KR" altLang="en-US" dirty="0" smtClean="0">
                <a:solidFill>
                  <a:srgbClr val="0070C0"/>
                </a:solidFill>
              </a:rPr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820688"/>
          </a:xfrm>
        </p:spPr>
        <p:txBody>
          <a:bodyPr/>
          <a:lstStyle/>
          <a:p>
            <a:r>
              <a:rPr lang="ko-KR" altLang="en-US" b="1" dirty="0" smtClean="0"/>
              <a:t>아두이노 </a:t>
            </a:r>
            <a:r>
              <a:rPr lang="en-US" altLang="ko-KR" b="1" dirty="0" smtClean="0"/>
              <a:t>neo-</a:t>
            </a:r>
            <a:r>
              <a:rPr lang="ko-KR" altLang="en-US" b="1" dirty="0" err="1" smtClean="0"/>
              <a:t>로봇카</a:t>
            </a:r>
            <a:r>
              <a:rPr lang="ko-KR" altLang="en-US" b="1" dirty="0" smtClean="0"/>
              <a:t> 키트  </a:t>
            </a:r>
            <a:r>
              <a:rPr lang="en-US" altLang="ko-KR" b="1" dirty="0" smtClean="0"/>
              <a:t>1 </a:t>
            </a:r>
            <a:r>
              <a:rPr lang="ko-KR" altLang="en-US" b="1" dirty="0" smtClean="0"/>
              <a:t>세트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2699628"/>
            <a:ext cx="7416824" cy="291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2013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www.fribot.com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91544" y="2483604"/>
            <a:ext cx="8064896" cy="352839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아두이노비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아두이노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478112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b="1" dirty="0" smtClean="0"/>
              <a:t>디지털 출력</a:t>
            </a:r>
            <a:r>
              <a:rPr lang="en-US" altLang="ko-KR" b="1" dirty="0" smtClean="0"/>
              <a:t>(D0~D13)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; LED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모터 제어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소리음</a:t>
            </a:r>
            <a:r>
              <a:rPr lang="ko-KR" altLang="en-US" dirty="0" smtClean="0"/>
              <a:t> 만들기 등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아날로그 출력</a:t>
            </a:r>
            <a:r>
              <a:rPr lang="en-US" altLang="ko-KR" sz="2400" b="1" dirty="0"/>
              <a:t>(~D3,~D5,~D6,~D9,~D10,~D11)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; LED</a:t>
            </a:r>
            <a:r>
              <a:rPr lang="ko-KR" altLang="en-US" dirty="0" smtClean="0"/>
              <a:t>의 밝기 조절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모터의 속도 조절 등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디지털 입력</a:t>
            </a:r>
            <a:r>
              <a:rPr lang="en-US" altLang="ko-KR" b="1" dirty="0" smtClean="0"/>
              <a:t>(D0~D13)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; </a:t>
            </a:r>
            <a:r>
              <a:rPr lang="ko-KR" altLang="en-US" dirty="0" err="1" smtClean="0"/>
              <a:t>푸시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버튼이나 간단한 센서 상태 감지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아날로그 입력</a:t>
            </a:r>
            <a:r>
              <a:rPr lang="en-US" altLang="ko-KR" b="1" dirty="0" smtClean="0"/>
              <a:t>(A0~A5)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; </a:t>
            </a:r>
            <a:r>
              <a:rPr lang="ko-KR" altLang="en-US" dirty="0" smtClean="0"/>
              <a:t>가변저항기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광센서 연속신호 감지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아두이노 </a:t>
            </a:r>
            <a:r>
              <a:rPr lang="en-US" altLang="ko-KR" b="1" dirty="0" smtClean="0"/>
              <a:t>UNO </a:t>
            </a:r>
            <a:r>
              <a:rPr lang="ko-KR" altLang="en-US" b="1" dirty="0" smtClean="0"/>
              <a:t>하드웨어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3208" y="1888234"/>
            <a:ext cx="5338936" cy="3701007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ATmega328</a:t>
            </a:r>
            <a:r>
              <a:rPr lang="en-US" altLang="ko-KR" sz="2800" dirty="0"/>
              <a:t> microcontroller </a:t>
            </a:r>
          </a:p>
          <a:p>
            <a:r>
              <a:rPr lang="en-US" altLang="ko-KR" sz="2800" b="1" dirty="0"/>
              <a:t>Digital I/O </a:t>
            </a:r>
            <a:r>
              <a:rPr lang="en-US" altLang="ko-KR" sz="2800" dirty="0"/>
              <a:t>: D0~D13</a:t>
            </a:r>
          </a:p>
          <a:p>
            <a:r>
              <a:rPr lang="en-US" altLang="ko-KR" sz="2800" b="1" dirty="0"/>
              <a:t>Analog In </a:t>
            </a:r>
            <a:r>
              <a:rPr lang="en-US" altLang="ko-KR" sz="2800" dirty="0"/>
              <a:t>: A0~A5</a:t>
            </a:r>
          </a:p>
          <a:p>
            <a:r>
              <a:rPr lang="en-US" altLang="ko-KR" sz="2800" b="1" dirty="0"/>
              <a:t>Analog Out </a:t>
            </a:r>
            <a:r>
              <a:rPr lang="en-US" altLang="ko-KR" sz="2800" dirty="0"/>
              <a:t>: ~D3, ~D5, ~D6, ~D9, ~D10, ~D11</a:t>
            </a:r>
          </a:p>
          <a:p>
            <a:r>
              <a:rPr lang="en-US" altLang="ko-KR" sz="2800" b="1" dirty="0"/>
              <a:t>USB</a:t>
            </a:r>
            <a:r>
              <a:rPr lang="en-US" altLang="ko-KR" sz="2800" dirty="0"/>
              <a:t> port</a:t>
            </a:r>
          </a:p>
          <a:p>
            <a:r>
              <a:rPr lang="en-US" altLang="ko-KR" sz="2800" b="1" dirty="0"/>
              <a:t>DC power </a:t>
            </a:r>
            <a:r>
              <a:rPr lang="en-US" altLang="ko-KR" sz="2800" dirty="0"/>
              <a:t>input plug </a:t>
            </a:r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19536" y="1772816"/>
            <a:ext cx="5472608" cy="3888432"/>
          </a:xfrm>
          <a:prstGeom prst="roundRect">
            <a:avLst>
              <a:gd name="adj" fmla="val 93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E:\fribot_img\arduino_uno-r3_20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4152" y="1988841"/>
            <a:ext cx="2736304" cy="2736303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fribot_img\FBARDUINO\IMG_1014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72064" y="3663618"/>
            <a:ext cx="3144210" cy="235767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아두이노비</a:t>
            </a:r>
            <a:r>
              <a:rPr lang="en-US" altLang="ko-KR" b="1" dirty="0" smtClean="0"/>
              <a:t> BOE </a:t>
            </a:r>
            <a:r>
              <a:rPr lang="ko-KR" altLang="en-US" b="1" dirty="0" smtClean="0"/>
              <a:t>쉴드 하드웨어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2064" y="1600201"/>
            <a:ext cx="3528392" cy="190080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BOE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쉴드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2800" b="1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브레드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보드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</a:b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서보 출력포트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</a:rPr>
              <a:t>Xbee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쉴드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981200" y="1484785"/>
            <a:ext cx="44748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/>
              <a:t>ATmega328</a:t>
            </a:r>
            <a:r>
              <a:rPr lang="en-US" altLang="ko-KR" sz="2800" dirty="0"/>
              <a:t> microcontroller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/>
              <a:t>Digital I/O </a:t>
            </a:r>
            <a:r>
              <a:rPr lang="en-US" altLang="ko-KR" sz="2800" dirty="0"/>
              <a:t>: D0~D13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/>
              <a:t>Analog In </a:t>
            </a:r>
            <a:r>
              <a:rPr lang="en-US" altLang="ko-KR" sz="2800" dirty="0"/>
              <a:t>: A0~A5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/>
              <a:t>Analog Out </a:t>
            </a:r>
            <a:r>
              <a:rPr lang="en-US" altLang="ko-KR" sz="2800" dirty="0"/>
              <a:t>: ~D3, ~D5, ~D6, ~D9, ~D10, ~D11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/>
              <a:t>USB</a:t>
            </a:r>
            <a:r>
              <a:rPr lang="en-US" altLang="ko-KR" sz="2800" dirty="0"/>
              <a:t> port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/>
              <a:t>DC power </a:t>
            </a:r>
            <a:r>
              <a:rPr lang="en-US" altLang="ko-KR" sz="2800" dirty="0"/>
              <a:t>input plug 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47528" y="1412776"/>
            <a:ext cx="4608512" cy="4392488"/>
          </a:xfrm>
          <a:prstGeom prst="roundRect">
            <a:avLst>
              <a:gd name="adj" fmla="val 104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28048" y="1484784"/>
            <a:ext cx="3528392" cy="216024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ArduinoBee BOE Shield </a:t>
            </a:r>
            <a:r>
              <a:rPr lang="ko-KR" altLang="en-US" sz="3600" dirty="0">
                <a:latin typeface="+mn-ea"/>
                <a:ea typeface="+mn-ea"/>
              </a:rPr>
              <a:t>하드웨어 구성</a:t>
            </a:r>
            <a:r>
              <a:rPr lang="en-US" altLang="ko-KR" sz="3600" dirty="0">
                <a:latin typeface="+mn-ea"/>
                <a:ea typeface="+mn-ea"/>
              </a:rPr>
              <a:t>(1)</a:t>
            </a:r>
            <a:r>
              <a:rPr lang="ko-KR" altLang="en-US" sz="3600" dirty="0">
                <a:latin typeface="+mn-ea"/>
                <a:ea typeface="+mn-ea"/>
              </a:rPr>
              <a:t> </a:t>
            </a:r>
          </a:p>
        </p:txBody>
      </p:sp>
      <p:sp>
        <p:nvSpPr>
          <p:cNvPr id="64" name="슬라이드 번호 개체 틀 6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556792"/>
            <a:ext cx="764042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ArduinoBee BOE Shield </a:t>
            </a:r>
            <a:r>
              <a:rPr lang="ko-KR" altLang="en-US" sz="3600" dirty="0">
                <a:latin typeface="+mn-ea"/>
                <a:ea typeface="+mn-ea"/>
              </a:rPr>
              <a:t>하드웨어 구성</a:t>
            </a:r>
            <a:r>
              <a:rPr lang="en-US" altLang="ko-KR" sz="3600" dirty="0">
                <a:latin typeface="+mn-ea"/>
                <a:ea typeface="+mn-ea"/>
              </a:rPr>
              <a:t>(2)</a:t>
            </a:r>
            <a:r>
              <a:rPr lang="ko-KR" altLang="en-US" sz="3600" dirty="0">
                <a:latin typeface="+mn-ea"/>
                <a:ea typeface="+mn-ea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628801"/>
            <a:ext cx="7416824" cy="388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ArduinoBee BOE Shield </a:t>
            </a:r>
            <a:r>
              <a:rPr lang="ko-KR" altLang="en-US" sz="3600" dirty="0">
                <a:latin typeface="+mn-ea"/>
                <a:ea typeface="+mn-ea"/>
              </a:rPr>
              <a:t>하드웨어 구성</a:t>
            </a:r>
            <a:r>
              <a:rPr lang="en-US" altLang="ko-KR" sz="3600" dirty="0">
                <a:latin typeface="+mn-ea"/>
                <a:ea typeface="+mn-ea"/>
              </a:rPr>
              <a:t>(3)</a:t>
            </a:r>
            <a:r>
              <a:rPr lang="ko-KR" altLang="en-US" sz="3600" dirty="0">
                <a:latin typeface="+mn-ea"/>
                <a:ea typeface="+mn-ea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96200" y="2276872"/>
            <a:ext cx="2160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서보모터가 구동할 수 있는 전원을 공급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 현재의 그림에 표시된 점퍼의 위치에서는 </a:t>
            </a:r>
            <a:r>
              <a:rPr lang="en-US" altLang="ko-KR" dirty="0"/>
              <a:t>12</a:t>
            </a:r>
            <a:r>
              <a:rPr lang="ko-KR" altLang="en-US" dirty="0"/>
              <a:t>번</a:t>
            </a:r>
            <a:r>
              <a:rPr lang="en-US" altLang="ko-KR" dirty="0"/>
              <a:t>/13</a:t>
            </a:r>
            <a:r>
              <a:rPr lang="ko-KR" altLang="en-US" dirty="0"/>
              <a:t>번 포트에 전원이 공급됩니다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점퍼의 위치를 바꾸면 </a:t>
            </a:r>
            <a:r>
              <a:rPr lang="en-US" altLang="ko-KR" dirty="0"/>
              <a:t>10</a:t>
            </a:r>
            <a:r>
              <a:rPr lang="ko-KR" altLang="en-US" dirty="0"/>
              <a:t>번</a:t>
            </a:r>
            <a:r>
              <a:rPr lang="en-US" altLang="ko-KR" dirty="0"/>
              <a:t>/11</a:t>
            </a:r>
            <a:r>
              <a:rPr lang="ko-KR" altLang="en-US" dirty="0"/>
              <a:t>번 포트에 전원이 공급됩니다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556792"/>
            <a:ext cx="5400600" cy="450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514</Words>
  <Application>Microsoft Office PowerPoint</Application>
  <PresentationFormat>와이드스크린</PresentationFormat>
  <Paragraphs>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목  차</vt:lpstr>
      <vt:lpstr>1. NEO-ABOT 소개</vt:lpstr>
      <vt:lpstr>아두이노비(아두이노) 입/출력</vt:lpstr>
      <vt:lpstr>아두이노 UNO 하드웨어</vt:lpstr>
      <vt:lpstr>아두이노비 BOE 쉴드 하드웨어</vt:lpstr>
      <vt:lpstr>ArduinoBee BOE Shield 하드웨어 구성(1) </vt:lpstr>
      <vt:lpstr>ArduinoBee BOE Shield 하드웨어 구성(2) </vt:lpstr>
      <vt:lpstr>ArduinoBee BOE Shield 하드웨어 구성(3) </vt:lpstr>
      <vt:lpstr>아두이노 S/W 받기 및 설치</vt:lpstr>
      <vt:lpstr>아두이노와 컴퓨터 연결하기</vt:lpstr>
      <vt:lpstr>시리얼모니터로 시리얼 통신</vt:lpstr>
      <vt:lpstr>반복 프로그래밍</vt:lpstr>
      <vt:lpstr>반복 프로그래밍</vt:lpstr>
      <vt:lpstr>PowerPoint 프레젠테이션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bini</cp:lastModifiedBy>
  <cp:revision>476</cp:revision>
  <dcterms:created xsi:type="dcterms:W3CDTF">2012-09-04T08:20:41Z</dcterms:created>
  <dcterms:modified xsi:type="dcterms:W3CDTF">2021-09-06T16:57:12Z</dcterms:modified>
</cp:coreProperties>
</file>