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70" r:id="rId2"/>
    <p:sldId id="393" r:id="rId3"/>
    <p:sldId id="416" r:id="rId4"/>
    <p:sldId id="397" r:id="rId5"/>
    <p:sldId id="415" r:id="rId6"/>
    <p:sldId id="398" r:id="rId7"/>
    <p:sldId id="399" r:id="rId8"/>
    <p:sldId id="409" r:id="rId9"/>
    <p:sldId id="401" r:id="rId10"/>
    <p:sldId id="412" r:id="rId11"/>
    <p:sldId id="417" r:id="rId12"/>
    <p:sldId id="400" r:id="rId13"/>
    <p:sldId id="402" r:id="rId14"/>
    <p:sldId id="413" r:id="rId15"/>
    <p:sldId id="410" r:id="rId16"/>
    <p:sldId id="418" r:id="rId17"/>
    <p:sldId id="419" r:id="rId18"/>
    <p:sldId id="392" r:id="rId19"/>
    <p:sldId id="414" r:id="rId20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 autoAdjust="0"/>
    <p:restoredTop sz="96349" autoAdjust="0"/>
  </p:normalViewPr>
  <p:slideViewPr>
    <p:cSldViewPr>
      <p:cViewPr varScale="1">
        <p:scale>
          <a:sx n="86" d="100"/>
          <a:sy n="86" d="100"/>
        </p:scale>
        <p:origin x="80" y="2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8006E6-BE6B-449E-B034-9AFC914FDE88}" type="datetimeFigureOut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136D595-4A8B-43E7-99D1-1E57152E71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64AD-AE2D-47AE-8196-7B6032EA1B1B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66F2-5649-430F-A55B-9E67C774C392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8722-A7F6-48DC-9440-5A5461EFACFE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BBB-C158-42E7-9105-3EB1FC21198E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E06-8FFA-4189-9B34-377B63F13BB0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32B-301D-4B2D-9A46-19736B66A3C0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8C4-C571-4F33-99E7-471E81E23F09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69D4-D67B-47B0-81CB-0A3641C3136A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6A1-7164-4FE6-8382-923829C65BD2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A5D7-9585-450C-9AE9-FB8B4BACAD9B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E60F-53EB-488C-AB66-75D3E2FB53EF}" type="datetime1">
              <a:rPr lang="ko-KR" altLang="en-US" smtClean="0"/>
              <a:pPr/>
              <a:t>2021-09-21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23935BD4-8016-4A48-BD76-AA366649842C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pic>
        <p:nvPicPr>
          <p:cNvPr id="7" name="그림 6" descr="Logo-FRIBO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84388" y="6251168"/>
            <a:ext cx="1487488" cy="5169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463819" y="6381328"/>
            <a:ext cx="326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프로그래밍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 descr="E:\fribot_img\FBARDUINO\IMG_1097-1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grayscl/>
          </a:blip>
          <a:srcRect l="9233" t="5872" r="8404" b="11201"/>
          <a:stretch>
            <a:fillRect/>
          </a:stretch>
        </p:blipFill>
        <p:spPr bwMode="auto">
          <a:xfrm>
            <a:off x="10968861" y="0"/>
            <a:ext cx="1223139" cy="6926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ribot_img\FBARDUINO\IMG_1097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l="9233" t="5872" r="8404" b="11201"/>
          <a:stretch>
            <a:fillRect/>
          </a:stretch>
        </p:blipFill>
        <p:spPr bwMode="auto">
          <a:xfrm>
            <a:off x="6816081" y="692696"/>
            <a:ext cx="2487907" cy="1878624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5179640"/>
            <a:ext cx="6400800" cy="98566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컴퓨터소프트웨어공학과</a:t>
            </a:r>
            <a:endParaRPr lang="en-US" altLang="ko-KR" sz="2000" b="1" dirty="0"/>
          </a:p>
          <a:p>
            <a:r>
              <a:rPr lang="en-US" altLang="ko-KR" sz="2000" b="1" dirty="0" err="1" smtClean="0"/>
              <a:t>IoT</a:t>
            </a:r>
            <a:r>
              <a:rPr lang="ko-KR" altLang="en-US" sz="2000" b="1" dirty="0" smtClean="0"/>
              <a:t>프로그래밍</a:t>
            </a:r>
            <a:endParaRPr lang="ko-KR" altLang="en-US" sz="2000" b="1" dirty="0"/>
          </a:p>
        </p:txBody>
      </p:sp>
      <p:pic>
        <p:nvPicPr>
          <p:cNvPr id="6" name="그림 5" descr="Logo-FRI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6320" y="188641"/>
            <a:ext cx="1475656" cy="6837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9736" y="3284985"/>
            <a:ext cx="5202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70C0"/>
                </a:solidFill>
              </a:rPr>
              <a:t>ABOT </a:t>
            </a:r>
            <a:r>
              <a:rPr lang="ko-KR" altLang="en-US" sz="4800" b="1" dirty="0">
                <a:solidFill>
                  <a:srgbClr val="0070C0"/>
                </a:solidFill>
              </a:rPr>
              <a:t>조립 </a:t>
            </a:r>
            <a:r>
              <a:rPr lang="en-US" altLang="ko-KR" sz="4800" b="1" dirty="0">
                <a:solidFill>
                  <a:srgbClr val="0070C0"/>
                </a:solidFill>
              </a:rPr>
              <a:t>/ </a:t>
            </a:r>
            <a:r>
              <a:rPr lang="ko-KR" altLang="en-US" sz="4800" b="1" dirty="0">
                <a:solidFill>
                  <a:srgbClr val="0070C0"/>
                </a:solidFill>
              </a:rPr>
              <a:t>주행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err="1" smtClean="0"/>
              <a:t>서보모터</a:t>
            </a:r>
            <a:r>
              <a:rPr lang="ko-KR" altLang="en-US" dirty="0" smtClean="0"/>
              <a:t> 속도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1300~1700 10</a:t>
            </a:r>
            <a:r>
              <a:rPr lang="ko-KR" altLang="en-US" dirty="0" smtClean="0"/>
              <a:t>단위로 속도 측정하여 비교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분 회전하여 분당 회전 속도 측정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회전량</a:t>
            </a:r>
            <a:r>
              <a:rPr lang="ko-KR" altLang="en-US" dirty="0" smtClean="0"/>
              <a:t> </a:t>
            </a:r>
            <a:r>
              <a:rPr lang="en-US" altLang="ko-KR" dirty="0" smtClean="0"/>
              <a:t>X 6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회전량</a:t>
            </a:r>
            <a:r>
              <a:rPr lang="ko-KR" altLang="en-US" dirty="0" smtClean="0"/>
              <a:t> </a:t>
            </a:r>
            <a:r>
              <a:rPr lang="en-US" altLang="ko-KR" dirty="0" smtClean="0"/>
              <a:t>X 12</a:t>
            </a:r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초 </a:t>
            </a:r>
            <a:r>
              <a:rPr lang="ko-KR" altLang="en-US" dirty="0" err="1" smtClean="0"/>
              <a:t>회전량</a:t>
            </a:r>
            <a:r>
              <a:rPr lang="ko-KR" altLang="en-US" dirty="0" smtClean="0"/>
              <a:t> </a:t>
            </a:r>
            <a:r>
              <a:rPr lang="en-US" altLang="ko-KR" dirty="0" smtClean="0"/>
              <a:t>X 10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smtClean="0"/>
              <a:t>서보모터 속도 제어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07568" y="1556792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+mj-lt"/>
              </a:rPr>
              <a:t>펄스폭 </a:t>
            </a:r>
            <a:r>
              <a:rPr lang="en-US" altLang="ko-KR" b="1" dirty="0">
                <a:solidFill>
                  <a:srgbClr val="FF0000"/>
                </a:solidFill>
                <a:latin typeface="+mj-lt"/>
              </a:rPr>
              <a:t>1300~1700 µs</a:t>
            </a:r>
            <a:r>
              <a:rPr lang="ko-KR" altLang="en-US" b="1" dirty="0">
                <a:solidFill>
                  <a:srgbClr val="FF0000"/>
                </a:solidFill>
                <a:latin typeface="+mj-lt"/>
              </a:rPr>
              <a:t>의 범위에서 </a:t>
            </a:r>
            <a:r>
              <a:rPr lang="en-US" altLang="ko-KR" b="1" dirty="0">
                <a:solidFill>
                  <a:srgbClr val="FF0000"/>
                </a:solidFill>
                <a:latin typeface="+mj-lt"/>
              </a:rPr>
              <a:t>–48</a:t>
            </a:r>
            <a:r>
              <a:rPr lang="ko-KR" altLang="en-US" b="1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b="1" dirty="0">
                <a:solidFill>
                  <a:srgbClr val="FF0000"/>
                </a:solidFill>
                <a:latin typeface="+mj-lt"/>
              </a:rPr>
              <a:t>+48 RPM </a:t>
            </a:r>
            <a:r>
              <a:rPr lang="ko-KR" altLang="en-US" b="1" dirty="0">
                <a:solidFill>
                  <a:srgbClr val="FF0000"/>
                </a:solidFill>
                <a:latin typeface="+mj-lt"/>
              </a:rPr>
              <a:t>범위의 속도제어 </a:t>
            </a:r>
            <a:r>
              <a:rPr lang="en-US" altLang="ko-KR" b="1" dirty="0">
                <a:solidFill>
                  <a:srgbClr val="FF0000"/>
                </a:solidFill>
                <a:latin typeface="+mj-lt"/>
              </a:rPr>
              <a:t> 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88104448" descr="EMB00000d1464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988841"/>
            <a:ext cx="7200800" cy="425946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66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_x88118816" descr="EMB00000d1464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2144" y="3933056"/>
            <a:ext cx="2555776" cy="235775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스피커 신호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91544" y="1412777"/>
            <a:ext cx="67687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void setup()                            // Built in initialization block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Serial.begin</a:t>
            </a:r>
            <a:r>
              <a:rPr lang="en-US" altLang="ko-KR" dirty="0"/>
              <a:t>(9600);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Serial.println</a:t>
            </a:r>
            <a:r>
              <a:rPr lang="en-US" altLang="ko-KR" dirty="0"/>
              <a:t>("Beep!!!");  </a:t>
            </a:r>
          </a:p>
          <a:p>
            <a:r>
              <a:rPr lang="en-US" altLang="ko-KR" dirty="0"/>
              <a:t>  tone(4, 3000, 1000);                // Play tone for 1 second</a:t>
            </a:r>
          </a:p>
          <a:p>
            <a:r>
              <a:rPr lang="en-US" altLang="ko-KR" dirty="0"/>
              <a:t>  delay(1000);                          // Delay to finish tone</a:t>
            </a:r>
          </a:p>
          <a:p>
            <a:r>
              <a:rPr lang="en-US" altLang="ko-KR" dirty="0"/>
              <a:t>}  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void loop()                             // Main loop auto-repeats</a:t>
            </a:r>
          </a:p>
          <a:p>
            <a:r>
              <a:rPr lang="en-US" altLang="ko-KR" dirty="0"/>
              <a:t>{         </a:t>
            </a:r>
          </a:p>
          <a:p>
            <a:r>
              <a:rPr lang="en-US" altLang="ko-KR" dirty="0"/>
              <a:t>  </a:t>
            </a:r>
            <a:r>
              <a:rPr lang="en-US" altLang="ko-KR" dirty="0" err="1"/>
              <a:t>Serial.println</a:t>
            </a:r>
            <a:r>
              <a:rPr lang="en-US" altLang="ko-KR" dirty="0"/>
              <a:t>("Waiting for reset...");</a:t>
            </a:r>
          </a:p>
          <a:p>
            <a:r>
              <a:rPr lang="en-US" altLang="ko-KR" dirty="0"/>
              <a:t>  delay(1000);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48128" y="6093296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2.2.4 3</a:t>
            </a:r>
            <a:r>
              <a:rPr lang="ko-KR" altLang="en-US" dirty="0" smtClean="0"/>
              <a:t>초간 전진 테스트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07568" y="1170032"/>
            <a:ext cx="80648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Servo.h</a:t>
            </a:r>
            <a:r>
              <a:rPr lang="en-US" altLang="ko-KR" dirty="0"/>
              <a:t>&gt; // Include servo library</a:t>
            </a:r>
          </a:p>
          <a:p>
            <a:r>
              <a:rPr lang="en-US" altLang="ko-KR" dirty="0"/>
              <a:t>Servo </a:t>
            </a:r>
            <a:r>
              <a:rPr lang="en-US" altLang="ko-KR" dirty="0" err="1"/>
              <a:t>servoLeft</a:t>
            </a:r>
            <a:r>
              <a:rPr lang="en-US" altLang="ko-KR" dirty="0"/>
              <a:t>; // Declare left and right servos</a:t>
            </a:r>
          </a:p>
          <a:p>
            <a:r>
              <a:rPr lang="en-US" altLang="ko-KR" dirty="0"/>
              <a:t>Servo </a:t>
            </a:r>
            <a:r>
              <a:rPr lang="en-US" altLang="ko-KR" dirty="0" err="1"/>
              <a:t>servoRight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void setup() // Built-in initialization block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tone(4, 3000, 1000); // Play tone for 1 second</a:t>
            </a:r>
          </a:p>
          <a:p>
            <a:r>
              <a:rPr lang="en-US" altLang="ko-KR" dirty="0"/>
              <a:t>delay(1000); // Delay to finish tone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servoLeft.attach</a:t>
            </a:r>
            <a:r>
              <a:rPr lang="en-US" altLang="ko-KR" b="1" dirty="0">
                <a:solidFill>
                  <a:srgbClr val="0070C0"/>
                </a:solidFill>
              </a:rPr>
              <a:t>(13); // Attach left signal to pin 13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servoRight.attach</a:t>
            </a:r>
            <a:r>
              <a:rPr lang="en-US" altLang="ko-KR" b="1" dirty="0">
                <a:solidFill>
                  <a:srgbClr val="0070C0"/>
                </a:solidFill>
              </a:rPr>
              <a:t>(12); // Attach right signal to pin 12</a:t>
            </a:r>
          </a:p>
          <a:p>
            <a:r>
              <a:rPr lang="en-US" altLang="ko-KR" dirty="0"/>
              <a:t>// Full speed forward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servoLeft.writeMicroseconds</a:t>
            </a:r>
            <a:r>
              <a:rPr lang="en-US" altLang="ko-KR" b="1" dirty="0">
                <a:solidFill>
                  <a:srgbClr val="0070C0"/>
                </a:solidFill>
              </a:rPr>
              <a:t>(1700); // Left wheel counterclockwise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servoRight.writeMicroseconds</a:t>
            </a:r>
            <a:r>
              <a:rPr lang="en-US" altLang="ko-KR" b="1" dirty="0">
                <a:solidFill>
                  <a:srgbClr val="0070C0"/>
                </a:solidFill>
              </a:rPr>
              <a:t>(1300); // Right wheel clockwise</a:t>
            </a:r>
          </a:p>
          <a:p>
            <a:r>
              <a:rPr lang="en-US" altLang="ko-KR" dirty="0"/>
              <a:t>delay(3000); // ...for 3 seconds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servoLeft.detach</a:t>
            </a:r>
            <a:r>
              <a:rPr lang="en-US" altLang="ko-KR" b="1" dirty="0">
                <a:solidFill>
                  <a:srgbClr val="0070C0"/>
                </a:solidFill>
              </a:rPr>
              <a:t>(); // Stop sending servo signals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servoRight.detach</a:t>
            </a:r>
            <a:r>
              <a:rPr lang="en-US" altLang="ko-KR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ko-KR" dirty="0"/>
              <a:t>} </a:t>
            </a:r>
          </a:p>
          <a:p>
            <a:r>
              <a:rPr lang="en-US" altLang="ko-KR" dirty="0"/>
              <a:t>void loop() // Main loop auto-repeats</a:t>
            </a:r>
          </a:p>
          <a:p>
            <a:r>
              <a:rPr lang="en-US" altLang="ko-KR" dirty="0"/>
              <a:t>{ // Empty, nothing needs repeating</a:t>
            </a:r>
          </a:p>
          <a:p>
            <a:r>
              <a:rPr lang="en-US" altLang="ko-KR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2.2.4 3</a:t>
            </a:r>
            <a:r>
              <a:rPr lang="ko-KR" altLang="en-US" dirty="0"/>
              <a:t>초간 전진 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LED 2</a:t>
            </a:r>
            <a:r>
              <a:rPr lang="ko-KR" altLang="en-US" dirty="0" smtClean="0"/>
              <a:t>개를 추가 연결</a:t>
            </a:r>
            <a:endParaRPr lang="en-US" altLang="ko-KR" dirty="0" smtClean="0"/>
          </a:p>
          <a:p>
            <a:r>
              <a:rPr lang="ko-KR" altLang="en-US" dirty="0" smtClean="0"/>
              <a:t>모터 회전 시 좌우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점등하여 표시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992314" y="333376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과제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  <a:ea typeface="+mn-ea"/>
              </a:rPr>
              <a:t>2 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바퀴 회전 테스트</a:t>
            </a:r>
            <a:endParaRPr lang="ko-KR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917031"/>
          </a:xfrm>
        </p:spPr>
        <p:txBody>
          <a:bodyPr/>
          <a:lstStyle/>
          <a:p>
            <a:r>
              <a:rPr lang="en-US" altLang="ko-KR" dirty="0" smtClean="0"/>
              <a:t>12 / 13 </a:t>
            </a:r>
            <a:r>
              <a:rPr lang="ko-KR" altLang="en-US" dirty="0" err="1" smtClean="0"/>
              <a:t>서보모터의</a:t>
            </a:r>
            <a:r>
              <a:rPr lang="ko-KR" altLang="en-US" dirty="0" smtClean="0"/>
              <a:t> 값을 다음 표처럼 변경하고 동작을 확인하여 표를 채워서 과제로 제출하세요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27448" y="2780928"/>
            <a:ext cx="7061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1.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전원스위치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2. </a:t>
            </a:r>
            <a:r>
              <a:rPr lang="ko-KR" altLang="en-US" sz="2400" dirty="0" smtClean="0">
                <a:solidFill>
                  <a:srgbClr val="FF0000"/>
                </a:solidFill>
              </a:rPr>
              <a:t>스케치 업로드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3.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전원스위치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4. 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리셋스위치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업로드 오류 시 케이블을 분리했다가 연결하세요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88405"/>
              </p:ext>
            </p:extLst>
          </p:nvPr>
        </p:nvGraphicFramePr>
        <p:xfrm>
          <a:off x="479377" y="1133806"/>
          <a:ext cx="1116124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414919545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450221140"/>
                    </a:ext>
                  </a:extLst>
                </a:gridCol>
                <a:gridCol w="4977401">
                  <a:extLst>
                    <a:ext uri="{9D8B030D-6E8A-4147-A177-3AD203B41FA5}">
                      <a16:colId xmlns:a16="http://schemas.microsoft.com/office/drawing/2014/main" val="3702842020"/>
                    </a:ext>
                  </a:extLst>
                </a:gridCol>
                <a:gridCol w="4239624">
                  <a:extLst>
                    <a:ext uri="{9D8B030D-6E8A-4147-A177-3AD203B41FA5}">
                      <a16:colId xmlns:a16="http://schemas.microsoft.com/office/drawing/2014/main" val="4131199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</a:t>
                      </a:r>
                      <a:r>
                        <a:rPr lang="ko-KR" altLang="en-US" sz="1600" dirty="0" err="1" smtClean="0"/>
                        <a:t>서보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</a:t>
                      </a:r>
                      <a:r>
                        <a:rPr lang="ko-KR" altLang="en-US" sz="1600" dirty="0" err="1" smtClean="0"/>
                        <a:t>서보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모터 회전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차체 동작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3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1700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13:</a:t>
                      </a:r>
                      <a:r>
                        <a:rPr lang="ko-KR" altLang="en-US" sz="1600" dirty="0" err="1" smtClean="0"/>
                        <a:t>반시계방향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최대속도</a:t>
                      </a:r>
                      <a:r>
                        <a:rPr lang="en-US" altLang="ko-KR" sz="1600" dirty="0" smtClean="0"/>
                        <a:t>, 12</a:t>
                      </a:r>
                      <a:r>
                        <a:rPr lang="en-US" altLang="ko-KR" sz="1600" smtClean="0"/>
                        <a:t>: </a:t>
                      </a:r>
                      <a:r>
                        <a:rPr lang="ko-KR" altLang="en-US" sz="1600" smtClean="0"/>
                        <a:t>시계방향 </a:t>
                      </a:r>
                      <a:r>
                        <a:rPr lang="ko-KR" altLang="en-US" sz="1600" dirty="0" err="1" smtClean="0"/>
                        <a:t>최대속도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전진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6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1700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8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1700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1700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2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1700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9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1700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11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1480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52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1700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1400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1700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1450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01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1700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1480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44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5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10901"/>
                  </a:ext>
                </a:extLst>
              </a:tr>
            </a:tbl>
          </a:graphicData>
        </a:graphic>
      </p:graphicFrame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992314" y="333376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과제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  <a:ea typeface="+mn-ea"/>
              </a:rPr>
              <a:t>2 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바퀴 회전 테스트</a:t>
            </a:r>
            <a:endParaRPr lang="ko-KR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66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024063" y="1052736"/>
            <a:ext cx="81359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4000" b="1" dirty="0" smtClean="0">
                <a:latin typeface="+mn-ea"/>
                <a:ea typeface="+mn-ea"/>
              </a:rPr>
              <a:t>수고하였습니다</a:t>
            </a:r>
            <a:r>
              <a:rPr lang="en-US" altLang="ko-KR" sz="4000" b="1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919536" y="2492896"/>
            <a:ext cx="81359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배터리가 소모되니 전원스위치는 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으로 하세요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3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1026" name="Picture 2" descr="E:\강의\아침편지그림들\15153743014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7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2050" name="Picture 2" descr="E:\강의\아침편지그림들\15153743046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8756"/>
            <a:ext cx="6849244" cy="684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7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 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720" y="1340768"/>
            <a:ext cx="5760640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</a:t>
            </a: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1. ABOT 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조립하기</a:t>
            </a:r>
            <a:endParaRPr lang="en-US" altLang="ko-KR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2. ABOT </a:t>
            </a:r>
            <a:r>
              <a:rPr lang="ko-KR" altLang="en-US" sz="2800" b="1" dirty="0">
                <a:solidFill>
                  <a:srgbClr val="0070C0"/>
                </a:solidFill>
              </a:rPr>
              <a:t>기본 동작</a:t>
            </a:r>
            <a:endParaRPr lang="en-US" altLang="ko-KR" sz="2800" b="1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95400" y="1353905"/>
            <a:ext cx="10369152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과제</a:t>
            </a:r>
            <a:r>
              <a:rPr kumimoji="0" lang="en-US" altLang="ko-KR" sz="2800" b="1" dirty="0" smtClean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kumimoji="0" lang="ko-KR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조립한 </a:t>
            </a:r>
            <a:r>
              <a:rPr kumimoji="0"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차체를 여러 각도에서 사진을 찍어서 제출하세요</a:t>
            </a:r>
            <a:r>
              <a:rPr kumimoji="0" lang="en-US" altLang="ko-KR" sz="2800" b="1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  <a:p>
            <a:pPr eaLnBrk="1" hangingPunct="1">
              <a:defRPr/>
            </a:pPr>
            <a:r>
              <a:rPr kumimoji="0"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2800" b="1" dirty="0" smtClean="0">
                <a:solidFill>
                  <a:srgbClr val="FF0000"/>
                </a:solidFill>
                <a:latin typeface="+mn-ea"/>
                <a:ea typeface="+mn-ea"/>
              </a:rPr>
              <a:t>        </a:t>
            </a:r>
            <a:r>
              <a:rPr kumimoji="0"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위</a:t>
            </a:r>
            <a:r>
              <a:rPr kumimoji="0"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아래</a:t>
            </a:r>
            <a:r>
              <a:rPr kumimoji="0"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정면</a:t>
            </a:r>
            <a:r>
              <a:rPr kumimoji="0"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옆면</a:t>
            </a:r>
            <a:r>
              <a:rPr kumimoji="0"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ko-KR" altLang="en-US" sz="21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kumimoji="0" lang="en-US" altLang="ko-KR" sz="21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5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기본동작 및 촉각 주행하기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ko-KR" dirty="0" smtClean="0"/>
              <a:t>2.1 </a:t>
            </a:r>
            <a:r>
              <a:rPr lang="ko-KR" altLang="en-US" dirty="0" smtClean="0"/>
              <a:t>무엇을 배울까요</a:t>
            </a:r>
            <a:r>
              <a:rPr lang="en-US" altLang="ko-KR" dirty="0" smtClean="0"/>
              <a:t>?</a:t>
            </a:r>
          </a:p>
          <a:p>
            <a:pPr marL="514350" indent="-514350">
              <a:buNone/>
            </a:pPr>
            <a:r>
              <a:rPr lang="en-US" altLang="ko-KR" dirty="0" smtClean="0"/>
              <a:t>2.2 ABOT </a:t>
            </a:r>
            <a:r>
              <a:rPr lang="ko-KR" altLang="en-US" dirty="0" smtClean="0"/>
              <a:t>테스트 동작들 따라하기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전자회로 구성하기 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스케치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프로그래밍</a:t>
            </a:r>
            <a:r>
              <a:rPr lang="en-US" altLang="ko-KR" dirty="0" smtClean="0"/>
              <a:t>)</a:t>
            </a:r>
          </a:p>
          <a:p>
            <a:pPr marL="514350" indent="-514350">
              <a:buNone/>
            </a:pPr>
            <a:r>
              <a:rPr lang="en-US" altLang="ko-KR" dirty="0" smtClean="0"/>
              <a:t>2.3 </a:t>
            </a:r>
            <a:r>
              <a:rPr lang="ko-KR" altLang="en-US" dirty="0" smtClean="0"/>
              <a:t>새로운 주행동작들을 만들어 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기본동작 및 촉각 주행하기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ko-KR" dirty="0" smtClean="0"/>
              <a:t>2.1 </a:t>
            </a:r>
            <a:r>
              <a:rPr lang="ko-KR" altLang="en-US" dirty="0" smtClean="0"/>
              <a:t>무엇을 배울까요</a:t>
            </a:r>
            <a:r>
              <a:rPr lang="en-US" altLang="ko-KR" dirty="0" smtClean="0"/>
              <a:t>?</a:t>
            </a:r>
          </a:p>
          <a:p>
            <a:pPr marL="514350" indent="-514350">
              <a:buNone/>
            </a:pPr>
            <a:r>
              <a:rPr lang="en-US" altLang="ko-KR" dirty="0" smtClean="0"/>
              <a:t>2.2 ABOT </a:t>
            </a:r>
            <a:r>
              <a:rPr lang="ko-KR" altLang="en-US" dirty="0" smtClean="0"/>
              <a:t>테스트 동작들 따라하기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전자회로 구성하기 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   - </a:t>
            </a:r>
            <a:r>
              <a:rPr lang="ko-KR" altLang="en-US" dirty="0" smtClean="0"/>
              <a:t>스케치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프로그래밍</a:t>
            </a:r>
            <a:r>
              <a:rPr lang="en-US" altLang="ko-KR" dirty="0" smtClean="0"/>
              <a:t>)</a:t>
            </a:r>
          </a:p>
          <a:p>
            <a:pPr marL="514350" indent="-514350">
              <a:buNone/>
            </a:pPr>
            <a:r>
              <a:rPr lang="en-US" altLang="ko-KR" dirty="0" smtClean="0"/>
              <a:t>2.3 </a:t>
            </a:r>
            <a:r>
              <a:rPr lang="ko-KR" altLang="en-US" dirty="0" smtClean="0"/>
              <a:t>새로운 주행동작들을 만들어 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무엇을 배울까요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1135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ABOT</a:t>
            </a:r>
            <a:r>
              <a:rPr lang="ko-KR" altLang="en-US" dirty="0" smtClean="0"/>
              <a:t>을 조립하고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우측</a:t>
            </a:r>
            <a:r>
              <a:rPr lang="en-US" altLang="ko-KR" dirty="0" smtClean="0"/>
              <a:t>/</a:t>
            </a:r>
            <a:r>
              <a:rPr lang="ko-KR" altLang="en-US" dirty="0" smtClean="0"/>
              <a:t>좌측 바퀴의 회전 상태를 시험한다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피에조 스피커로 출발</a:t>
            </a:r>
            <a:r>
              <a:rPr lang="en-US" altLang="ko-KR" dirty="0" smtClean="0"/>
              <a:t>/</a:t>
            </a:r>
            <a:r>
              <a:rPr lang="ko-KR" altLang="en-US" dirty="0" smtClean="0"/>
              <a:t>리셋 신호 만들기</a:t>
            </a:r>
            <a:endParaRPr lang="en-US" altLang="ko-KR" dirty="0" smtClean="0"/>
          </a:p>
          <a:p>
            <a:r>
              <a:rPr lang="ko-KR" altLang="en-US" dirty="0" smtClean="0"/>
              <a:t>서보모터의 속도제어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주행 테스트를 해보자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smtClean="0"/>
              <a:t>바퀴 회전 테스트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91544" y="1435998"/>
            <a:ext cx="82089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Servo.h</a:t>
            </a:r>
            <a:r>
              <a:rPr lang="en-US" altLang="ko-KR" dirty="0"/>
              <a:t>&gt;                        // Include servo library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Servo </a:t>
            </a:r>
            <a:r>
              <a:rPr lang="en-US" altLang="ko-KR" b="1" dirty="0" err="1">
                <a:solidFill>
                  <a:srgbClr val="0070C0"/>
                </a:solidFill>
              </a:rPr>
              <a:t>servoRight</a:t>
            </a:r>
            <a:r>
              <a:rPr lang="en-US" altLang="ko-KR" b="1" dirty="0">
                <a:solidFill>
                  <a:srgbClr val="0070C0"/>
                </a:solidFill>
              </a:rPr>
              <a:t>;                         // Declare right servo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ko-KR" dirty="0"/>
              <a:t>void setup()                                // Built in initialization block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 </a:t>
            </a:r>
            <a:r>
              <a:rPr lang="en-US" altLang="ko-KR" b="1" dirty="0" err="1">
                <a:solidFill>
                  <a:srgbClr val="0070C0"/>
                </a:solidFill>
              </a:rPr>
              <a:t>servoRight.attach</a:t>
            </a:r>
            <a:r>
              <a:rPr lang="en-US" altLang="ko-KR" b="1" dirty="0">
                <a:solidFill>
                  <a:srgbClr val="0070C0"/>
                </a:solidFill>
              </a:rPr>
              <a:t>(12);                    // Attach right signal to pin 12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servoRight.writeMicroseconds</a:t>
            </a:r>
            <a:r>
              <a:rPr lang="en-US" altLang="ko-KR" dirty="0"/>
              <a:t>(1300);      // Right wheel clockwise</a:t>
            </a:r>
          </a:p>
          <a:p>
            <a:r>
              <a:rPr lang="en-US" altLang="ko-KR" dirty="0"/>
              <a:t>  delay(3000);                              // ...for 3 seconds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servoRight.writeMicroseconds</a:t>
            </a:r>
            <a:r>
              <a:rPr lang="en-US" altLang="ko-KR" dirty="0"/>
              <a:t>(1500);      // Stay still</a:t>
            </a:r>
          </a:p>
          <a:p>
            <a:r>
              <a:rPr lang="en-US" altLang="ko-KR" dirty="0"/>
              <a:t>  delay(1000);                              // ...for 3 seconds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servoRight.writeMicroseconds</a:t>
            </a:r>
            <a:r>
              <a:rPr lang="en-US" altLang="ko-KR" dirty="0"/>
              <a:t>(1700);    // Right wheel counterclockwise</a:t>
            </a:r>
          </a:p>
          <a:p>
            <a:r>
              <a:rPr lang="en-US" altLang="ko-KR" dirty="0"/>
              <a:t>  delay(3000);                               // ...for 3 seconds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servoRight.writeMicroseconds</a:t>
            </a:r>
            <a:r>
              <a:rPr lang="en-US" altLang="ko-KR" dirty="0"/>
              <a:t>(1500);    // Right wheel counterclockwise</a:t>
            </a:r>
          </a:p>
          <a:p>
            <a:r>
              <a:rPr lang="en-US" altLang="ko-KR" dirty="0"/>
              <a:t>}  </a:t>
            </a:r>
          </a:p>
          <a:p>
            <a:r>
              <a:rPr lang="en-US" altLang="ko-KR" dirty="0"/>
              <a:t>void loop()                             // Main loop auto-repeats</a:t>
            </a:r>
          </a:p>
          <a:p>
            <a:r>
              <a:rPr lang="en-US" altLang="ko-KR" dirty="0"/>
              <a:t>{                                       // Empty, nothing needs repeating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10801" r="11150" b="16401"/>
          <a:stretch/>
        </p:blipFill>
        <p:spPr>
          <a:xfrm rot="5400000">
            <a:off x="9637156" y="1339739"/>
            <a:ext cx="2232247" cy="1658241"/>
          </a:xfrm>
          <a:prstGeom prst="rect">
            <a:avLst/>
          </a:prstGeom>
        </p:spPr>
      </p:pic>
      <p:sp>
        <p:nvSpPr>
          <p:cNvPr id="7" name="위쪽 화살표 6"/>
          <p:cNvSpPr/>
          <p:nvPr/>
        </p:nvSpPr>
        <p:spPr>
          <a:xfrm>
            <a:off x="11602638" y="1448779"/>
            <a:ext cx="252028" cy="7200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25442" y="314359"/>
            <a:ext cx="1628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우측 모터가 회전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</a:rPr>
              <a:t>좌측 모터 회전 시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r>
              <a:rPr lang="ko-KR" altLang="en-US" sz="1400" dirty="0" smtClean="0">
                <a:solidFill>
                  <a:srgbClr val="00B050"/>
                </a:solidFill>
              </a:rPr>
              <a:t>모터 연결 변경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2122132">
            <a:off x="9687897" y="1158925"/>
            <a:ext cx="432048" cy="14401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202272" y="4176082"/>
            <a:ext cx="186301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1.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전원스위치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</a:rPr>
              <a:t>스케치 업로드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3.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전원스위치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4. (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리셋스위치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업로드 오류 시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케이블을 분리했다가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연결하세요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2" name="위쪽 화살표 11"/>
          <p:cNvSpPr/>
          <p:nvPr/>
        </p:nvSpPr>
        <p:spPr>
          <a:xfrm>
            <a:off x="9602386" y="1467148"/>
            <a:ext cx="166022" cy="19231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9368200" y="1619620"/>
            <a:ext cx="626066" cy="36572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645054" y="1962610"/>
            <a:ext cx="82324" cy="1859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smtClean="0"/>
              <a:t>바퀴 회전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1135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스케치를 수정하여 좌측 바퀴를 테스트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좌우측</a:t>
            </a:r>
            <a:r>
              <a:rPr lang="ko-KR" altLang="en-US" dirty="0" smtClean="0"/>
              <a:t> 바퀴를 동시에 제어하여 전진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후진 하도록 스케치를 수정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smtClean="0"/>
              <a:t>서보모터 속도 제어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07568" y="1556792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+mj-lt"/>
              </a:rPr>
              <a:t>펄스폭 </a:t>
            </a:r>
            <a:r>
              <a:rPr lang="en-US" altLang="ko-KR" b="1" dirty="0">
                <a:solidFill>
                  <a:srgbClr val="FF0000"/>
                </a:solidFill>
                <a:latin typeface="+mj-lt"/>
              </a:rPr>
              <a:t>1300~1700 µs</a:t>
            </a:r>
            <a:r>
              <a:rPr lang="ko-KR" altLang="en-US" b="1" dirty="0">
                <a:solidFill>
                  <a:srgbClr val="FF0000"/>
                </a:solidFill>
                <a:latin typeface="+mj-lt"/>
              </a:rPr>
              <a:t>의 범위에서 </a:t>
            </a:r>
            <a:r>
              <a:rPr lang="en-US" altLang="ko-KR" b="1" dirty="0">
                <a:solidFill>
                  <a:srgbClr val="FF0000"/>
                </a:solidFill>
                <a:latin typeface="+mj-lt"/>
              </a:rPr>
              <a:t>–48</a:t>
            </a:r>
            <a:r>
              <a:rPr lang="ko-KR" altLang="en-US" b="1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b="1" dirty="0">
                <a:solidFill>
                  <a:srgbClr val="FF0000"/>
                </a:solidFill>
                <a:latin typeface="+mj-lt"/>
              </a:rPr>
              <a:t>+48 RPM </a:t>
            </a:r>
            <a:r>
              <a:rPr lang="ko-KR" altLang="en-US" b="1" dirty="0">
                <a:solidFill>
                  <a:srgbClr val="FF0000"/>
                </a:solidFill>
                <a:latin typeface="+mj-lt"/>
              </a:rPr>
              <a:t>범위의 속도제어 </a:t>
            </a:r>
            <a:r>
              <a:rPr lang="en-US" altLang="ko-KR" b="1" dirty="0">
                <a:solidFill>
                  <a:srgbClr val="FF0000"/>
                </a:solidFill>
                <a:latin typeface="+mj-lt"/>
              </a:rPr>
              <a:t> 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88104448" descr="EMB00000d1464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988841"/>
            <a:ext cx="7200800" cy="425946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640</Words>
  <Application>Microsoft Office PowerPoint</Application>
  <PresentationFormat>와이드스크린</PresentationFormat>
  <Paragraphs>169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목  차</vt:lpstr>
      <vt:lpstr>PowerPoint 프레젠테이션</vt:lpstr>
      <vt:lpstr>2. 기본동작 및 촉각 주행하기</vt:lpstr>
      <vt:lpstr>2. 기본동작 및 촉각 주행하기</vt:lpstr>
      <vt:lpstr>2.1 무엇을 배울까요?</vt:lpstr>
      <vt:lpstr>2.2.1 바퀴 회전 테스트</vt:lpstr>
      <vt:lpstr>2.2.1 바퀴 회전 테스트</vt:lpstr>
      <vt:lpstr>2.2.2 서보모터 속도 제어</vt:lpstr>
      <vt:lpstr>2.2.2 서보모터 속도 제어</vt:lpstr>
      <vt:lpstr>2.2.2 서보모터 속도 제어</vt:lpstr>
      <vt:lpstr>2.2.3 스피커 신호 만들기</vt:lpstr>
      <vt:lpstr>2.2.4 3초간 전진 테스트</vt:lpstr>
      <vt:lpstr>2.2.4 3초간 전진 테스트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아두이노비로 ….</dc:title>
  <dc:creator>Gaa</dc:creator>
  <cp:lastModifiedBy>PC</cp:lastModifiedBy>
  <cp:revision>487</cp:revision>
  <dcterms:created xsi:type="dcterms:W3CDTF">2012-09-04T08:20:41Z</dcterms:created>
  <dcterms:modified xsi:type="dcterms:W3CDTF">2021-09-21T05:30:11Z</dcterms:modified>
</cp:coreProperties>
</file>