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0" r:id="rId2"/>
    <p:sldId id="393" r:id="rId3"/>
    <p:sldId id="412" r:id="rId4"/>
    <p:sldId id="413" r:id="rId5"/>
    <p:sldId id="403" r:id="rId6"/>
    <p:sldId id="404" r:id="rId7"/>
    <p:sldId id="407" r:id="rId8"/>
    <p:sldId id="408" r:id="rId9"/>
    <p:sldId id="411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 autoAdjust="0"/>
    <p:restoredTop sz="96349" autoAdjust="0"/>
  </p:normalViewPr>
  <p:slideViewPr>
    <p:cSldViewPr>
      <p:cViewPr varScale="1">
        <p:scale>
          <a:sx n="86" d="100"/>
          <a:sy n="86" d="100"/>
        </p:scale>
        <p:origin x="80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463819" y="6381328"/>
            <a:ext cx="32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5202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조립 </a:t>
            </a:r>
            <a:r>
              <a:rPr lang="en-US" altLang="ko-KR" sz="4800" b="1" dirty="0">
                <a:solidFill>
                  <a:srgbClr val="0070C0"/>
                </a:solidFill>
              </a:rPr>
              <a:t>/ </a:t>
            </a:r>
            <a:r>
              <a:rPr lang="ko-KR" altLang="en-US" sz="4800" b="1" dirty="0">
                <a:solidFill>
                  <a:srgbClr val="0070C0"/>
                </a:solidFill>
              </a:rPr>
              <a:t>주행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 ABOT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조립하기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2. ABOT </a:t>
            </a:r>
            <a:r>
              <a:rPr lang="ko-KR" altLang="en-US" sz="2800" b="1" dirty="0">
                <a:solidFill>
                  <a:srgbClr val="0070C0"/>
                </a:solidFill>
              </a:rPr>
              <a:t>기본 동작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2.2.5 </a:t>
            </a:r>
            <a:r>
              <a:rPr lang="ko-KR" altLang="en-US" dirty="0" smtClean="0"/>
              <a:t>점진적으로 변속 주행하기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3552" y="1196753"/>
            <a:ext cx="79928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Servo.h</a:t>
            </a:r>
            <a:r>
              <a:rPr lang="en-US" altLang="ko-KR" sz="2000" dirty="0"/>
              <a:t>&gt; // Include servo library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servoLeft</a:t>
            </a:r>
            <a:r>
              <a:rPr lang="en-US" altLang="ko-KR" sz="2000" dirty="0"/>
              <a:t>; // Declare left and right servos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servoRight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void setup() // Built-in initialization block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tone(4, 3000, 1000); // Play tone for 1 second</a:t>
            </a:r>
          </a:p>
          <a:p>
            <a:r>
              <a:rPr lang="en-US" altLang="ko-KR" sz="2000" dirty="0"/>
              <a:t>delay(1000); // Delay to finish tone</a:t>
            </a:r>
          </a:p>
          <a:p>
            <a:r>
              <a:rPr lang="en-US" altLang="ko-KR" sz="2000" b="1" dirty="0" err="1"/>
              <a:t>servoLeft.attach</a:t>
            </a:r>
            <a:r>
              <a:rPr lang="en-US" altLang="ko-KR" sz="2000" b="1" dirty="0"/>
              <a:t>(13); // Attach left signal to pin 13</a:t>
            </a:r>
          </a:p>
          <a:p>
            <a:r>
              <a:rPr lang="en-US" altLang="ko-KR" sz="2000" b="1" dirty="0" err="1"/>
              <a:t>servoRight.attach</a:t>
            </a:r>
            <a:r>
              <a:rPr lang="en-US" altLang="ko-KR" sz="2000" b="1" dirty="0"/>
              <a:t>(12); // Attach right signal to pin 12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for(</a:t>
            </a:r>
            <a:r>
              <a:rPr lang="en-US" altLang="ko-KR" sz="2000" b="1" dirty="0" err="1">
                <a:solidFill>
                  <a:srgbClr val="0070C0"/>
                </a:solidFill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</a:rPr>
              <a:t> speed=0; speed&lt;=100; speed+=2) //Ramp up to full speed.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{ </a:t>
            </a:r>
            <a:r>
              <a:rPr lang="en-US" altLang="ko-KR" sz="2000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sz="2000" b="1" dirty="0">
                <a:solidFill>
                  <a:srgbClr val="0070C0"/>
                </a:solidFill>
              </a:rPr>
              <a:t>(1500+speed); 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// us = 1500,1502,...1598,1600</a:t>
            </a:r>
          </a:p>
          <a:p>
            <a:r>
              <a:rPr lang="en-US" altLang="ko-KR" sz="2000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sz="2000" b="1" dirty="0">
                <a:solidFill>
                  <a:srgbClr val="0070C0"/>
                </a:solidFill>
              </a:rPr>
              <a:t>(1500-speed); 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// us = 1500,1498,...1402,1400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delay(100); //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100 </a:t>
            </a:r>
            <a:r>
              <a:rPr lang="en-US" altLang="ko-KR" sz="2000" b="1" dirty="0">
                <a:solidFill>
                  <a:srgbClr val="0070C0"/>
                </a:solidFill>
              </a:rPr>
              <a:t>ms at each speed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75520" y="620689"/>
            <a:ext cx="88924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delay(500</a:t>
            </a:r>
            <a:r>
              <a:rPr lang="en-US" altLang="ko-KR" sz="2000" dirty="0"/>
              <a:t>); // Full speed for </a:t>
            </a:r>
            <a:r>
              <a:rPr lang="en-US" altLang="ko-KR" sz="2000" dirty="0" smtClean="0"/>
              <a:t>0.5 </a:t>
            </a:r>
            <a:r>
              <a:rPr lang="en-US" altLang="ko-KR" sz="2000" dirty="0"/>
              <a:t>seconds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for(</a:t>
            </a:r>
            <a:r>
              <a:rPr lang="en-US" altLang="ko-KR" sz="2000" b="1" dirty="0" err="1">
                <a:solidFill>
                  <a:srgbClr val="0070C0"/>
                </a:solidFill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</a:rPr>
              <a:t> speed=100;speed&gt;=0;speed-=2)//Ramp from full speed to stop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{ </a:t>
            </a:r>
            <a:r>
              <a:rPr lang="en-US" altLang="ko-KR" sz="2000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sz="2000" b="1" dirty="0">
                <a:solidFill>
                  <a:srgbClr val="0070C0"/>
                </a:solidFill>
              </a:rPr>
              <a:t>(1500+speed); 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// us = 1600,1598,...1502,1500</a:t>
            </a:r>
          </a:p>
          <a:p>
            <a:r>
              <a:rPr lang="en-US" altLang="ko-KR" sz="2000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sz="2000" b="1" dirty="0">
                <a:solidFill>
                  <a:srgbClr val="0070C0"/>
                </a:solidFill>
              </a:rPr>
              <a:t>(1500-speed); 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// us = 1400,1402,...1498,1500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delay(100); //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100 </a:t>
            </a:r>
            <a:r>
              <a:rPr lang="en-US" altLang="ko-KR" sz="2000" b="1" dirty="0">
                <a:solidFill>
                  <a:srgbClr val="0070C0"/>
                </a:solidFill>
              </a:rPr>
              <a:t>ms at each speed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ko-KR" sz="2000" b="1" dirty="0" err="1"/>
              <a:t>servoLeft.detach</a:t>
            </a:r>
            <a:r>
              <a:rPr lang="en-US" altLang="ko-KR" sz="2000" b="1" dirty="0"/>
              <a:t>(); // Stop sending servo signals</a:t>
            </a:r>
          </a:p>
          <a:p>
            <a:r>
              <a:rPr lang="en-US" altLang="ko-KR" sz="2000" b="1" dirty="0" err="1"/>
              <a:t>servoRight.detach</a:t>
            </a:r>
            <a:r>
              <a:rPr lang="en-US" altLang="ko-KR" sz="2000" b="1" dirty="0"/>
              <a:t>();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void loop() // Main loop auto-repeats</a:t>
            </a:r>
          </a:p>
          <a:p>
            <a:r>
              <a:rPr lang="en-US" altLang="ko-KR" sz="2000" dirty="0"/>
              <a:t>{ // Empty, nothing to repeat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3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2.2.6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좌회전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우회전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1435998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tone(4, 3000, 1000); // Play tone for 1 second</a:t>
            </a:r>
          </a:p>
          <a:p>
            <a:r>
              <a:rPr lang="en-US" altLang="ko-KR" dirty="0"/>
              <a:t>delay(1000); // Delay to finish tone</a:t>
            </a:r>
          </a:p>
          <a:p>
            <a:r>
              <a:rPr lang="en-US" altLang="ko-KR" b="1" dirty="0" err="1"/>
              <a:t>servoLeft.attach</a:t>
            </a:r>
            <a:r>
              <a:rPr lang="en-US" altLang="ko-KR" b="1" dirty="0"/>
              <a:t>(13); // Attach left signal to pin 13</a:t>
            </a:r>
          </a:p>
          <a:p>
            <a:r>
              <a:rPr lang="en-US" altLang="ko-KR" b="1" dirty="0" err="1"/>
              <a:t>servoRight.attach</a:t>
            </a:r>
            <a:r>
              <a:rPr lang="en-US" altLang="ko-KR" b="1" dirty="0"/>
              <a:t>(12); // Attach right signal to pin 12</a:t>
            </a:r>
          </a:p>
          <a:p>
            <a:r>
              <a:rPr lang="en-US" altLang="ko-KR" dirty="0"/>
              <a:t>// Full speed forward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(1700); // Left wheel counterclockwise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(1300); // Right wheel clockwise</a:t>
            </a:r>
          </a:p>
          <a:p>
            <a:r>
              <a:rPr lang="en-US" altLang="ko-KR" dirty="0"/>
              <a:t>delay(2000); // ...for 2 seconds</a:t>
            </a:r>
          </a:p>
          <a:p>
            <a:r>
              <a:rPr lang="en-US" altLang="ko-KR" dirty="0"/>
              <a:t>// Turn left in place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(1300); // Left wheel clockwise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(1300); // Right wheel clockwise</a:t>
            </a:r>
          </a:p>
          <a:p>
            <a:r>
              <a:rPr lang="en-US" altLang="ko-KR" dirty="0"/>
              <a:t>delay(600); // ...for 0.6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1544" y="1690930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Turn right in place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(1700); // Left wheel counterclockwise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(1700); // Right wheel counterclockwise</a:t>
            </a:r>
          </a:p>
          <a:p>
            <a:r>
              <a:rPr lang="en-US" altLang="ko-KR" dirty="0"/>
              <a:t>delay(600); // ...for 0.6 seconds</a:t>
            </a:r>
          </a:p>
          <a:p>
            <a:r>
              <a:rPr lang="en-US" altLang="ko-KR" dirty="0"/>
              <a:t>// Full speed backward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(1300); // Left wheel clockwise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(1700); // Right wheel counterclockwise</a:t>
            </a:r>
          </a:p>
          <a:p>
            <a:r>
              <a:rPr lang="en-US" altLang="ko-KR" dirty="0"/>
              <a:t>delay(2000); // ...for 2 seconds</a:t>
            </a:r>
          </a:p>
          <a:p>
            <a:r>
              <a:rPr lang="en-US" altLang="ko-KR" b="1" dirty="0" err="1"/>
              <a:t>servoLeft.detach</a:t>
            </a:r>
            <a:r>
              <a:rPr lang="en-US" altLang="ko-KR" b="1" dirty="0"/>
              <a:t>(); // Stop sending servo signals</a:t>
            </a:r>
          </a:p>
          <a:p>
            <a:r>
              <a:rPr lang="en-US" altLang="ko-KR" b="1" dirty="0" err="1"/>
              <a:t>servoRight.detach</a:t>
            </a:r>
            <a:r>
              <a:rPr lang="en-US" altLang="ko-KR" b="1" dirty="0"/>
              <a:t>();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void loop() // Main loop auto-repeats</a:t>
            </a:r>
          </a:p>
          <a:p>
            <a:r>
              <a:rPr lang="en-US" altLang="ko-KR" dirty="0"/>
              <a:t>{ // Empty, nothing needs repeating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2.2.7 </a:t>
            </a:r>
            <a:r>
              <a:rPr lang="ko-KR" altLang="en-US" dirty="0" smtClean="0"/>
              <a:t>사용자 함수로 주행하기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412777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tone(4, 3000, 1000); // Play tone for 1 second</a:t>
            </a:r>
          </a:p>
          <a:p>
            <a:r>
              <a:rPr lang="en-US" altLang="ko-KR" dirty="0"/>
              <a:t>delay(1000); // Delay to finish tone</a:t>
            </a:r>
          </a:p>
          <a:p>
            <a:r>
              <a:rPr lang="en-US" altLang="ko-KR" dirty="0" err="1"/>
              <a:t>servoLeft.attach</a:t>
            </a:r>
            <a:r>
              <a:rPr lang="en-US" altLang="ko-KR" dirty="0"/>
              <a:t>(13); // Attach left signal to pin 13</a:t>
            </a:r>
          </a:p>
          <a:p>
            <a:r>
              <a:rPr lang="en-US" altLang="ko-KR" dirty="0" err="1"/>
              <a:t>servoRight.attach</a:t>
            </a:r>
            <a:r>
              <a:rPr lang="en-US" altLang="ko-KR" dirty="0"/>
              <a:t>(12); // Attach right signal to pin 12</a:t>
            </a:r>
          </a:p>
          <a:p>
            <a:r>
              <a:rPr lang="en-US" altLang="ko-KR" dirty="0"/>
              <a:t>maneuver(200, 200, 2000); // Forward 2 seconds</a:t>
            </a:r>
          </a:p>
          <a:p>
            <a:r>
              <a:rPr lang="en-US" altLang="ko-KR" dirty="0"/>
              <a:t>maneuver(-200, 200, 600); // Left 0.6 seconds</a:t>
            </a:r>
          </a:p>
          <a:p>
            <a:r>
              <a:rPr lang="en-US" altLang="ko-KR" dirty="0"/>
              <a:t>maneuver(200, -200, 600); // Right 0.6 seconds</a:t>
            </a:r>
          </a:p>
          <a:p>
            <a:r>
              <a:rPr lang="en-US" altLang="ko-KR" dirty="0"/>
              <a:t>maneuver(-200, -200, 2000); // Backward 2 seconds</a:t>
            </a:r>
          </a:p>
          <a:p>
            <a:r>
              <a:rPr lang="en-US" altLang="ko-KR" dirty="0"/>
              <a:t>maneuver(0, 0, -1); // Disable servos</a:t>
            </a:r>
          </a:p>
          <a:p>
            <a:r>
              <a:rPr lang="en-US" altLang="ko-KR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5560" y="612846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loop() // Main loop auto-repeats</a:t>
            </a:r>
          </a:p>
          <a:p>
            <a:r>
              <a:rPr lang="en-US" altLang="ko-KR" dirty="0"/>
              <a:t>{ // Empty, nothing needs repeating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void maneuver(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speedLeft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speedRight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msTime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{ // </a:t>
            </a:r>
            <a:r>
              <a:rPr lang="en-US" altLang="ko-KR" b="1" dirty="0" err="1">
                <a:solidFill>
                  <a:srgbClr val="0070C0"/>
                </a:solidFill>
              </a:rPr>
              <a:t>speedLeft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speedRight</a:t>
            </a:r>
            <a:r>
              <a:rPr lang="en-US" altLang="ko-KR" b="1" dirty="0">
                <a:solidFill>
                  <a:srgbClr val="0070C0"/>
                </a:solidFill>
              </a:rPr>
              <a:t> ranges: Backward Linear Stop Linear Forward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// -200 -100......0......100 200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(1500+speedLeft); // Set Left servo speed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(1500-speedRight);//Set right servo speed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if(</a:t>
            </a:r>
            <a:r>
              <a:rPr lang="en-US" altLang="ko-KR" b="1" dirty="0" err="1">
                <a:solidFill>
                  <a:srgbClr val="0070C0"/>
                </a:solidFill>
              </a:rPr>
              <a:t>msTime</a:t>
            </a:r>
            <a:r>
              <a:rPr lang="en-US" altLang="ko-KR" b="1" dirty="0">
                <a:solidFill>
                  <a:srgbClr val="0070C0"/>
                </a:solidFill>
              </a:rPr>
              <a:t>==-1) // if </a:t>
            </a:r>
            <a:r>
              <a:rPr lang="en-US" altLang="ko-KR" b="1" dirty="0" err="1">
                <a:solidFill>
                  <a:srgbClr val="0070C0"/>
                </a:solidFill>
              </a:rPr>
              <a:t>msTime</a:t>
            </a:r>
            <a:r>
              <a:rPr lang="en-US" altLang="ko-KR" b="1" dirty="0">
                <a:solidFill>
                  <a:srgbClr val="0070C0"/>
                </a:solidFill>
              </a:rPr>
              <a:t> = -1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{ 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servoLeft.detach</a:t>
            </a:r>
            <a:r>
              <a:rPr lang="en-US" altLang="ko-KR" b="1" dirty="0">
                <a:solidFill>
                  <a:srgbClr val="0070C0"/>
                </a:solidFill>
              </a:rPr>
              <a:t>(); // Stop servo signals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servoRight.detach</a:t>
            </a:r>
            <a:r>
              <a:rPr lang="en-US" altLang="ko-KR" b="1" dirty="0">
                <a:solidFill>
                  <a:srgbClr val="0070C0"/>
                </a:solidFill>
              </a:rPr>
              <a:t>();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delay(</a:t>
            </a:r>
            <a:r>
              <a:rPr lang="en-US" altLang="ko-KR" b="1" dirty="0" err="1">
                <a:solidFill>
                  <a:srgbClr val="0070C0"/>
                </a:solidFill>
              </a:rPr>
              <a:t>msTime</a:t>
            </a:r>
            <a:r>
              <a:rPr lang="en-US" altLang="ko-KR" b="1" dirty="0">
                <a:solidFill>
                  <a:srgbClr val="0070C0"/>
                </a:solidFill>
              </a:rPr>
              <a:t>); // Delay for </a:t>
            </a:r>
            <a:r>
              <a:rPr lang="en-US" altLang="ko-KR" b="1" dirty="0" err="1">
                <a:solidFill>
                  <a:srgbClr val="0070C0"/>
                </a:solidFill>
              </a:rPr>
              <a:t>msTime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2.2.7 </a:t>
            </a:r>
            <a:r>
              <a:rPr lang="ko-KR" altLang="en-US" dirty="0" smtClean="0"/>
              <a:t>사용자 함수로 주행하기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700809"/>
            <a:ext cx="10382944" cy="4525963"/>
          </a:xfrm>
        </p:spPr>
        <p:txBody>
          <a:bodyPr/>
          <a:lstStyle/>
          <a:p>
            <a:r>
              <a:rPr lang="en-US" altLang="ko-KR" dirty="0" smtClean="0"/>
              <a:t>30Cm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30Cm </a:t>
            </a:r>
            <a:r>
              <a:rPr lang="ko-KR" altLang="en-US" dirty="0" smtClean="0"/>
              <a:t>후진</a:t>
            </a:r>
            <a:endParaRPr lang="en-US" altLang="ko-KR" dirty="0" smtClean="0"/>
          </a:p>
          <a:p>
            <a:r>
              <a:rPr lang="en-US" altLang="ko-KR" dirty="0" smtClean="0"/>
              <a:t>30Cm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180</a:t>
            </a:r>
            <a:r>
              <a:rPr lang="ko-KR" altLang="en-US" dirty="0" smtClean="0"/>
              <a:t>도 회전</a:t>
            </a:r>
            <a:r>
              <a:rPr lang="en-US" altLang="ko-KR" dirty="0" smtClean="0"/>
              <a:t>, 30Cm </a:t>
            </a:r>
            <a:r>
              <a:rPr lang="ko-KR" altLang="en-US" dirty="0" smtClean="0"/>
              <a:t>전진</a:t>
            </a:r>
            <a:endParaRPr lang="en-US" altLang="ko-KR" dirty="0" smtClean="0"/>
          </a:p>
          <a:p>
            <a:r>
              <a:rPr lang="en-US" altLang="ko-KR" dirty="0" smtClean="0"/>
              <a:t>30Cm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90</a:t>
            </a:r>
            <a:r>
              <a:rPr lang="ko-KR" altLang="en-US" dirty="0" smtClean="0"/>
              <a:t>도 우회전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반복하여 제자리로 돌아오기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제자리로 돌아오는 동영상과 </a:t>
            </a:r>
            <a:r>
              <a:rPr lang="ko-KR" altLang="en-US" dirty="0" smtClean="0">
                <a:solidFill>
                  <a:srgbClr val="FF0000"/>
                </a:solidFill>
              </a:rPr>
              <a:t>스케치 제출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4511824" y="4437112"/>
            <a:ext cx="288032" cy="1224136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799856" y="4149080"/>
            <a:ext cx="1296144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96000" y="4437112"/>
            <a:ext cx="288032" cy="12241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799856" y="5655970"/>
            <a:ext cx="1296144" cy="2880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1846" y="4941168"/>
            <a:ext cx="3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487" y="3752913"/>
            <a:ext cx="3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3131" y="4770008"/>
            <a:ext cx="3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7811" y="5884275"/>
            <a:ext cx="3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669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목  차</vt:lpstr>
      <vt:lpstr>2.2.5 점진적으로 변속 주행하기</vt:lpstr>
      <vt:lpstr>PowerPoint 프레젠테이션</vt:lpstr>
      <vt:lpstr>2.2.6 전진/좌회전/우회전/후진</vt:lpstr>
      <vt:lpstr>PowerPoint 프레젠테이션</vt:lpstr>
      <vt:lpstr>2.2.7 사용자 함수로 주행하기</vt:lpstr>
      <vt:lpstr>PowerPoint 프레젠테이션</vt:lpstr>
      <vt:lpstr>2.2.7 사용자 함수로 주행하기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480</cp:revision>
  <dcterms:created xsi:type="dcterms:W3CDTF">2012-09-04T08:20:41Z</dcterms:created>
  <dcterms:modified xsi:type="dcterms:W3CDTF">2021-09-24T04:32:07Z</dcterms:modified>
</cp:coreProperties>
</file>