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0" r:id="rId2"/>
    <p:sldId id="458" r:id="rId3"/>
    <p:sldId id="446" r:id="rId4"/>
    <p:sldId id="459" r:id="rId5"/>
    <p:sldId id="460" r:id="rId6"/>
    <p:sldId id="467" r:id="rId7"/>
    <p:sldId id="461" r:id="rId8"/>
    <p:sldId id="447" r:id="rId9"/>
    <p:sldId id="468" r:id="rId10"/>
    <p:sldId id="448" r:id="rId11"/>
    <p:sldId id="449" r:id="rId12"/>
    <p:sldId id="463" r:id="rId13"/>
    <p:sldId id="450" r:id="rId14"/>
    <p:sldId id="462" r:id="rId15"/>
    <p:sldId id="466" r:id="rId16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6349" autoAdjust="0"/>
  </p:normalViewPr>
  <p:slideViewPr>
    <p:cSldViewPr>
      <p:cViewPr varScale="1">
        <p:scale>
          <a:sx n="89" d="100"/>
          <a:sy n="89" d="100"/>
        </p:scale>
        <p:origin x="56" y="3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D8006E6-BE6B-449E-B034-9AFC914FDE88}" type="datetimeFigureOut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136D595-4A8B-43E7-99D1-1E57152E71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7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64AD-AE2D-47AE-8196-7B6032EA1B1B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66F2-5649-430F-A55B-9E67C774C392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8722-A7F6-48DC-9440-5A5461EFACFE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BBB-C158-42E7-9105-3EB1FC21198E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E06-8FFA-4189-9B34-377B63F13BB0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32B-301D-4B2D-9A46-19736B66A3C0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8C4-C571-4F33-99E7-471E81E23F09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69D4-D67B-47B0-81CB-0A3641C3136A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6A1-7164-4FE6-8382-923829C65BD2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A5D7-9585-450C-9AE9-FB8B4BACAD9B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E60F-53EB-488C-AB66-75D3E2FB53EF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23935BD4-8016-4A48-BD76-AA366649842C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pic>
        <p:nvPicPr>
          <p:cNvPr id="7" name="그림 6" descr="Logo-FRIBO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84388" y="6251168"/>
            <a:ext cx="1487488" cy="51690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655840" y="63813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</a:t>
            </a:r>
            <a:r>
              <a:rPr lang="ko-KR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프로그래밍</a:t>
            </a:r>
            <a:endParaRPr lang="ko-KR" alt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2" descr="E:\fribot_img\FBARDUINO\IMG_1097-1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grayscl/>
          </a:blip>
          <a:srcRect l="9233" t="5872" r="8404" b="11201"/>
          <a:stretch>
            <a:fillRect/>
          </a:stretch>
        </p:blipFill>
        <p:spPr bwMode="auto">
          <a:xfrm>
            <a:off x="10968861" y="0"/>
            <a:ext cx="1223139" cy="6926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ribot_img\FBARDUINO\IMG_1097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 l="9233" t="5872" r="8404" b="11201"/>
          <a:stretch>
            <a:fillRect/>
          </a:stretch>
        </p:blipFill>
        <p:spPr bwMode="auto">
          <a:xfrm>
            <a:off x="6816081" y="692696"/>
            <a:ext cx="2487907" cy="1878624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600" y="5179640"/>
            <a:ext cx="6400800" cy="985664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컴퓨터소프트웨어공학과</a:t>
            </a:r>
            <a:endParaRPr lang="en-US" altLang="ko-KR" sz="2000" b="1" dirty="0"/>
          </a:p>
          <a:p>
            <a:r>
              <a:rPr lang="en-US" altLang="ko-KR" sz="2000" b="1" dirty="0" err="1" smtClean="0"/>
              <a:t>IoT</a:t>
            </a:r>
            <a:r>
              <a:rPr lang="ko-KR" altLang="en-US" sz="2000" b="1" dirty="0" smtClean="0"/>
              <a:t>프로그래밍</a:t>
            </a:r>
            <a:endParaRPr lang="ko-KR" altLang="en-US" sz="2000" b="1" dirty="0"/>
          </a:p>
        </p:txBody>
      </p:sp>
      <p:pic>
        <p:nvPicPr>
          <p:cNvPr id="6" name="그림 5" descr="Logo-FRI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6320" y="188641"/>
            <a:ext cx="1475656" cy="6837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19737" y="3284985"/>
            <a:ext cx="5939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0070C0"/>
                </a:solidFill>
              </a:rPr>
              <a:t>빛으로 로봇 </a:t>
            </a:r>
            <a:r>
              <a:rPr lang="ko-KR" altLang="en-US" sz="4800" b="1" dirty="0" smtClean="0">
                <a:solidFill>
                  <a:srgbClr val="0070C0"/>
                </a:solidFill>
              </a:rPr>
              <a:t>조종 </a:t>
            </a:r>
            <a:r>
              <a:rPr lang="en-US" altLang="ko-KR" sz="4800" b="1" smtClean="0">
                <a:solidFill>
                  <a:srgbClr val="0070C0"/>
                </a:solidFill>
              </a:rPr>
              <a:t>(1)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5940" y="24310"/>
            <a:ext cx="3963997" cy="3175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analogRead( )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80728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analogRead()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아날로그 입력 값을 </a:t>
            </a:r>
            <a:r>
              <a:rPr lang="en-US" altLang="ko-KR" dirty="0" smtClean="0">
                <a:solidFill>
                  <a:srgbClr val="0070C0"/>
                </a:solidFill>
              </a:rPr>
              <a:t>0~1023</a:t>
            </a:r>
            <a:r>
              <a:rPr lang="ko-KR" altLang="en-US" dirty="0" smtClean="0">
                <a:solidFill>
                  <a:srgbClr val="0070C0"/>
                </a:solidFill>
              </a:rPr>
              <a:t>까지의 디지털 값으로 변환 함수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endParaRPr lang="ko-KR" altLang="en-US" dirty="0" smtClean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27848" y="3501008"/>
            <a:ext cx="1728192" cy="14401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analogRead()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007768" y="3861048"/>
            <a:ext cx="720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007768" y="4581128"/>
            <a:ext cx="720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456040" y="3861048"/>
            <a:ext cx="720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456040" y="4581128"/>
            <a:ext cx="720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3712" y="364502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5V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03712" y="436510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0V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31540" y="439281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220418" y="364502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1023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949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43528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포토</a:t>
            </a:r>
            <a:r>
              <a:rPr lang="en-US" altLang="ko-KR" dirty="0" smtClean="0"/>
              <a:t>Tr. </a:t>
            </a:r>
            <a:r>
              <a:rPr lang="ko-KR" altLang="en-US" dirty="0" smtClean="0"/>
              <a:t>수신 광을 전압으로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19536" y="1424966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void setup()                // Built-in initialization block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Serial.begin</a:t>
            </a:r>
            <a:r>
              <a:rPr lang="en-US" altLang="ko-KR" dirty="0"/>
              <a:t>(9600);      // Set data rate to 9600 bps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loop()                       // Main loop auto-repeats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Serial.print</a:t>
            </a:r>
            <a:r>
              <a:rPr lang="en-US" altLang="ko-KR" dirty="0"/>
              <a:t>("A3 = ");         // Display "A3 = "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Serial.print</a:t>
            </a:r>
            <a:r>
              <a:rPr lang="en-US" altLang="ko-KR" dirty="0"/>
              <a:t>(volts(A3));       // Display measured A3 volts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Serial.println</a:t>
            </a:r>
            <a:r>
              <a:rPr lang="en-US" altLang="ko-KR" dirty="0"/>
              <a:t>(" volts");      // Display " volts" &amp; newline</a:t>
            </a:r>
          </a:p>
          <a:p>
            <a:r>
              <a:rPr lang="en-US" altLang="ko-KR" dirty="0"/>
              <a:t>  delay(1000);                    // Delay for 1 second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float volts(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adPin</a:t>
            </a:r>
            <a:r>
              <a:rPr lang="en-US" altLang="ko-KR" dirty="0"/>
              <a:t>) //Measures volts at </a:t>
            </a:r>
            <a:r>
              <a:rPr lang="en-US" altLang="ko-KR" dirty="0" err="1"/>
              <a:t>adPin</a:t>
            </a:r>
            <a:r>
              <a:rPr lang="en-US" altLang="ko-KR" dirty="0"/>
              <a:t>, Returns floating point voltage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return float(</a:t>
            </a:r>
            <a:r>
              <a:rPr lang="en-US" altLang="ko-KR" dirty="0" err="1"/>
              <a:t>analogRead</a:t>
            </a:r>
            <a:r>
              <a:rPr lang="en-US" altLang="ko-KR" dirty="0"/>
              <a:t>(</a:t>
            </a:r>
            <a:r>
              <a:rPr lang="en-US" altLang="ko-KR" dirty="0" err="1"/>
              <a:t>adPin</a:t>
            </a:r>
            <a:r>
              <a:rPr lang="en-US" altLang="ko-KR" dirty="0"/>
              <a:t>)) * 5.0 / 1023.0;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472264" y="1556792"/>
            <a:ext cx="1656184" cy="16561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70C0"/>
                </a:solidFill>
              </a:rPr>
              <a:t>포토트랜지스터로 수신되는 광의 세기를 전압의 크기로 하이퍼터미널 화면에 표시할 수 있다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빛 감지 실습과제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51584" y="1556792"/>
            <a:ext cx="761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err="1"/>
              <a:t>저항값을</a:t>
            </a:r>
            <a:r>
              <a:rPr lang="ko-KR" altLang="en-US" sz="2400" dirty="0"/>
              <a:t> </a:t>
            </a:r>
            <a:r>
              <a:rPr lang="en-US" altLang="ko-KR" sz="2400" dirty="0"/>
              <a:t>1K</a:t>
            </a:r>
            <a:r>
              <a:rPr lang="el-GR" altLang="ko-KR" sz="2400" dirty="0"/>
              <a:t>Ω</a:t>
            </a:r>
            <a:r>
              <a:rPr lang="en-US" altLang="ko-KR" sz="2400" dirty="0"/>
              <a:t>, 470</a:t>
            </a:r>
            <a:r>
              <a:rPr lang="el-GR" altLang="ko-KR" sz="2400" dirty="0"/>
              <a:t>Ω</a:t>
            </a:r>
            <a:r>
              <a:rPr lang="en-US" altLang="ko-KR" sz="2400" dirty="0"/>
              <a:t>, 220</a:t>
            </a:r>
            <a:r>
              <a:rPr lang="el-GR" altLang="ko-KR" sz="2400" dirty="0"/>
              <a:t>Ω</a:t>
            </a:r>
            <a:r>
              <a:rPr lang="en-US" altLang="ko-KR" sz="2400" dirty="0"/>
              <a:t>, 10K</a:t>
            </a:r>
            <a:r>
              <a:rPr lang="el-GR" altLang="ko-KR" sz="2400" dirty="0"/>
              <a:t>Ω</a:t>
            </a:r>
            <a:r>
              <a:rPr lang="ko-KR" altLang="en-US" sz="2400" dirty="0"/>
              <a:t>으로</a:t>
            </a:r>
            <a:r>
              <a:rPr lang="en-US" altLang="ko-KR" sz="2400" dirty="0"/>
              <a:t> </a:t>
            </a:r>
            <a:r>
              <a:rPr lang="ko-KR" altLang="en-US" sz="2400" dirty="0"/>
              <a:t>바꾸어</a:t>
            </a:r>
            <a:r>
              <a:rPr lang="en-US" altLang="ko-KR" sz="2400" dirty="0"/>
              <a:t> </a:t>
            </a:r>
            <a:r>
              <a:rPr lang="ko-KR" altLang="en-US" sz="2400" dirty="0"/>
              <a:t>시도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61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밝은 빛에서 주행 멈추기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19536" y="1435998"/>
            <a:ext cx="84249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Servo.h</a:t>
            </a:r>
            <a:r>
              <a:rPr lang="en-US" altLang="ko-KR" dirty="0"/>
              <a:t>&gt;             // Include servo library</a:t>
            </a:r>
          </a:p>
          <a:p>
            <a:r>
              <a:rPr lang="en-US" altLang="ko-KR" dirty="0"/>
              <a:t>Servo </a:t>
            </a:r>
            <a:r>
              <a:rPr lang="en-US" altLang="ko-KR" dirty="0" err="1"/>
              <a:t>servoLeft</a:t>
            </a:r>
            <a:r>
              <a:rPr lang="en-US" altLang="ko-KR" dirty="0"/>
              <a:t>;              // Declare left and right servos</a:t>
            </a:r>
          </a:p>
          <a:p>
            <a:r>
              <a:rPr lang="en-US" altLang="ko-KR" dirty="0"/>
              <a:t>Servo </a:t>
            </a:r>
            <a:r>
              <a:rPr lang="en-US" altLang="ko-KR" dirty="0" err="1"/>
              <a:t>servoRight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void setup()                  // Built-in initialization block</a:t>
            </a:r>
          </a:p>
          <a:p>
            <a:r>
              <a:rPr lang="en-US" altLang="ko-KR" dirty="0" smtClean="0"/>
              <a:t>{ tone(4</a:t>
            </a:r>
            <a:r>
              <a:rPr lang="en-US" altLang="ko-KR" dirty="0"/>
              <a:t>, 3000, 1000);           // Play tone for 1 second</a:t>
            </a:r>
          </a:p>
          <a:p>
            <a:r>
              <a:rPr lang="en-US" altLang="ko-KR" dirty="0"/>
              <a:t>  delay(1000);                   // Delay to finish tone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servoLeft.attach</a:t>
            </a:r>
            <a:r>
              <a:rPr lang="en-US" altLang="ko-KR" dirty="0"/>
              <a:t>(13);         // Attach left signal to pin 13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servoRight.attach</a:t>
            </a:r>
            <a:r>
              <a:rPr lang="en-US" altLang="ko-KR" dirty="0"/>
              <a:t>(12);       // Attach right signal to pin 12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servoLeft.writeMicroseconds</a:t>
            </a:r>
            <a:r>
              <a:rPr lang="en-US" altLang="ko-KR" dirty="0"/>
              <a:t>(1700);    // Full speed forward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servoRight.writeMicroseconds</a:t>
            </a:r>
            <a:r>
              <a:rPr lang="en-US" altLang="ko-KR" dirty="0"/>
              <a:t>(1300);  }</a:t>
            </a:r>
          </a:p>
          <a:p>
            <a:r>
              <a:rPr lang="en-US" altLang="ko-KR" dirty="0"/>
              <a:t>void loop()                    // Main loop auto-repeats</a:t>
            </a:r>
          </a:p>
          <a:p>
            <a:r>
              <a:rPr lang="en-US" altLang="ko-KR" dirty="0" smtClean="0"/>
              <a:t>{  </a:t>
            </a:r>
            <a:r>
              <a:rPr lang="en-US" altLang="ko-KR" b="1" dirty="0" smtClean="0">
                <a:solidFill>
                  <a:srgbClr val="0070C0"/>
                </a:solidFill>
              </a:rPr>
              <a:t>if(volts(A3</a:t>
            </a:r>
            <a:r>
              <a:rPr lang="en-US" altLang="ko-KR" b="1" dirty="0">
                <a:solidFill>
                  <a:srgbClr val="0070C0"/>
                </a:solidFill>
              </a:rPr>
              <a:t>) &gt; 3.5)           </a:t>
            </a:r>
            <a:r>
              <a:rPr lang="en-US" altLang="ko-KR" dirty="0"/>
              <a:t>// </a:t>
            </a:r>
            <a:r>
              <a:rPr lang="en-US" altLang="ko-KR" b="1" dirty="0">
                <a:solidFill>
                  <a:srgbClr val="0070C0"/>
                </a:solidFill>
              </a:rPr>
              <a:t>If A3 voltage greater than 3.5</a:t>
            </a:r>
          </a:p>
          <a:p>
            <a:r>
              <a:rPr lang="en-US" altLang="ko-KR" dirty="0"/>
              <a:t>  { </a:t>
            </a:r>
            <a:r>
              <a:rPr lang="en-US" altLang="ko-KR" dirty="0" err="1"/>
              <a:t>servoLeft.detach</a:t>
            </a:r>
            <a:r>
              <a:rPr lang="en-US" altLang="ko-KR" dirty="0"/>
              <a:t>();          // Stop servo signals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servoRight.detach</a:t>
            </a:r>
            <a:r>
              <a:rPr lang="en-US" altLang="ko-KR" dirty="0"/>
              <a:t>();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float volts(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adPin</a:t>
            </a:r>
            <a:r>
              <a:rPr lang="en-US" altLang="ko-KR" dirty="0"/>
              <a:t>) // Measures volts at </a:t>
            </a:r>
            <a:r>
              <a:rPr lang="en-US" altLang="ko-KR" dirty="0" err="1"/>
              <a:t>adPin</a:t>
            </a:r>
            <a:r>
              <a:rPr lang="en-US" altLang="ko-KR" dirty="0"/>
              <a:t>, Returns floating point voltage</a:t>
            </a:r>
          </a:p>
          <a:p>
            <a:r>
              <a:rPr lang="en-US" altLang="ko-KR" dirty="0"/>
              <a:t>{  return float(analogRead(</a:t>
            </a:r>
            <a:r>
              <a:rPr lang="en-US" altLang="ko-KR" dirty="0" err="1"/>
              <a:t>adPin</a:t>
            </a:r>
            <a:r>
              <a:rPr lang="en-US" altLang="ko-KR" dirty="0"/>
              <a:t>)) * 5.0 / 1023.0;  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1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3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밝은 빛에서 주행 </a:t>
            </a:r>
            <a:r>
              <a:rPr lang="ko-KR" altLang="en-US" dirty="0" smtClean="0"/>
              <a:t>멈추기 실습과제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07569" y="1556793"/>
            <a:ext cx="639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시리얼모니터로 </a:t>
            </a:r>
            <a:r>
              <a:rPr lang="ko-KR" altLang="en-US" sz="2400" dirty="0" err="1"/>
              <a:t>전압값이</a:t>
            </a:r>
            <a:r>
              <a:rPr lang="ko-KR" altLang="en-US" sz="2400" dirty="0"/>
              <a:t> 출력되도록 수정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507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3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밝은 빛에서 주행 멈추기 </a:t>
            </a:r>
            <a:r>
              <a:rPr lang="ko-KR" altLang="en-US" dirty="0" smtClean="0"/>
              <a:t>실습과제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03512" y="1417638"/>
            <a:ext cx="91948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어둔 광선과 밝은 광선에서의 전압을 측정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스케치에서</a:t>
            </a:r>
            <a:r>
              <a:rPr lang="en-US" altLang="ko-KR" sz="2400" dirty="0"/>
              <a:t>, if(volts(A3) &gt;3.5) </a:t>
            </a:r>
            <a:r>
              <a:rPr lang="ko-KR" altLang="en-US" sz="2400" dirty="0" err="1"/>
              <a:t>문장중</a:t>
            </a:r>
            <a:r>
              <a:rPr lang="ko-KR" altLang="en-US" sz="2400" dirty="0"/>
              <a:t> </a:t>
            </a:r>
            <a:r>
              <a:rPr lang="en-US" altLang="ko-KR" sz="2400" dirty="0"/>
              <a:t>3.5 </a:t>
            </a:r>
            <a:r>
              <a:rPr lang="ko-KR" altLang="en-US" sz="2400" dirty="0"/>
              <a:t>대신 </a:t>
            </a:r>
            <a:r>
              <a:rPr lang="ko-KR" altLang="en-US" sz="2400" dirty="0" err="1"/>
              <a:t>중간값으로</a:t>
            </a:r>
            <a:r>
              <a:rPr lang="ko-KR" altLang="en-US" sz="2400" dirty="0"/>
              <a:t> 대체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 err="1"/>
              <a:t>수정본을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아두이노로</a:t>
            </a:r>
            <a:r>
              <a:rPr lang="ko-KR" altLang="en-US" sz="2400" dirty="0"/>
              <a:t> 업로드</a:t>
            </a:r>
            <a:endParaRPr lang="en-US" altLang="ko-KR" sz="2400" dirty="0"/>
          </a:p>
          <a:p>
            <a:r>
              <a:rPr lang="en-US" altLang="ko-KR" sz="2400" dirty="0"/>
              <a:t>4. ABOT</a:t>
            </a:r>
            <a:r>
              <a:rPr lang="ko-KR" altLang="en-US" sz="2400" dirty="0"/>
              <a:t>을 조명에서 떨어진 곳에 위치</a:t>
            </a:r>
            <a:endParaRPr lang="en-US" altLang="ko-KR" sz="2400" dirty="0"/>
          </a:p>
          <a:p>
            <a:r>
              <a:rPr lang="en-US" altLang="ko-KR" sz="2400" dirty="0"/>
              <a:t>5. ABOT</a:t>
            </a:r>
            <a:r>
              <a:rPr lang="ko-KR" altLang="en-US" sz="2400" dirty="0"/>
              <a:t>이 전진하도록 전원 스위치를 </a:t>
            </a:r>
            <a:r>
              <a:rPr lang="en-US" altLang="ko-KR" sz="2400" dirty="0"/>
              <a:t>2</a:t>
            </a:r>
            <a:r>
              <a:rPr lang="ko-KR" altLang="en-US" sz="2400" dirty="0"/>
              <a:t>의 위치로</a:t>
            </a:r>
            <a:endParaRPr lang="en-US" altLang="ko-KR" sz="2400" dirty="0"/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불빛 아래 얼마나 가까이에서 멈추는지</a:t>
            </a:r>
            <a:r>
              <a:rPr lang="en-US" altLang="ko-KR" sz="2400" dirty="0"/>
              <a:t>?</a:t>
            </a:r>
          </a:p>
          <a:p>
            <a:r>
              <a:rPr lang="en-US" altLang="ko-KR" sz="2400" dirty="0"/>
              <a:t>7. ABOT</a:t>
            </a:r>
            <a:r>
              <a:rPr lang="ko-KR" altLang="en-US" sz="2400" dirty="0"/>
              <a:t>이 밝은 불빛 바로 아래에서 멈추도록</a:t>
            </a:r>
            <a:endParaRPr lang="en-US" altLang="ko-KR" sz="2400" dirty="0"/>
          </a:p>
          <a:p>
            <a:r>
              <a:rPr lang="en-US" altLang="ko-KR" sz="2400" dirty="0"/>
              <a:t>   if(volts(A3) &gt;…)</a:t>
            </a:r>
            <a:r>
              <a:rPr lang="ko-KR" altLang="en-US" sz="2400" dirty="0"/>
              <a:t>문장에서 문턱</a:t>
            </a:r>
            <a:r>
              <a:rPr lang="en-US" altLang="ko-KR" sz="2400" dirty="0"/>
              <a:t>(threshold)</a:t>
            </a:r>
            <a:r>
              <a:rPr lang="ko-KR" altLang="en-US" sz="2400" dirty="0"/>
              <a:t>값을 </a:t>
            </a:r>
            <a:r>
              <a:rPr lang="ko-KR" altLang="en-US" sz="2400" dirty="0" smtClean="0"/>
              <a:t>조정</a:t>
            </a:r>
            <a:endParaRPr lang="en-US" altLang="ko-KR" sz="2400" dirty="0" smtClean="0"/>
          </a:p>
          <a:p>
            <a:r>
              <a:rPr lang="en-US" altLang="ko-KR" sz="2400" dirty="0" smtClean="0"/>
              <a:t>   (</a:t>
            </a:r>
            <a:r>
              <a:rPr lang="ko-KR" altLang="en-US" sz="2400" dirty="0">
                <a:solidFill>
                  <a:srgbClr val="FF0000"/>
                </a:solidFill>
              </a:rPr>
              <a:t>과제</a:t>
            </a:r>
            <a:r>
              <a:rPr lang="en-US" altLang="ko-KR" sz="2400" dirty="0">
                <a:solidFill>
                  <a:srgbClr val="FF0000"/>
                </a:solidFill>
              </a:rPr>
              <a:t>2. </a:t>
            </a:r>
            <a:r>
              <a:rPr lang="ko-KR" altLang="en-US" sz="2400" dirty="0">
                <a:solidFill>
                  <a:srgbClr val="FF0000"/>
                </a:solidFill>
              </a:rPr>
              <a:t>동영상과 스케치 제출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34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무엇을 배울까요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700809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포토트랜지스터가 무엇일까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빛을 수신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감지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해보기</a:t>
            </a:r>
            <a:endParaRPr lang="en-US" altLang="ko-KR" dirty="0" smtClean="0"/>
          </a:p>
          <a:p>
            <a:r>
              <a:rPr lang="ko-KR" altLang="en-US" dirty="0" smtClean="0"/>
              <a:t>감지되는 빛의 세기를 전압의 크기로 바꾸어 출력해보기</a:t>
            </a:r>
            <a:endParaRPr lang="en-US" altLang="ko-KR" dirty="0" smtClean="0"/>
          </a:p>
          <a:p>
            <a:r>
              <a:rPr lang="ko-KR" altLang="en-US" dirty="0" smtClean="0"/>
              <a:t>밝은 곳과 어두운 곳에서 각각 빛의 변화를 감지해보기</a:t>
            </a:r>
            <a:endParaRPr lang="en-US" altLang="ko-KR" dirty="0" smtClean="0"/>
          </a:p>
          <a:p>
            <a:r>
              <a:rPr lang="en-US" altLang="ko-KR" dirty="0" smtClean="0"/>
              <a:t>ABOT</a:t>
            </a:r>
            <a:r>
              <a:rPr lang="ko-KR" altLang="en-US" dirty="0" smtClean="0"/>
              <a:t>이 랜턴 빛을 따라가도록 해보기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포토트랜지스터 사용법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252736"/>
          </a:xfrm>
        </p:spPr>
        <p:txBody>
          <a:bodyPr/>
          <a:lstStyle/>
          <a:p>
            <a:r>
              <a:rPr lang="ko-KR" altLang="en-US" dirty="0" smtClean="0"/>
              <a:t>포토트랜지스터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b="1" dirty="0" smtClean="0">
                <a:solidFill>
                  <a:srgbClr val="0070C0"/>
                </a:solidFill>
              </a:rPr>
              <a:t>빛의 세기</a:t>
            </a:r>
            <a:r>
              <a:rPr lang="en-US" altLang="ko-KR" b="1" dirty="0" smtClean="0">
                <a:solidFill>
                  <a:srgbClr val="0070C0"/>
                </a:solidFill>
                <a:sym typeface="Wingdings" pitchFamily="2" charset="2"/>
              </a:rPr>
              <a:t></a:t>
            </a:r>
            <a:r>
              <a:rPr lang="ko-KR" altLang="en-US" b="1" dirty="0" smtClean="0">
                <a:solidFill>
                  <a:srgbClr val="0070C0"/>
                </a:solidFill>
                <a:sym typeface="Wingdings" pitchFamily="2" charset="2"/>
              </a:rPr>
              <a:t>전류의 세기</a:t>
            </a:r>
            <a:r>
              <a:rPr lang="en-US" altLang="ko-KR" b="1" dirty="0" smtClean="0">
                <a:solidFill>
                  <a:srgbClr val="0070C0"/>
                </a:solidFill>
                <a:sym typeface="Wingdings" pitchFamily="2" charset="2"/>
              </a:rPr>
              <a:t></a:t>
            </a:r>
            <a:r>
              <a:rPr lang="ko-KR" altLang="en-US" b="1" dirty="0" smtClean="0">
                <a:solidFill>
                  <a:srgbClr val="0070C0"/>
                </a:solidFill>
                <a:sym typeface="Wingdings" pitchFamily="2" charset="2"/>
              </a:rPr>
              <a:t>전압의 크기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64095304" descr="EMB000009b01ce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9656" y="2924944"/>
            <a:ext cx="5904656" cy="31089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03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빛 감지기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28049" y="1812880"/>
            <a:ext cx="38837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부품 리스트</a:t>
            </a:r>
          </a:p>
          <a:p>
            <a:r>
              <a:rPr lang="en-US" altLang="ko-KR" dirty="0"/>
              <a:t>(1) </a:t>
            </a:r>
            <a:r>
              <a:rPr lang="ko-KR" altLang="en-US" dirty="0"/>
              <a:t>포토트랜지스터</a:t>
            </a:r>
            <a:r>
              <a:rPr lang="en-US" altLang="ko-KR" dirty="0"/>
              <a:t>(phototransistor)</a:t>
            </a:r>
          </a:p>
          <a:p>
            <a:r>
              <a:rPr lang="en-US" altLang="ko-KR" dirty="0"/>
              <a:t>(2) </a:t>
            </a:r>
            <a:r>
              <a:rPr lang="ko-KR" altLang="en-US" dirty="0"/>
              <a:t>점프선</a:t>
            </a:r>
            <a:r>
              <a:rPr lang="en-US" altLang="ko-KR" dirty="0"/>
              <a:t>(jumper wires)</a:t>
            </a:r>
          </a:p>
          <a:p>
            <a:r>
              <a:rPr lang="en-US" altLang="ko-KR" dirty="0"/>
              <a:t>(1) </a:t>
            </a:r>
            <a:r>
              <a:rPr lang="ko-KR" altLang="en-US" dirty="0"/>
              <a:t>저항</a:t>
            </a:r>
            <a:r>
              <a:rPr lang="en-US" altLang="ko-KR" dirty="0"/>
              <a:t>, 2kΩ (</a:t>
            </a:r>
            <a:r>
              <a:rPr lang="ko-KR" altLang="en-US" dirty="0"/>
              <a:t>빨강</a:t>
            </a:r>
            <a:r>
              <a:rPr lang="en-US" altLang="ko-KR" dirty="0"/>
              <a:t>-</a:t>
            </a:r>
            <a:r>
              <a:rPr lang="ko-KR" altLang="en-US" dirty="0"/>
              <a:t>흑색</a:t>
            </a:r>
            <a:r>
              <a:rPr lang="en-US" altLang="ko-KR" dirty="0"/>
              <a:t>-</a:t>
            </a:r>
            <a:r>
              <a:rPr lang="ko-KR" altLang="en-US" dirty="0"/>
              <a:t>빨강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백열등 또는 형광등 또는 </a:t>
            </a:r>
            <a:r>
              <a:rPr lang="ko-KR" altLang="en-US" dirty="0" err="1"/>
              <a:t>플래쉬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광선 상태에 따라</a:t>
            </a:r>
            <a:r>
              <a:rPr lang="en-US" altLang="ko-KR" dirty="0"/>
              <a:t>, 2kΩ</a:t>
            </a:r>
            <a:r>
              <a:rPr lang="ko-KR" altLang="en-US" dirty="0"/>
              <a:t>저항을 교체</a:t>
            </a:r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/>
              <a:t>저항</a:t>
            </a:r>
            <a:r>
              <a:rPr lang="en-US" altLang="ko-KR" dirty="0"/>
              <a:t>, 220Ω (</a:t>
            </a:r>
            <a:r>
              <a:rPr lang="ko-KR" altLang="en-US" dirty="0"/>
              <a:t>빨강</a:t>
            </a:r>
            <a:r>
              <a:rPr lang="en-US" altLang="ko-KR" dirty="0"/>
              <a:t>-</a:t>
            </a:r>
            <a:r>
              <a:rPr lang="ko-KR" altLang="en-US" dirty="0"/>
              <a:t>빨강</a:t>
            </a:r>
            <a:r>
              <a:rPr lang="en-US" altLang="ko-KR" dirty="0"/>
              <a:t>-</a:t>
            </a:r>
            <a:r>
              <a:rPr lang="ko-KR" altLang="en-US" dirty="0"/>
              <a:t>갈색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(1) </a:t>
            </a:r>
            <a:r>
              <a:rPr lang="ko-KR" altLang="en-US" dirty="0"/>
              <a:t>저항</a:t>
            </a:r>
            <a:r>
              <a:rPr lang="en-US" altLang="ko-KR" dirty="0"/>
              <a:t>, 470Ω (</a:t>
            </a:r>
            <a:r>
              <a:rPr lang="ko-KR" altLang="en-US" dirty="0"/>
              <a:t>노랑</a:t>
            </a:r>
            <a:r>
              <a:rPr lang="en-US" altLang="ko-KR" dirty="0"/>
              <a:t>-</a:t>
            </a:r>
            <a:r>
              <a:rPr lang="ko-KR" altLang="en-US" dirty="0"/>
              <a:t>보라</a:t>
            </a:r>
            <a:r>
              <a:rPr lang="en-US" altLang="ko-KR" dirty="0"/>
              <a:t>-</a:t>
            </a:r>
            <a:r>
              <a:rPr lang="ko-KR" altLang="en-US" dirty="0"/>
              <a:t>갈색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(1) </a:t>
            </a:r>
            <a:r>
              <a:rPr lang="ko-KR" altLang="en-US" dirty="0"/>
              <a:t>저항</a:t>
            </a:r>
            <a:r>
              <a:rPr lang="en-US" altLang="ko-KR" dirty="0"/>
              <a:t>, 1kΩ (</a:t>
            </a:r>
            <a:r>
              <a:rPr lang="ko-KR" altLang="en-US" dirty="0"/>
              <a:t>갈색</a:t>
            </a:r>
            <a:r>
              <a:rPr lang="en-US" altLang="ko-KR" dirty="0"/>
              <a:t>-</a:t>
            </a:r>
            <a:r>
              <a:rPr lang="ko-KR" altLang="en-US" dirty="0"/>
              <a:t>흑색</a:t>
            </a:r>
            <a:r>
              <a:rPr lang="en-US" altLang="ko-KR" dirty="0"/>
              <a:t>-</a:t>
            </a:r>
            <a:r>
              <a:rPr lang="ko-KR" altLang="en-US" dirty="0"/>
              <a:t>빨강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(1) </a:t>
            </a:r>
            <a:r>
              <a:rPr lang="ko-KR" altLang="en-US" dirty="0"/>
              <a:t>저항</a:t>
            </a:r>
            <a:r>
              <a:rPr lang="en-US" altLang="ko-KR" dirty="0"/>
              <a:t>, 4.7kΩ (</a:t>
            </a:r>
            <a:r>
              <a:rPr lang="ko-KR" altLang="en-US" dirty="0"/>
              <a:t>노랑</a:t>
            </a:r>
            <a:r>
              <a:rPr lang="en-US" altLang="ko-KR" dirty="0"/>
              <a:t>-</a:t>
            </a:r>
            <a:r>
              <a:rPr lang="ko-KR" altLang="en-US" dirty="0"/>
              <a:t>보라</a:t>
            </a:r>
            <a:r>
              <a:rPr lang="en-US" altLang="ko-KR" dirty="0"/>
              <a:t>-</a:t>
            </a:r>
            <a:r>
              <a:rPr lang="ko-KR" altLang="en-US" dirty="0"/>
              <a:t>빨강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(1) </a:t>
            </a:r>
            <a:r>
              <a:rPr lang="ko-KR" altLang="en-US" dirty="0"/>
              <a:t>저항</a:t>
            </a:r>
            <a:r>
              <a:rPr lang="en-US" altLang="ko-KR" dirty="0"/>
              <a:t>, 10kΩ (</a:t>
            </a:r>
            <a:r>
              <a:rPr lang="ko-KR" altLang="en-US" dirty="0"/>
              <a:t>갈색</a:t>
            </a:r>
            <a:r>
              <a:rPr lang="en-US" altLang="ko-KR" dirty="0"/>
              <a:t>-</a:t>
            </a:r>
            <a:r>
              <a:rPr lang="ko-KR" altLang="en-US" dirty="0"/>
              <a:t>흑색</a:t>
            </a:r>
            <a:r>
              <a:rPr lang="en-US" altLang="ko-KR" dirty="0"/>
              <a:t>-</a:t>
            </a:r>
            <a:r>
              <a:rPr lang="ko-KR" altLang="en-US" dirty="0"/>
              <a:t>주황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3512" y="1700808"/>
            <a:ext cx="4491115" cy="18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빛 감지기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92" y="1268760"/>
            <a:ext cx="7272808" cy="4964328"/>
          </a:xfrm>
          <a:prstGeom prst="rect">
            <a:avLst/>
          </a:prstGeom>
        </p:spPr>
      </p:pic>
      <p:sp>
        <p:nvSpPr>
          <p:cNvPr id="8" name="왼쪽 화살표 7"/>
          <p:cNvSpPr/>
          <p:nvPr/>
        </p:nvSpPr>
        <p:spPr>
          <a:xfrm>
            <a:off x="6888088" y="2741890"/>
            <a:ext cx="360040" cy="144016"/>
          </a:xfrm>
          <a:prstGeom prst="lef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320136" y="2673429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6459" y="2629232"/>
            <a:ext cx="5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5V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3596" y="4149080"/>
            <a:ext cx="149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2K</a:t>
            </a:r>
            <a:r>
              <a:rPr lang="el-GR" altLang="ko-KR" dirty="0" smtClean="0">
                <a:solidFill>
                  <a:srgbClr val="C00000"/>
                </a:solidFill>
              </a:rPr>
              <a:t>Ω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err="1" smtClean="0">
                <a:solidFill>
                  <a:srgbClr val="C00000"/>
                </a:solidFill>
              </a:rPr>
              <a:t>빨검빨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72665" y="3517663"/>
            <a:ext cx="1238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70C0"/>
                </a:solidFill>
              </a:rPr>
              <a:t>긴다리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 err="1">
                <a:solidFill>
                  <a:srgbClr val="0070C0"/>
                </a:solidFill>
              </a:rPr>
              <a:t>짧은다리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왼쪽 화살표 4"/>
          <p:cNvSpPr/>
          <p:nvPr/>
        </p:nvSpPr>
        <p:spPr>
          <a:xfrm>
            <a:off x="8756640" y="3678916"/>
            <a:ext cx="216024" cy="720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화살표 13"/>
          <p:cNvSpPr/>
          <p:nvPr/>
        </p:nvSpPr>
        <p:spPr>
          <a:xfrm>
            <a:off x="8760296" y="3933056"/>
            <a:ext cx="216024" cy="720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화살표 14"/>
          <p:cNvSpPr/>
          <p:nvPr/>
        </p:nvSpPr>
        <p:spPr>
          <a:xfrm>
            <a:off x="9031538" y="4265906"/>
            <a:ext cx="216024" cy="72008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26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빛 감지기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56" y="1260481"/>
            <a:ext cx="7270288" cy="545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빛 감지기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51585" y="1412777"/>
            <a:ext cx="85427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 err="1"/>
              <a:t>아두이노로부터</a:t>
            </a:r>
            <a:r>
              <a:rPr lang="ko-KR" altLang="en-US" sz="2400" dirty="0"/>
              <a:t> 배터리 팩과 프로그램 케이블을 분리</a:t>
            </a:r>
            <a:endParaRPr lang="en-US" altLang="ko-KR" sz="2400" dirty="0"/>
          </a:p>
          <a:p>
            <a:r>
              <a:rPr lang="en-US" altLang="ko-KR" sz="2400" dirty="0"/>
              <a:t>   BOE </a:t>
            </a:r>
            <a:r>
              <a:rPr lang="ko-KR" altLang="en-US" sz="2400" dirty="0" err="1"/>
              <a:t>쉴드의</a:t>
            </a:r>
            <a:r>
              <a:rPr lang="ko-KR" altLang="en-US" sz="2400" dirty="0"/>
              <a:t> 스위치를 </a:t>
            </a:r>
            <a:r>
              <a:rPr lang="en-US" altLang="ko-KR" sz="2400" dirty="0"/>
              <a:t>0</a:t>
            </a:r>
            <a:r>
              <a:rPr lang="ko-KR" altLang="en-US" sz="2400" dirty="0"/>
              <a:t>으로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더듬이 회로를 제거</a:t>
            </a:r>
            <a:r>
              <a:rPr lang="en-US" altLang="ko-KR" sz="2400" dirty="0"/>
              <a:t>, </a:t>
            </a:r>
            <a:r>
              <a:rPr lang="ko-KR" altLang="en-US" sz="2400" dirty="0"/>
              <a:t>회로의 </a:t>
            </a:r>
            <a:r>
              <a:rPr lang="ko-KR" altLang="en-US" sz="2400" dirty="0" err="1"/>
              <a:t>피에조</a:t>
            </a:r>
            <a:r>
              <a:rPr lang="ko-KR" altLang="en-US" sz="2400" dirty="0"/>
              <a:t> 스피커는 남겨둠</a:t>
            </a:r>
            <a:endParaRPr lang="en-US" altLang="ko-KR" sz="2400" dirty="0"/>
          </a:p>
          <a:p>
            <a:r>
              <a:rPr lang="en-US" altLang="ko-KR" sz="2400" dirty="0"/>
              <a:t>3. 2 </a:t>
            </a:r>
            <a:r>
              <a:rPr lang="en-US" altLang="ko-KR" sz="2400" dirty="0" err="1"/>
              <a:t>kΩ</a:t>
            </a:r>
            <a:r>
              <a:rPr lang="ko-KR" altLang="en-US" sz="2400" dirty="0"/>
              <a:t>저항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빨검빨</a:t>
            </a:r>
            <a:r>
              <a:rPr lang="en-US" altLang="ko-KR" sz="2400" dirty="0"/>
              <a:t>)</a:t>
            </a:r>
            <a:r>
              <a:rPr lang="ko-KR" altLang="en-US" sz="2400" dirty="0"/>
              <a:t>을 사용하여 회로를 구성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포토트랜지스터의 </a:t>
            </a:r>
            <a:r>
              <a:rPr lang="ko-KR" altLang="en-US" sz="2400" dirty="0" err="1"/>
              <a:t>에미터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짧은다리</a:t>
            </a:r>
            <a:r>
              <a:rPr lang="en-US" altLang="ko-KR" sz="2400" dirty="0"/>
              <a:t>)</a:t>
            </a:r>
            <a:r>
              <a:rPr lang="ko-KR" altLang="en-US" sz="2400" dirty="0"/>
              <a:t> 단자가 저항으로 연결</a:t>
            </a:r>
            <a:endParaRPr lang="en-US" altLang="ko-KR" sz="2400" dirty="0"/>
          </a:p>
          <a:p>
            <a:r>
              <a:rPr lang="en-US" altLang="ko-KR" sz="2400" dirty="0"/>
              <a:t>   </a:t>
            </a:r>
            <a:r>
              <a:rPr lang="ko-KR" altLang="en-US" sz="2400" dirty="0" err="1"/>
              <a:t>컬렉터</a:t>
            </a:r>
            <a:r>
              <a:rPr lang="en-US" altLang="ko-KR" sz="2400" dirty="0"/>
              <a:t>(</a:t>
            </a:r>
            <a:r>
              <a:rPr lang="ko-KR" altLang="en-US" sz="2400" dirty="0" err="1"/>
              <a:t>긴다리</a:t>
            </a:r>
            <a:r>
              <a:rPr lang="en-US" altLang="ko-KR" sz="2400" dirty="0"/>
              <a:t>)</a:t>
            </a:r>
            <a:r>
              <a:rPr lang="ko-KR" altLang="en-US" sz="2400" dirty="0"/>
              <a:t>가 </a:t>
            </a:r>
            <a:r>
              <a:rPr lang="en-US" altLang="ko-KR" sz="2400" dirty="0"/>
              <a:t>5V</a:t>
            </a:r>
            <a:r>
              <a:rPr lang="ko-KR" altLang="en-US" sz="2400" dirty="0"/>
              <a:t>에 연결되었는지 점검</a:t>
            </a:r>
            <a:endParaRPr lang="en-US" altLang="ko-KR" sz="2400" dirty="0"/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포토트랜지스터의 단자들은 서로 닿지 않았는지 점검</a:t>
            </a:r>
          </a:p>
        </p:txBody>
      </p:sp>
    </p:spTree>
    <p:extLst>
      <p:ext uri="{BB962C8B-B14F-4D97-AF65-F5344CB8AC3E}">
        <p14:creationId xmlns:p14="http://schemas.microsoft.com/office/powerpoint/2010/main" val="23966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아날로그 입력으로 빛 감지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6322" name="Picture 2" descr="E:\fribot_img\FBARDUINO\IMG_1140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844824"/>
            <a:ext cx="3528392" cy="2646294"/>
          </a:xfrm>
          <a:prstGeom prst="rect">
            <a:avLst/>
          </a:prstGeom>
          <a:noFill/>
        </p:spPr>
      </p:pic>
      <p:pic>
        <p:nvPicPr>
          <p:cNvPr id="17409" name="_x34018752" descr="EMB00000a1c13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628801"/>
            <a:ext cx="3898900" cy="266541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151784" y="37890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6612" y="2708921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A3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5640" y="314096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5V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2492" y="321297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GND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3592" y="1268761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Phototransistor</a:t>
            </a:r>
            <a:endParaRPr lang="ko-KR" altLang="en-US" sz="1400" b="1" dirty="0"/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>
            <a:off x="3287688" y="1576538"/>
            <a:ext cx="576064" cy="4843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19736" y="292494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Piezo Speaker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1847528" y="4581128"/>
            <a:ext cx="9145016" cy="1739552"/>
          </a:xfrm>
        </p:spPr>
        <p:txBody>
          <a:bodyPr>
            <a:normAutofit fontScale="92500"/>
          </a:bodyPr>
          <a:lstStyle/>
          <a:p>
            <a:r>
              <a:rPr lang="ko-KR" altLang="en-US" sz="2400" dirty="0"/>
              <a:t>옴의 법칙</a:t>
            </a:r>
            <a:r>
              <a:rPr lang="en-US" altLang="ko-KR" sz="2400" dirty="0"/>
              <a:t>: V=IR  ,  V</a:t>
            </a:r>
            <a:r>
              <a:rPr lang="en-US" altLang="ko-KR" sz="2400" baseline="-25000" dirty="0"/>
              <a:t>A3</a:t>
            </a:r>
            <a:r>
              <a:rPr lang="en-US" altLang="ko-KR" sz="2400" dirty="0"/>
              <a:t>= I x 2k</a:t>
            </a:r>
            <a:r>
              <a:rPr lang="el-GR" altLang="ko-KR" sz="2400" dirty="0"/>
              <a:t>Ω</a:t>
            </a:r>
            <a:endParaRPr lang="en-US" altLang="ko-KR" sz="2400" dirty="0"/>
          </a:p>
          <a:p>
            <a:r>
              <a:rPr lang="ko-KR" altLang="en-US" sz="2400" dirty="0"/>
              <a:t>전류</a:t>
            </a:r>
            <a:r>
              <a:rPr lang="en-US" altLang="ko-KR" sz="2400" dirty="0"/>
              <a:t> I</a:t>
            </a:r>
            <a:r>
              <a:rPr lang="ko-KR" altLang="en-US" sz="2400" dirty="0"/>
              <a:t>는 포토트랜지스터를 통과하는 전류</a:t>
            </a:r>
            <a:endParaRPr lang="en-US" altLang="ko-KR" sz="2400" dirty="0"/>
          </a:p>
          <a:p>
            <a:r>
              <a:rPr lang="ko-KR" altLang="en-US" sz="2400" dirty="0"/>
              <a:t>포토트랜지스터는 빛이 많으면 </a:t>
            </a:r>
            <a:r>
              <a:rPr lang="ko-KR" altLang="en-US" sz="2400" dirty="0" smtClean="0"/>
              <a:t>저항이 낮아지고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전류가 </a:t>
            </a:r>
            <a:r>
              <a:rPr lang="ko-KR" altLang="en-US" sz="2400" dirty="0"/>
              <a:t>많이 </a:t>
            </a:r>
            <a:r>
              <a:rPr lang="ko-KR" altLang="en-US" sz="2400" dirty="0" smtClean="0"/>
              <a:t>흐르고</a:t>
            </a:r>
            <a:r>
              <a:rPr lang="en-US" altLang="ko-KR" sz="2400" dirty="0" smtClean="0"/>
              <a:t>), </a:t>
            </a:r>
            <a:r>
              <a:rPr lang="ko-KR" altLang="en-US" sz="2400" dirty="0"/>
              <a:t>빛이 적으면 </a:t>
            </a:r>
            <a:r>
              <a:rPr lang="ko-KR" altLang="en-US" sz="2400" dirty="0" smtClean="0"/>
              <a:t>저항이 높아지는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전류가 </a:t>
            </a:r>
            <a:r>
              <a:rPr lang="ko-KR" altLang="en-US" sz="2400" dirty="0"/>
              <a:t>적게 </a:t>
            </a:r>
            <a:r>
              <a:rPr lang="ko-KR" altLang="en-US" sz="2400" dirty="0" smtClean="0"/>
              <a:t>흐르는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성질이 있음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16" name="_x106792336" descr="EMB00000a1c13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9976" y="1916833"/>
            <a:ext cx="1777090" cy="2287871"/>
          </a:xfrm>
          <a:prstGeom prst="rect">
            <a:avLst/>
          </a:prstGeom>
          <a:noFill/>
        </p:spPr>
      </p:pic>
      <p:sp>
        <p:nvSpPr>
          <p:cNvPr id="17" name="왼쪽 화살표 16"/>
          <p:cNvSpPr/>
          <p:nvPr/>
        </p:nvSpPr>
        <p:spPr>
          <a:xfrm>
            <a:off x="8554024" y="2382875"/>
            <a:ext cx="360040" cy="144016"/>
          </a:xfrm>
          <a:prstGeom prst="lef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986072" y="2314414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82395" y="2270217"/>
            <a:ext cx="5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5V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6400" y="35730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2K</a:t>
            </a:r>
            <a:r>
              <a:rPr lang="el-GR" altLang="ko-KR" dirty="0">
                <a:solidFill>
                  <a:srgbClr val="C00000"/>
                </a:solidFill>
              </a:rPr>
              <a:t>Ω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6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88641"/>
            <a:ext cx="109728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아날로그 입력으로 빛 감지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51784" y="37890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6612" y="2708921"/>
            <a:ext cx="56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A3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5640" y="314096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5V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2492" y="321297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GND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19736" y="292494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Piezo Speaker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6" name="_x106792336" descr="EMB00000a1c13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747" y="1322830"/>
            <a:ext cx="3202045" cy="4122394"/>
          </a:xfrm>
          <a:prstGeom prst="rect">
            <a:avLst/>
          </a:prstGeom>
          <a:noFill/>
        </p:spPr>
      </p:pic>
      <p:pic>
        <p:nvPicPr>
          <p:cNvPr id="21" name="_x106792336" descr="EMB00000a1c13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4395" y="1340768"/>
            <a:ext cx="3202045" cy="41223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92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4761</TotalTime>
  <Words>707</Words>
  <Application>Microsoft Office PowerPoint</Application>
  <PresentationFormat>와이드스크린</PresentationFormat>
  <Paragraphs>128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PowerPoint 프레젠테이션</vt:lpstr>
      <vt:lpstr>무엇을 배울까요?</vt:lpstr>
      <vt:lpstr>포토트랜지스터 사용법 </vt:lpstr>
      <vt:lpstr>빛 감지기 설치</vt:lpstr>
      <vt:lpstr>빛 감지기 설치</vt:lpstr>
      <vt:lpstr>빛 감지기 설치</vt:lpstr>
      <vt:lpstr>빛 감지기 설치</vt:lpstr>
      <vt:lpstr>아날로그 입력으로 빛 감지</vt:lpstr>
      <vt:lpstr>아날로그 입력으로 빛 감지</vt:lpstr>
      <vt:lpstr>analogRead( )함수</vt:lpstr>
      <vt:lpstr>포토Tr. 수신 광을 전압으로</vt:lpstr>
      <vt:lpstr>빛 감지 실습과제</vt:lpstr>
      <vt:lpstr>밝은 빛에서 주행 멈추기</vt:lpstr>
      <vt:lpstr>밝은 빛에서 주행 멈추기 실습과제 1</vt:lpstr>
      <vt:lpstr>밝은 빛에서 주행 멈추기 실습과제 2</vt:lpstr>
    </vt:vector>
  </TitlesOfParts>
  <Company>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아두이노비로 ….</dc:title>
  <dc:creator>Gaa</dc:creator>
  <cp:lastModifiedBy>PC</cp:lastModifiedBy>
  <cp:revision>539</cp:revision>
  <dcterms:created xsi:type="dcterms:W3CDTF">2012-09-04T08:20:41Z</dcterms:created>
  <dcterms:modified xsi:type="dcterms:W3CDTF">2021-10-01T03:56:31Z</dcterms:modified>
</cp:coreProperties>
</file>