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70" r:id="rId2"/>
    <p:sldId id="453" r:id="rId3"/>
    <p:sldId id="467" r:id="rId4"/>
    <p:sldId id="471" r:id="rId5"/>
    <p:sldId id="451" r:id="rId6"/>
    <p:sldId id="452" r:id="rId7"/>
    <p:sldId id="469" r:id="rId8"/>
    <p:sldId id="470" r:id="rId9"/>
    <p:sldId id="468" r:id="rId10"/>
  </p:sldIdLst>
  <p:sldSz cx="12192000" cy="6858000"/>
  <p:notesSz cx="6888163" cy="100203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6" autoAdjust="0"/>
    <p:restoredTop sz="96349" autoAdjust="0"/>
  </p:normalViewPr>
  <p:slideViewPr>
    <p:cSldViewPr>
      <p:cViewPr varScale="1">
        <p:scale>
          <a:sx n="89" d="100"/>
          <a:sy n="89" d="100"/>
        </p:scale>
        <p:origin x="56" y="3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9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D8006E6-BE6B-449E-B034-9AFC914FDE88}" type="datetimeFigureOut">
              <a:rPr lang="ko-KR" altLang="en-US" smtClean="0"/>
              <a:pPr/>
              <a:t>2021-10-08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6616" tIns="48308" rIns="96616" bIns="4830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6136D595-4A8B-43E7-99D1-1E57152E71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75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64AD-AE2D-47AE-8196-7B6032EA1B1B}" type="datetime1">
              <a:rPr lang="ko-KR" altLang="en-US" smtClean="0"/>
              <a:pPr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66F2-5649-430F-A55B-9E67C774C392}" type="datetime1">
              <a:rPr lang="ko-KR" altLang="en-US" smtClean="0"/>
              <a:pPr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8722-A7F6-48DC-9440-5A5461EFACFE}" type="datetime1">
              <a:rPr lang="ko-KR" altLang="en-US" smtClean="0"/>
              <a:pPr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DBBB-C158-42E7-9105-3EB1FC21198E}" type="datetime1">
              <a:rPr lang="ko-KR" altLang="en-US" smtClean="0"/>
              <a:pPr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1E06-8FFA-4189-9B34-377B63F13BB0}" type="datetime1">
              <a:rPr lang="ko-KR" altLang="en-US" smtClean="0"/>
              <a:pPr/>
              <a:t>2021-10-08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F32B-301D-4B2D-9A46-19736B66A3C0}" type="datetime1">
              <a:rPr lang="ko-KR" altLang="en-US" smtClean="0"/>
              <a:pPr/>
              <a:t>2021-10-08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D8C4-C571-4F33-99E7-471E81E23F09}" type="datetime1">
              <a:rPr lang="ko-KR" altLang="en-US" smtClean="0"/>
              <a:pPr/>
              <a:t>2021-10-08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69D4-D67B-47B0-81CB-0A3641C3136A}" type="datetime1">
              <a:rPr lang="ko-KR" altLang="en-US" smtClean="0"/>
              <a:pPr/>
              <a:t>2021-10-08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6A1-7164-4FE6-8382-923829C65BD2}" type="datetime1">
              <a:rPr lang="ko-KR" altLang="en-US" smtClean="0"/>
              <a:pPr/>
              <a:t>2021-10-08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A5D7-9585-450C-9AE9-FB8B4BACAD9B}" type="datetime1">
              <a:rPr lang="ko-KR" altLang="en-US" smtClean="0"/>
              <a:pPr/>
              <a:t>2021-10-08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E60F-53EB-488C-AB66-75D3E2FB53EF}" type="datetime1">
              <a:rPr lang="ko-KR" altLang="en-US" smtClean="0"/>
              <a:pPr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23935BD4-8016-4A48-BD76-AA366649842C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pic>
        <p:nvPicPr>
          <p:cNvPr id="7" name="그림 6" descr="Logo-FRIBOT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284388" y="6251168"/>
            <a:ext cx="1487488" cy="51690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655840" y="638132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IoT</a:t>
            </a:r>
            <a:r>
              <a:rPr lang="ko-KR" alt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프로그래밍</a:t>
            </a:r>
            <a:endParaRPr lang="ko-KR" alt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2" descr="E:\fribot_img\FBARDUINO\IMG_1097-1.jpg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grayscl/>
          </a:blip>
          <a:srcRect l="9233" t="5872" r="8404" b="11201"/>
          <a:stretch>
            <a:fillRect/>
          </a:stretch>
        </p:blipFill>
        <p:spPr bwMode="auto">
          <a:xfrm>
            <a:off x="10968861" y="0"/>
            <a:ext cx="1223139" cy="69269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fribot_img\FBARDUINO\IMG_1097-1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rcRect l="9233" t="5872" r="8404" b="11201"/>
          <a:stretch>
            <a:fillRect/>
          </a:stretch>
        </p:blipFill>
        <p:spPr bwMode="auto">
          <a:xfrm>
            <a:off x="6816081" y="692696"/>
            <a:ext cx="2487907" cy="1878624"/>
          </a:xfrm>
          <a:prstGeom prst="rect">
            <a:avLst/>
          </a:prstGeom>
          <a:noFill/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95600" y="5179640"/>
            <a:ext cx="6400800" cy="985664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컴퓨터소프트웨어공학과</a:t>
            </a:r>
            <a:endParaRPr lang="en-US" altLang="ko-KR" sz="2000" b="1" dirty="0"/>
          </a:p>
          <a:p>
            <a:r>
              <a:rPr lang="en-US" altLang="ko-KR" sz="2000" b="1" dirty="0" err="1" smtClean="0"/>
              <a:t>IoT</a:t>
            </a:r>
            <a:r>
              <a:rPr lang="ko-KR" altLang="en-US" sz="2000" b="1" dirty="0" smtClean="0"/>
              <a:t>프로그래밍</a:t>
            </a:r>
            <a:endParaRPr lang="ko-KR" altLang="en-US" sz="2000" b="1" dirty="0"/>
          </a:p>
        </p:txBody>
      </p:sp>
      <p:pic>
        <p:nvPicPr>
          <p:cNvPr id="6" name="그림 5" descr="Logo-FRIBO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76320" y="188641"/>
            <a:ext cx="1475656" cy="6837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19737" y="3284985"/>
            <a:ext cx="5939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rgbClr val="0070C0"/>
                </a:solidFill>
              </a:rPr>
              <a:t>빛으로 로봇 </a:t>
            </a:r>
            <a:r>
              <a:rPr lang="ko-KR" altLang="en-US" sz="4800" b="1" dirty="0" smtClean="0">
                <a:solidFill>
                  <a:srgbClr val="0070C0"/>
                </a:solidFill>
              </a:rPr>
              <a:t>조종 </a:t>
            </a:r>
            <a:r>
              <a:rPr lang="en-US" altLang="ko-KR" sz="4800" b="1" dirty="0" smtClean="0">
                <a:solidFill>
                  <a:srgbClr val="0070C0"/>
                </a:solidFill>
              </a:rPr>
              <a:t>(2)</a:t>
            </a:r>
            <a:endParaRPr lang="ko-KR" altLang="en-US" sz="4800" b="1" dirty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55940" y="24310"/>
            <a:ext cx="3963997" cy="31756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커패시터</a:t>
            </a:r>
            <a:r>
              <a:rPr lang="ko-KR" altLang="en-US" dirty="0" smtClean="0"/>
              <a:t> 이용 </a:t>
            </a:r>
            <a:r>
              <a:rPr lang="ko-KR" altLang="en-US" dirty="0" err="1" smtClean="0"/>
              <a:t>빛감지기</a:t>
            </a:r>
            <a:r>
              <a:rPr lang="ko-KR" altLang="en-US" dirty="0" smtClean="0"/>
              <a:t> 설치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5537" name="_x33349248" descr="EMB000009b01cf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1528" y="2060848"/>
            <a:ext cx="4890576" cy="3168352"/>
          </a:xfrm>
          <a:prstGeom prst="rect">
            <a:avLst/>
          </a:prstGeom>
          <a:noFill/>
        </p:spPr>
      </p:pic>
      <p:pic>
        <p:nvPicPr>
          <p:cNvPr id="14337" name="Picture 1" descr="E:\fribot_img\FBARDUINO\IMG_1141-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6200000">
            <a:off x="6540049" y="1976839"/>
            <a:ext cx="4512502" cy="3384376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7320136" y="2276872"/>
            <a:ext cx="1221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Capacitor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8" name="직선 화살표 연결선 7"/>
          <p:cNvCxnSpPr>
            <a:stCxn id="7" idx="3"/>
          </p:cNvCxnSpPr>
          <p:nvPr/>
        </p:nvCxnSpPr>
        <p:spPr>
          <a:xfrm>
            <a:off x="8541432" y="2461538"/>
            <a:ext cx="74848" cy="607422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3923116" y="0"/>
            <a:ext cx="660716" cy="576064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04112" y="3861049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P4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76120" y="3573017"/>
            <a:ext cx="567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P6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04112" y="3284985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P8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52184" y="486916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GND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12224" y="2060849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Phototransistor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9" name="직선 화살표 연결선 18"/>
          <p:cNvCxnSpPr>
            <a:stCxn id="17" idx="2"/>
          </p:cNvCxnSpPr>
          <p:nvPr/>
        </p:nvCxnSpPr>
        <p:spPr>
          <a:xfrm>
            <a:off x="8976320" y="2368626"/>
            <a:ext cx="648072" cy="556319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040216" y="6021288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자료출처</a:t>
            </a:r>
            <a:r>
              <a:rPr lang="en-US" altLang="ko-KR" sz="1600" b="1" dirty="0">
                <a:latin typeface="+mj-lt"/>
              </a:rPr>
              <a:t>: Parallax.com</a:t>
            </a:r>
            <a:endParaRPr lang="ko-KR" altLang="en-US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187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커패시터</a:t>
            </a:r>
            <a:r>
              <a:rPr lang="ko-KR" altLang="en-US" dirty="0"/>
              <a:t> 이용 </a:t>
            </a:r>
            <a:r>
              <a:rPr lang="ko-KR" altLang="en-US" dirty="0" err="1"/>
              <a:t>빛감지기</a:t>
            </a:r>
            <a:r>
              <a:rPr lang="ko-KR" altLang="en-US" dirty="0"/>
              <a:t> 설치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351584" y="1142742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부품 목록</a:t>
            </a:r>
          </a:p>
          <a:p>
            <a:r>
              <a:rPr lang="en-US" altLang="ko-KR" dirty="0"/>
              <a:t>(2) </a:t>
            </a:r>
            <a:r>
              <a:rPr lang="ko-KR" altLang="en-US" dirty="0"/>
              <a:t>포토트랜지스터</a:t>
            </a:r>
            <a:r>
              <a:rPr lang="en-US" altLang="ko-KR" dirty="0"/>
              <a:t>(phototransistors)</a:t>
            </a:r>
          </a:p>
          <a:p>
            <a:r>
              <a:rPr lang="en-US" altLang="ko-KR" dirty="0"/>
              <a:t>(2) </a:t>
            </a:r>
            <a:r>
              <a:rPr lang="ko-KR" altLang="en-US" dirty="0" err="1"/>
              <a:t>커패시터</a:t>
            </a:r>
            <a:r>
              <a:rPr lang="en-US" altLang="ko-KR" dirty="0"/>
              <a:t>(capacitors), 0.1</a:t>
            </a:r>
            <a:r>
              <a:rPr lang="el-GR" altLang="ko-KR" dirty="0"/>
              <a:t>μ</a:t>
            </a:r>
            <a:r>
              <a:rPr lang="en-US" altLang="ko-KR" dirty="0"/>
              <a:t>F (104)</a:t>
            </a:r>
          </a:p>
          <a:p>
            <a:r>
              <a:rPr lang="en-US" altLang="ko-KR" dirty="0"/>
              <a:t>(2) </a:t>
            </a:r>
            <a:r>
              <a:rPr lang="ko-KR" altLang="en-US" dirty="0"/>
              <a:t>저항</a:t>
            </a:r>
            <a:r>
              <a:rPr lang="en-US" altLang="ko-KR" dirty="0"/>
              <a:t>(resistors), 1kΩ (</a:t>
            </a:r>
            <a:r>
              <a:rPr lang="ko-KR" altLang="en-US" dirty="0"/>
              <a:t>갈색</a:t>
            </a:r>
            <a:r>
              <a:rPr lang="en-US" altLang="ko-KR" dirty="0"/>
              <a:t>-</a:t>
            </a:r>
            <a:r>
              <a:rPr lang="ko-KR" altLang="en-US" dirty="0"/>
              <a:t>검정</a:t>
            </a:r>
            <a:r>
              <a:rPr lang="en-US" altLang="ko-KR" dirty="0"/>
              <a:t>-</a:t>
            </a:r>
            <a:r>
              <a:rPr lang="ko-KR" altLang="en-US" dirty="0"/>
              <a:t>빨강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(2) </a:t>
            </a:r>
            <a:r>
              <a:rPr lang="ko-KR" altLang="en-US" dirty="0"/>
              <a:t>점퍼 와이어</a:t>
            </a:r>
            <a:r>
              <a:rPr lang="en-US" altLang="ko-KR" dirty="0"/>
              <a:t>(jumper wires)</a:t>
            </a:r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배터리와 프로그래밍 케이블을 보드와 분리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이전 포토트랜지스터 회로를 제거</a:t>
            </a:r>
            <a:r>
              <a:rPr lang="en-US" altLang="ko-KR" dirty="0"/>
              <a:t>, </a:t>
            </a:r>
            <a:r>
              <a:rPr lang="ko-KR" altLang="en-US" dirty="0"/>
              <a:t>그림의 회로를 설치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포토트랜지스터가 반대로 연결되지 않고 단자가 서로 닿지 않도록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포토트랜지스터를 </a:t>
            </a:r>
            <a:r>
              <a:rPr lang="ko-KR" altLang="en-US" dirty="0" err="1"/>
              <a:t>브레드보드로부터</a:t>
            </a:r>
            <a:r>
              <a:rPr lang="ko-KR" altLang="en-US" dirty="0"/>
              <a:t> </a:t>
            </a:r>
            <a:r>
              <a:rPr lang="en-US" altLang="ko-KR" dirty="0"/>
              <a:t>45°</a:t>
            </a:r>
            <a:r>
              <a:rPr lang="ko-KR" altLang="en-US" dirty="0"/>
              <a:t>위쪽</a:t>
            </a:r>
            <a:r>
              <a:rPr lang="en-US" altLang="ko-KR" dirty="0"/>
              <a:t>, </a:t>
            </a:r>
            <a:r>
              <a:rPr lang="ko-KR" altLang="en-US" dirty="0"/>
              <a:t>좌우 </a:t>
            </a:r>
            <a:r>
              <a:rPr lang="en-US" altLang="ko-KR" dirty="0"/>
              <a:t>45° </a:t>
            </a:r>
            <a:r>
              <a:rPr lang="ko-KR" altLang="en-US" dirty="0"/>
              <a:t>바깥방향으로 조정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16698" y="3970402"/>
            <a:ext cx="5111551" cy="248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6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커패시터</a:t>
            </a:r>
            <a:r>
              <a:rPr lang="ko-KR" altLang="en-US" dirty="0"/>
              <a:t> 이용 </a:t>
            </a:r>
            <a:r>
              <a:rPr lang="ko-KR" altLang="en-US" dirty="0" err="1"/>
              <a:t>빛감지기</a:t>
            </a:r>
            <a:r>
              <a:rPr lang="ko-KR" altLang="en-US" dirty="0"/>
              <a:t> 설치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8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커패시터</a:t>
            </a:r>
            <a:r>
              <a:rPr lang="ko-KR" altLang="en-US" dirty="0"/>
              <a:t> 이용 </a:t>
            </a:r>
            <a:r>
              <a:rPr lang="ko-KR" altLang="en-US" dirty="0" smtClean="0"/>
              <a:t>빛 감지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871864" y="1262366"/>
            <a:ext cx="547260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void setup()                // Built-in initialization block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tone(4, 3000, 1000);      // Play tone for 1 second</a:t>
            </a:r>
          </a:p>
          <a:p>
            <a:r>
              <a:rPr lang="en-US" altLang="ko-KR" sz="1400" dirty="0"/>
              <a:t>  delay(1000);              // Delay to finish tone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Serial.begin</a:t>
            </a:r>
            <a:r>
              <a:rPr lang="en-US" altLang="ko-KR" sz="1400" dirty="0"/>
              <a:t>(9600);      // Set data rate to 9600 bps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void loop()                    // Main loop auto-repeats</a:t>
            </a:r>
          </a:p>
          <a:p>
            <a:r>
              <a:rPr lang="en-US" altLang="ko-KR" sz="1400" dirty="0"/>
              <a:t>{ long </a:t>
            </a:r>
            <a:r>
              <a:rPr lang="en-US" altLang="ko-KR" sz="1400" dirty="0" err="1"/>
              <a:t>tLeft</a:t>
            </a:r>
            <a:r>
              <a:rPr lang="en-US" altLang="ko-KR" sz="1400" dirty="0"/>
              <a:t> = </a:t>
            </a:r>
            <a:r>
              <a:rPr lang="en-US" altLang="ko-KR" sz="1400" dirty="0" err="1" smtClean="0"/>
              <a:t>rcTime</a:t>
            </a:r>
            <a:r>
              <a:rPr lang="en-US" altLang="ko-KR" sz="1400" dirty="0" smtClean="0"/>
              <a:t>(8);      </a:t>
            </a:r>
            <a:r>
              <a:rPr lang="en-US" altLang="ko-KR" sz="1400" dirty="0"/>
              <a:t>// Left </a:t>
            </a:r>
            <a:r>
              <a:rPr lang="en-US" altLang="ko-KR" sz="1400" dirty="0" err="1"/>
              <a:t>rcTime</a:t>
            </a:r>
            <a:r>
              <a:rPr lang="en-US" altLang="ko-KR" sz="1400" dirty="0"/>
              <a:t> -&gt; </a:t>
            </a:r>
            <a:r>
              <a:rPr lang="en-US" altLang="ko-KR" sz="1400" dirty="0" err="1"/>
              <a:t>tLeft</a:t>
            </a:r>
            <a:endParaRPr lang="en-US" altLang="ko-KR" sz="1400" dirty="0"/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Serial.print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tLeft</a:t>
            </a:r>
            <a:r>
              <a:rPr lang="en-US" altLang="ko-KR" sz="1400" dirty="0"/>
              <a:t> = ");   // Display </a:t>
            </a:r>
            <a:r>
              <a:rPr lang="en-US" altLang="ko-KR" sz="1400" dirty="0" err="1"/>
              <a:t>tLeft</a:t>
            </a:r>
            <a:r>
              <a:rPr lang="en-US" altLang="ko-KR" sz="1400" dirty="0"/>
              <a:t> label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Serial.print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tLeft</a:t>
            </a:r>
            <a:r>
              <a:rPr lang="en-US" altLang="ko-KR" sz="1400" dirty="0"/>
              <a:t>);        // Display </a:t>
            </a:r>
            <a:r>
              <a:rPr lang="en-US" altLang="ko-KR" sz="1400" dirty="0" err="1"/>
              <a:t>tLeft</a:t>
            </a:r>
            <a:r>
              <a:rPr lang="en-US" altLang="ko-KR" sz="1400" dirty="0"/>
              <a:t> value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Serial.println</a:t>
            </a:r>
            <a:r>
              <a:rPr lang="en-US" altLang="ko-KR" sz="1400" dirty="0"/>
              <a:t>(" us");      // Display </a:t>
            </a:r>
            <a:r>
              <a:rPr lang="en-US" altLang="ko-KR" sz="1400" dirty="0" err="1"/>
              <a:t>tLeft</a:t>
            </a:r>
            <a:r>
              <a:rPr lang="en-US" altLang="ko-KR" sz="1400" dirty="0"/>
              <a:t> units + newline</a:t>
            </a:r>
          </a:p>
          <a:p>
            <a:r>
              <a:rPr lang="en-US" altLang="ko-KR" sz="1400" dirty="0"/>
              <a:t>  delay(1000);                 // 1 second delay</a:t>
            </a:r>
          </a:p>
          <a:p>
            <a:r>
              <a:rPr lang="en-US" altLang="ko-KR" sz="1400" dirty="0"/>
              <a:t>}                              // </a:t>
            </a:r>
            <a:r>
              <a:rPr lang="en-US" altLang="ko-KR" sz="1400" dirty="0" err="1"/>
              <a:t>rcTime</a:t>
            </a:r>
            <a:r>
              <a:rPr lang="en-US" altLang="ko-KR" sz="1400" dirty="0"/>
              <a:t> function at pin  </a:t>
            </a:r>
          </a:p>
          <a:p>
            <a:r>
              <a:rPr lang="en-US" altLang="ko-KR" sz="1400" dirty="0"/>
              <a:t>long </a:t>
            </a:r>
            <a:r>
              <a:rPr lang="en-US" altLang="ko-KR" sz="1400" dirty="0" err="1"/>
              <a:t>rcTime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pin)           // ..returns decay time</a:t>
            </a:r>
          </a:p>
          <a:p>
            <a:r>
              <a:rPr lang="en-US" altLang="ko-KR" sz="1400" dirty="0"/>
              <a:t>{ </a:t>
            </a:r>
            <a:r>
              <a:rPr lang="en-US" altLang="ko-KR" sz="1400" dirty="0" err="1"/>
              <a:t>pinMode</a:t>
            </a:r>
            <a:r>
              <a:rPr lang="en-US" altLang="ko-KR" sz="1400" dirty="0"/>
              <a:t>(pin, OUTPUT);        // Charge capacitor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(pin, HIGH);     // ..by setting pin </a:t>
            </a:r>
            <a:r>
              <a:rPr lang="en-US" altLang="ko-KR" sz="1400" dirty="0" err="1"/>
              <a:t>ouput</a:t>
            </a:r>
            <a:r>
              <a:rPr lang="en-US" altLang="ko-KR" sz="1400" dirty="0"/>
              <a:t>-high</a:t>
            </a:r>
          </a:p>
          <a:p>
            <a:r>
              <a:rPr lang="en-US" altLang="ko-KR" sz="1400" dirty="0"/>
              <a:t>  delay(1);                    // ..for 5 </a:t>
            </a:r>
            <a:r>
              <a:rPr lang="en-US" altLang="ko-KR" sz="1400" dirty="0" err="1"/>
              <a:t>ms</a:t>
            </a:r>
            <a:endParaRPr lang="en-US" altLang="ko-KR" sz="1400" dirty="0"/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pinMode</a:t>
            </a:r>
            <a:r>
              <a:rPr lang="en-US" altLang="ko-KR" sz="1400" dirty="0"/>
              <a:t>(pin, INPUT);         // Set pin to input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(pin, LOW);      // ..with no pullup</a:t>
            </a:r>
          </a:p>
          <a:p>
            <a:r>
              <a:rPr lang="en-US" altLang="ko-KR" sz="1400" dirty="0"/>
              <a:t>  long time = micros();       // Mark the time</a:t>
            </a:r>
          </a:p>
          <a:p>
            <a:r>
              <a:rPr lang="en-US" altLang="ko-KR" sz="1400" dirty="0"/>
              <a:t>  while(</a:t>
            </a:r>
            <a:r>
              <a:rPr lang="en-US" altLang="ko-KR" sz="1400" dirty="0" err="1"/>
              <a:t>digitalRead</a:t>
            </a:r>
            <a:r>
              <a:rPr lang="en-US" altLang="ko-KR" sz="1400" dirty="0"/>
              <a:t>(pin));     // Wait for voltage &lt; threshold</a:t>
            </a:r>
          </a:p>
          <a:p>
            <a:r>
              <a:rPr lang="en-US" altLang="ko-KR" sz="1400" dirty="0"/>
              <a:t>  time = micros() - time;      // Calculate decay time</a:t>
            </a:r>
          </a:p>
          <a:p>
            <a:r>
              <a:rPr lang="en-US" altLang="ko-KR" sz="1400" dirty="0"/>
              <a:t>  return time;                 // Return decay time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4515" name="_x101289024" descr="EMB000009b01cf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5520" y="2492896"/>
            <a:ext cx="2998864" cy="1728192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775520" y="5805264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자료출처</a:t>
            </a:r>
            <a:r>
              <a:rPr lang="en-US" altLang="ko-KR" sz="1600" b="1" dirty="0">
                <a:latin typeface="+mj-lt"/>
              </a:rPr>
              <a:t>: Parallax.com</a:t>
            </a:r>
            <a:endParaRPr lang="ko-KR" altLang="en-US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928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커패시터란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820688"/>
          </a:xfrm>
        </p:spPr>
        <p:txBody>
          <a:bodyPr/>
          <a:lstStyle/>
          <a:p>
            <a:r>
              <a:rPr lang="ko-KR" altLang="en-US" dirty="0" err="1" smtClean="0"/>
              <a:t>커패시터는</a:t>
            </a:r>
            <a:r>
              <a:rPr lang="ko-KR" altLang="en-US" dirty="0" smtClean="0"/>
              <a:t> 전하를 충전하는 소자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01124744" descr="EMB000009b01cf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95600" y="2204865"/>
            <a:ext cx="4464496" cy="1490025"/>
          </a:xfrm>
          <a:prstGeom prst="rect">
            <a:avLst/>
          </a:prstGeom>
          <a:noFill/>
        </p:spPr>
      </p:pic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5" name="_x77197800" descr="EMB0000070c0d1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1624" y="3573017"/>
            <a:ext cx="3744416" cy="2525967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970051" y="3388350"/>
            <a:ext cx="2731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 x 10000 = 100,000pF</a:t>
            </a:r>
          </a:p>
          <a:p>
            <a:r>
              <a:rPr lang="en-US" altLang="ko-KR" dirty="0"/>
              <a:t>               </a:t>
            </a:r>
            <a:r>
              <a:rPr lang="el-GR" altLang="ko-KR" dirty="0"/>
              <a:t>= 0.1 μ</a:t>
            </a:r>
            <a:r>
              <a:rPr lang="en-US" altLang="ko-KR" dirty="0"/>
              <a:t>F</a:t>
            </a:r>
          </a:p>
          <a:p>
            <a:r>
              <a:rPr lang="en-US" altLang="ko-KR" dirty="0"/>
              <a:t>  T G M K 1 m </a:t>
            </a:r>
            <a:r>
              <a:rPr lang="el-GR" altLang="ko-KR" dirty="0"/>
              <a:t>μ </a:t>
            </a:r>
            <a:r>
              <a:rPr lang="en-US" altLang="ko-KR" dirty="0"/>
              <a:t>n p</a:t>
            </a:r>
          </a:p>
        </p:txBody>
      </p:sp>
    </p:spTree>
    <p:extLst>
      <p:ext uri="{BB962C8B-B14F-4D97-AF65-F5344CB8AC3E}">
        <p14:creationId xmlns:p14="http://schemas.microsoft.com/office/powerpoint/2010/main" val="332257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latin typeface="+mn-ea"/>
                <a:ea typeface="+mn-ea"/>
              </a:rPr>
              <a:t>rcTime</a:t>
            </a:r>
            <a:r>
              <a:rPr lang="ko-KR" altLang="en-US" dirty="0">
                <a:latin typeface="+mn-ea"/>
                <a:ea typeface="+mn-ea"/>
              </a:rPr>
              <a:t>과 전압 감쇠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351584" y="1303016"/>
            <a:ext cx="80648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dirty="0" err="1"/>
              <a:t>커패시터를</a:t>
            </a:r>
            <a:r>
              <a:rPr lang="ko-KR" altLang="en-US" dirty="0"/>
              <a:t> 충전하기 위하여 </a:t>
            </a:r>
            <a:r>
              <a:rPr lang="en-US" altLang="ko-KR" dirty="0"/>
              <a:t>I/O </a:t>
            </a:r>
            <a:r>
              <a:rPr lang="ko-KR" altLang="en-US" dirty="0"/>
              <a:t>핀을 </a:t>
            </a:r>
            <a:r>
              <a:rPr lang="en-US" altLang="ko-KR" dirty="0"/>
              <a:t>HIGH</a:t>
            </a:r>
            <a:r>
              <a:rPr lang="ko-KR" altLang="en-US" dirty="0"/>
              <a:t>로 놓으시오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(2) </a:t>
            </a:r>
            <a:r>
              <a:rPr lang="ko-KR" altLang="en-US" dirty="0" err="1"/>
              <a:t>커패시터가</a:t>
            </a:r>
            <a:r>
              <a:rPr lang="ko-KR" altLang="en-US" dirty="0"/>
              <a:t> 충분히 충전될 만큼 기다리시오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(3) I/O </a:t>
            </a:r>
            <a:r>
              <a:rPr lang="ko-KR" altLang="en-US" dirty="0"/>
              <a:t>핀을 입력으로 바꾸시오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(4) </a:t>
            </a:r>
            <a:r>
              <a:rPr lang="ko-KR" altLang="en-US" dirty="0"/>
              <a:t>시간을 체크하시오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(5) </a:t>
            </a:r>
            <a:r>
              <a:rPr lang="ko-KR" altLang="en-US" dirty="0" err="1"/>
              <a:t>아두이노의</a:t>
            </a:r>
            <a:r>
              <a:rPr lang="ko-KR" altLang="en-US" dirty="0"/>
              <a:t> </a:t>
            </a:r>
            <a:r>
              <a:rPr lang="en-US" altLang="ko-KR" dirty="0"/>
              <a:t>2.1V </a:t>
            </a:r>
            <a:r>
              <a:rPr lang="ko-KR" altLang="en-US" dirty="0"/>
              <a:t>문턱 전압 아래로 전압이 내려가도록 기다리시오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(6) </a:t>
            </a:r>
            <a:r>
              <a:rPr lang="ko-KR" altLang="en-US" dirty="0"/>
              <a:t>다시 시간을 체크하시오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(7) </a:t>
            </a:r>
            <a:r>
              <a:rPr lang="ko-KR" altLang="en-US" dirty="0"/>
              <a:t>단계</a:t>
            </a:r>
            <a:r>
              <a:rPr lang="en-US" altLang="ko-KR" dirty="0"/>
              <a:t>-6</a:t>
            </a:r>
            <a:r>
              <a:rPr lang="ko-KR" altLang="en-US" dirty="0"/>
              <a:t>시간에서 단계</a:t>
            </a:r>
            <a:r>
              <a:rPr lang="en-US" altLang="ko-KR" dirty="0"/>
              <a:t>-3</a:t>
            </a:r>
            <a:r>
              <a:rPr lang="ko-KR" altLang="en-US" dirty="0"/>
              <a:t>시간을 빼시오</a:t>
            </a:r>
            <a:r>
              <a:rPr lang="en-US" altLang="ko-KR" dirty="0"/>
              <a:t>. </a:t>
            </a:r>
            <a:r>
              <a:rPr lang="ko-KR" altLang="en-US" dirty="0"/>
              <a:t>그것이 감쇠 시간이다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err="1"/>
              <a:t>pinMode</a:t>
            </a:r>
            <a:r>
              <a:rPr lang="en-US" altLang="ko-KR" dirty="0"/>
              <a:t>(pin, OUTPUT); // Step 1, part 1</a:t>
            </a:r>
          </a:p>
          <a:p>
            <a:r>
              <a:rPr lang="en-US" altLang="ko-KR" dirty="0" err="1"/>
              <a:t>digitalWrite</a:t>
            </a:r>
            <a:r>
              <a:rPr lang="en-US" altLang="ko-KR" dirty="0"/>
              <a:t>(pin, HIGH); // Step 1, part 2</a:t>
            </a:r>
          </a:p>
          <a:p>
            <a:r>
              <a:rPr lang="en-US" altLang="ko-KR" dirty="0"/>
              <a:t>delay(1); // Step 2</a:t>
            </a:r>
          </a:p>
          <a:p>
            <a:r>
              <a:rPr lang="en-US" altLang="ko-KR" dirty="0" err="1"/>
              <a:t>pinMode</a:t>
            </a:r>
            <a:r>
              <a:rPr lang="en-US" altLang="ko-KR" dirty="0"/>
              <a:t>(pin, INPUT); // Step 3 part 1</a:t>
            </a:r>
          </a:p>
          <a:p>
            <a:r>
              <a:rPr lang="en-US" altLang="ko-KR" dirty="0" err="1"/>
              <a:t>digitalWrite</a:t>
            </a:r>
            <a:r>
              <a:rPr lang="en-US" altLang="ko-KR" dirty="0"/>
              <a:t>(pin, LOW); // Step 3, part 2</a:t>
            </a:r>
          </a:p>
          <a:p>
            <a:r>
              <a:rPr lang="en-US" altLang="ko-KR" dirty="0"/>
              <a:t>long time = micros(); // Step 4</a:t>
            </a:r>
          </a:p>
          <a:p>
            <a:r>
              <a:rPr lang="en-US" altLang="ko-KR" dirty="0"/>
              <a:t>while(</a:t>
            </a:r>
            <a:r>
              <a:rPr lang="en-US" altLang="ko-KR" dirty="0" err="1"/>
              <a:t>digitalRead</a:t>
            </a:r>
            <a:r>
              <a:rPr lang="en-US" altLang="ko-KR" dirty="0"/>
              <a:t>(pin)); // Step 5</a:t>
            </a:r>
          </a:p>
          <a:p>
            <a:r>
              <a:rPr lang="en-US" altLang="ko-KR" dirty="0"/>
              <a:t>time = micros() - time; // Step 6 &amp; 7</a:t>
            </a:r>
          </a:p>
          <a:p>
            <a:r>
              <a:rPr lang="en-US" altLang="ko-KR" dirty="0"/>
              <a:t>return time;</a:t>
            </a:r>
          </a:p>
          <a:p>
            <a:r>
              <a:rPr lang="en-US" altLang="ko-KR" dirty="0"/>
              <a:t>}</a:t>
            </a:r>
          </a:p>
        </p:txBody>
      </p:sp>
      <p:pic>
        <p:nvPicPr>
          <p:cNvPr id="6" name="_x101289024" descr="EMB000009b01cf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144" y="3501008"/>
            <a:ext cx="3123817" cy="1800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733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+mn-ea"/>
              </a:rPr>
              <a:t>rcTime</a:t>
            </a:r>
            <a:r>
              <a:rPr lang="ko-KR" altLang="en-US" dirty="0">
                <a:latin typeface="+mn-ea"/>
              </a:rPr>
              <a:t>과 전압 감쇠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9497" y="1417638"/>
            <a:ext cx="8973537" cy="409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8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커패시터</a:t>
            </a:r>
            <a:r>
              <a:rPr lang="ko-KR" altLang="en-US" dirty="0"/>
              <a:t> 이용 빛 </a:t>
            </a:r>
            <a:r>
              <a:rPr lang="ko-KR" altLang="en-US" dirty="0" smtClean="0"/>
              <a:t>감지 실습과제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351584" y="1124744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핀 변수를 </a:t>
            </a:r>
            <a:r>
              <a:rPr lang="en-US" altLang="ko-KR" dirty="0" smtClean="0"/>
              <a:t>8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6</a:t>
            </a:r>
            <a:r>
              <a:rPr lang="ko-KR" altLang="en-US" dirty="0" smtClean="0"/>
              <a:t>으로 </a:t>
            </a:r>
            <a:r>
              <a:rPr lang="ko-KR" altLang="en-US" dirty="0"/>
              <a:t>바꾸어 테스트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좌우를 같이 측정하도록 스케치를 변경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89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4640</TotalTime>
  <Words>428</Words>
  <Application>Microsoft Office PowerPoint</Application>
  <PresentationFormat>와이드스크린</PresentationFormat>
  <Paragraphs>86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커패시터 이용 빛감지기 설치</vt:lpstr>
      <vt:lpstr>커패시터 이용 빛감지기 설치</vt:lpstr>
      <vt:lpstr>커패시터 이용 빛감지기 설치</vt:lpstr>
      <vt:lpstr>커패시터 이용 빛 감지</vt:lpstr>
      <vt:lpstr>커패시터란?</vt:lpstr>
      <vt:lpstr>rcTime과 전압 감쇠</vt:lpstr>
      <vt:lpstr>rcTime과 전압 감쇠</vt:lpstr>
      <vt:lpstr>커패시터 이용 빛 감지 실습과제</vt:lpstr>
    </vt:vector>
  </TitlesOfParts>
  <Company>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아두이노비로 ….</dc:title>
  <dc:creator>Gaa</dc:creator>
  <cp:lastModifiedBy>PC</cp:lastModifiedBy>
  <cp:revision>540</cp:revision>
  <dcterms:created xsi:type="dcterms:W3CDTF">2012-09-04T08:20:41Z</dcterms:created>
  <dcterms:modified xsi:type="dcterms:W3CDTF">2021-10-08T04:48:46Z</dcterms:modified>
</cp:coreProperties>
</file>