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0" r:id="rId2"/>
    <p:sldId id="482" r:id="rId3"/>
    <p:sldId id="489" r:id="rId4"/>
    <p:sldId id="483" r:id="rId5"/>
    <p:sldId id="484" r:id="rId6"/>
    <p:sldId id="485" r:id="rId7"/>
    <p:sldId id="486" r:id="rId8"/>
    <p:sldId id="487" r:id="rId9"/>
    <p:sldId id="488" r:id="rId10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6349" autoAdjust="0"/>
  </p:normalViewPr>
  <p:slideViewPr>
    <p:cSldViewPr>
      <p:cViewPr varScale="1">
        <p:scale>
          <a:sx n="74" d="100"/>
          <a:sy n="74" d="100"/>
        </p:scale>
        <p:origin x="90" y="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655840" y="6381328"/>
            <a:ext cx="30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5422" y="3318084"/>
            <a:ext cx="5904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적외선 </a:t>
            </a:r>
            <a:r>
              <a:rPr lang="ko-KR" altLang="en-US" sz="4800" b="1" dirty="0" smtClean="0">
                <a:solidFill>
                  <a:srgbClr val="0070C0"/>
                </a:solidFill>
              </a:rPr>
              <a:t>사용 </a:t>
            </a:r>
            <a:r>
              <a:rPr lang="en-US" altLang="ko-KR" sz="4800" b="1" dirty="0" smtClean="0">
                <a:solidFill>
                  <a:srgbClr val="0070C0"/>
                </a:solidFill>
              </a:rPr>
              <a:t>4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3528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주파수로 거리 탐지하기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223792" y="1600201"/>
            <a:ext cx="5987008" cy="1612776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IR </a:t>
            </a:r>
            <a:r>
              <a:rPr lang="ko-KR" altLang="en-US" dirty="0" smtClean="0"/>
              <a:t>검출기 최대 감도는 </a:t>
            </a:r>
            <a:r>
              <a:rPr lang="en-US" altLang="ko-KR" dirty="0" smtClean="0"/>
              <a:t>38.5kHz</a:t>
            </a:r>
          </a:p>
          <a:p>
            <a:pPr>
              <a:buNone/>
            </a:pPr>
            <a:r>
              <a:rPr lang="en-US" altLang="ko-KR" dirty="0" smtClean="0"/>
              <a:t>40kHz</a:t>
            </a:r>
            <a:r>
              <a:rPr lang="ko-KR" altLang="en-US" dirty="0" smtClean="0"/>
              <a:t>에서는 감도가 </a:t>
            </a:r>
            <a:r>
              <a:rPr lang="en-US" altLang="ko-KR" dirty="0" smtClean="0"/>
              <a:t>½</a:t>
            </a:r>
            <a:r>
              <a:rPr lang="ko-KR" altLang="en-US" dirty="0" smtClean="0"/>
              <a:t>로 감소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3" name="_x33193336" descr="EMB00000a1c13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3429001"/>
            <a:ext cx="7261532" cy="2835895"/>
          </a:xfrm>
          <a:prstGeom prst="rect">
            <a:avLst/>
          </a:prstGeom>
          <a:noFill/>
        </p:spPr>
      </p:pic>
      <p:pic>
        <p:nvPicPr>
          <p:cNvPr id="61441" name="_x63933400" descr="EMB00000a1c13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0" y="1412776"/>
            <a:ext cx="1827518" cy="23285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040216" y="616530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자료출처</a:t>
            </a:r>
            <a:r>
              <a:rPr lang="en-US" altLang="ko-KR" sz="1400" b="1" dirty="0">
                <a:latin typeface="+mj-lt"/>
              </a:rPr>
              <a:t>: Parallax.com</a:t>
            </a:r>
            <a:endParaRPr lang="ko-KR" alt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7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주파수 변화로 거리탐지 스케치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3552" y="1412777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setup(){ // Built-in initialization block</a:t>
            </a:r>
          </a:p>
          <a:p>
            <a:r>
              <a:rPr lang="en-US" altLang="ko-KR" dirty="0"/>
              <a:t>tone(4, 3000, 1000); // Play tone for 1 second</a:t>
            </a:r>
          </a:p>
          <a:p>
            <a:r>
              <a:rPr lang="en-US" altLang="ko-KR" dirty="0"/>
              <a:t>delay(1000); // Delay to finish tone</a:t>
            </a:r>
          </a:p>
          <a:p>
            <a:r>
              <a:rPr lang="en-US" altLang="ko-KR" dirty="0" err="1"/>
              <a:t>pinMode</a:t>
            </a:r>
            <a:r>
              <a:rPr lang="en-US" altLang="ko-KR" dirty="0"/>
              <a:t>(10, INPUT); </a:t>
            </a:r>
            <a:r>
              <a:rPr lang="en-US" altLang="ko-KR" dirty="0" err="1"/>
              <a:t>pinMode</a:t>
            </a:r>
            <a:r>
              <a:rPr lang="en-US" altLang="ko-KR" dirty="0"/>
              <a:t>(9, OUTPUT); // Left IR LED &amp; Receiver</a:t>
            </a:r>
          </a:p>
          <a:p>
            <a:r>
              <a:rPr lang="en-US" altLang="ko-KR" dirty="0" err="1"/>
              <a:t>pinMode</a:t>
            </a:r>
            <a:r>
              <a:rPr lang="en-US" altLang="ko-KR" dirty="0"/>
              <a:t>(3, INPUT); </a:t>
            </a:r>
            <a:r>
              <a:rPr lang="en-US" altLang="ko-KR" dirty="0" err="1"/>
              <a:t>pinMode</a:t>
            </a:r>
            <a:r>
              <a:rPr lang="en-US" altLang="ko-KR" dirty="0"/>
              <a:t>(2, OUTPUT); // Right IR LED &amp; Receiver</a:t>
            </a:r>
          </a:p>
          <a:p>
            <a:r>
              <a:rPr lang="en-US" altLang="ko-KR" dirty="0" err="1"/>
              <a:t>Serial.begin</a:t>
            </a:r>
            <a:r>
              <a:rPr lang="en-US" altLang="ko-KR" dirty="0"/>
              <a:t>(9600); // Set data rate to 9600 bps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loop(){ // Main loop auto-repeats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irDistance</a:t>
            </a:r>
            <a:r>
              <a:rPr lang="en-US" altLang="ko-KR" dirty="0"/>
              <a:t>(9, 10); // Measure left distance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irRight</a:t>
            </a:r>
            <a:r>
              <a:rPr lang="en-US" altLang="ko-KR" dirty="0"/>
              <a:t> = </a:t>
            </a:r>
            <a:r>
              <a:rPr lang="en-US" altLang="ko-KR" dirty="0" err="1"/>
              <a:t>irDistance</a:t>
            </a:r>
            <a:r>
              <a:rPr lang="en-US" altLang="ko-KR" dirty="0"/>
              <a:t>(2, 3); // Measure right distance</a:t>
            </a:r>
          </a:p>
          <a:p>
            <a:r>
              <a:rPr lang="en-US" altLang="ko-KR" dirty="0" err="1"/>
              <a:t>Serial.print</a:t>
            </a:r>
            <a:r>
              <a:rPr lang="en-US" altLang="ko-KR" dirty="0"/>
              <a:t>(</a:t>
            </a:r>
            <a:r>
              <a:rPr lang="en-US" altLang="ko-KR" dirty="0" err="1"/>
              <a:t>irLeft</a:t>
            </a:r>
            <a:r>
              <a:rPr lang="en-US" altLang="ko-KR" dirty="0"/>
              <a:t>); // Display left distance</a:t>
            </a:r>
          </a:p>
          <a:p>
            <a:r>
              <a:rPr lang="en-US" altLang="ko-KR" dirty="0" err="1"/>
              <a:t>Serial.print</a:t>
            </a:r>
            <a:r>
              <a:rPr lang="en-US" altLang="ko-KR" dirty="0"/>
              <a:t>(" "); // Display spaces</a:t>
            </a:r>
          </a:p>
          <a:p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irRight</a:t>
            </a:r>
            <a:r>
              <a:rPr lang="en-US" altLang="ko-KR" dirty="0"/>
              <a:t>); // Display right distance</a:t>
            </a:r>
          </a:p>
          <a:p>
            <a:r>
              <a:rPr lang="en-US" altLang="ko-KR" dirty="0"/>
              <a:t>delay(100); // 0.1 second delay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6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주파수 변화로 거리탐지 스케치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63552" y="1340769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irDistance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irReceivePin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 </a:t>
            </a:r>
            <a:r>
              <a:rPr lang="en-US" altLang="ko-KR" dirty="0" err="1"/>
              <a:t>int</a:t>
            </a:r>
            <a:r>
              <a:rPr lang="en-US" altLang="ko-KR" dirty="0"/>
              <a:t> distance = 0;</a:t>
            </a:r>
          </a:p>
          <a:p>
            <a:r>
              <a:rPr lang="en-US" altLang="ko-KR" dirty="0"/>
              <a:t>   for(long f = 38000; f &lt;= 42000; f += 1000) {</a:t>
            </a:r>
          </a:p>
          <a:p>
            <a:r>
              <a:rPr lang="en-US" altLang="ko-KR" dirty="0"/>
              <a:t>   distance +=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irReceivePin</a:t>
            </a:r>
            <a:r>
              <a:rPr lang="en-US" altLang="ko-KR" dirty="0"/>
              <a:t>, f);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return distance;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63552" y="3429000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IR Detection function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irReceiverPin</a:t>
            </a:r>
            <a:r>
              <a:rPr lang="en-US" altLang="ko-KR" dirty="0"/>
              <a:t>, long frequency){</a:t>
            </a:r>
          </a:p>
          <a:p>
            <a:r>
              <a:rPr lang="en-US" altLang="ko-KR" dirty="0"/>
              <a:t>tone(</a:t>
            </a:r>
            <a:r>
              <a:rPr lang="en-US" altLang="ko-KR" dirty="0" err="1"/>
              <a:t>irLedPin</a:t>
            </a:r>
            <a:r>
              <a:rPr lang="en-US" altLang="ko-KR" dirty="0"/>
              <a:t>, frequency, 8); // IRLED 38 kHz for at least 1 ms</a:t>
            </a:r>
          </a:p>
          <a:p>
            <a:r>
              <a:rPr lang="en-US" altLang="ko-KR" dirty="0"/>
              <a:t>delay(1); // Wait 1 ms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en-US" altLang="ko-KR" dirty="0" err="1"/>
              <a:t>irReceiverPin</a:t>
            </a:r>
            <a:r>
              <a:rPr lang="en-US" altLang="ko-KR" dirty="0"/>
              <a:t>); // IR receiver -&gt; </a:t>
            </a:r>
            <a:r>
              <a:rPr lang="en-US" altLang="ko-KR" dirty="0" err="1"/>
              <a:t>ir</a:t>
            </a:r>
            <a:r>
              <a:rPr lang="en-US" altLang="ko-KR" dirty="0"/>
              <a:t> variable</a:t>
            </a:r>
          </a:p>
          <a:p>
            <a:r>
              <a:rPr lang="en-US" altLang="ko-KR" dirty="0"/>
              <a:t>delay(1); // Down time before recheck</a:t>
            </a:r>
          </a:p>
          <a:p>
            <a:r>
              <a:rPr lang="en-US" altLang="ko-KR" dirty="0"/>
              <a:t>return </a:t>
            </a:r>
            <a:r>
              <a:rPr lang="en-US" altLang="ko-KR" dirty="0" err="1"/>
              <a:t>ir</a:t>
            </a:r>
            <a:r>
              <a:rPr lang="en-US" altLang="ko-KR" dirty="0"/>
              <a:t>; // Return 1 no detect, 0 detect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9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전방</a:t>
            </a:r>
            <a:r>
              <a:rPr lang="en-US" altLang="ko-KR" dirty="0" smtClean="0"/>
              <a:t>ABOT </a:t>
            </a:r>
            <a:r>
              <a:rPr lang="ko-KR" altLang="en-US" dirty="0" smtClean="0"/>
              <a:t>추종 주행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9" y="1484784"/>
            <a:ext cx="5495167" cy="62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85760312" descr="EMB000002f824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2204864"/>
            <a:ext cx="5976664" cy="2030206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85770024" descr="EMB000002f824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1101" y="4221088"/>
            <a:ext cx="6048672" cy="21348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040216" y="285293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설정거리</a:t>
            </a:r>
            <a:r>
              <a:rPr lang="en-US" altLang="ko-KR" b="1" dirty="0"/>
              <a:t> 2</a:t>
            </a:r>
            <a:r>
              <a:rPr lang="ko-KR" altLang="en-US" b="1" dirty="0"/>
              <a:t>영역</a:t>
            </a:r>
            <a:r>
              <a:rPr lang="ko-KR" altLang="en-US" dirty="0"/>
              <a:t>보다 더 멀어질 때</a:t>
            </a:r>
            <a:r>
              <a:rPr lang="en-US" altLang="ko-KR" dirty="0"/>
              <a:t>,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출력을 증가시킴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216" y="494116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설정거리</a:t>
            </a:r>
            <a:r>
              <a:rPr lang="en-US" altLang="ko-KR" b="1" dirty="0"/>
              <a:t> 2</a:t>
            </a:r>
            <a:r>
              <a:rPr lang="ko-KR" altLang="en-US" b="1" dirty="0"/>
              <a:t>영역</a:t>
            </a:r>
            <a:r>
              <a:rPr lang="ko-KR" altLang="en-US" dirty="0"/>
              <a:t>보다 더 가까워질 때</a:t>
            </a:r>
            <a:r>
              <a:rPr lang="en-US" altLang="ko-KR" dirty="0"/>
              <a:t>,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출력을 감소시킴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35560" y="1340768"/>
            <a:ext cx="568863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추종주행 스케치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1496974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Servo.h</a:t>
            </a:r>
            <a:r>
              <a:rPr lang="en-US" altLang="ko-KR" dirty="0"/>
              <a:t>&gt;                           // Include servo library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servoLeft</a:t>
            </a:r>
            <a:r>
              <a:rPr lang="en-US" altLang="ko-KR" dirty="0"/>
              <a:t>;                             // Declare left and right servos</a:t>
            </a:r>
          </a:p>
          <a:p>
            <a:r>
              <a:rPr lang="en-US" altLang="ko-KR" dirty="0"/>
              <a:t>Servo </a:t>
            </a:r>
            <a:r>
              <a:rPr lang="en-US" altLang="ko-KR" dirty="0" err="1"/>
              <a:t>servoRight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setpoint</a:t>
            </a:r>
            <a:r>
              <a:rPr lang="en-US" altLang="ko-KR" dirty="0"/>
              <a:t> = 2;                      // Target distances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kpl</a:t>
            </a:r>
            <a:r>
              <a:rPr lang="en-US" altLang="ko-KR" dirty="0"/>
              <a:t> = -50;                         // Proportional control constants</a:t>
            </a:r>
          </a:p>
          <a:p>
            <a:r>
              <a:rPr lang="en-US" altLang="ko-KR" dirty="0"/>
              <a:t>const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kpr</a:t>
            </a:r>
            <a:r>
              <a:rPr lang="en-US" altLang="ko-KR" dirty="0"/>
              <a:t> = -50;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void setup()                                 // Built-in initialization block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pinMode</a:t>
            </a:r>
            <a:r>
              <a:rPr lang="en-US" altLang="ko-KR" dirty="0"/>
              <a:t>(10, INPUT);  </a:t>
            </a:r>
            <a:r>
              <a:rPr lang="en-US" altLang="ko-KR" dirty="0" err="1"/>
              <a:t>pinMode</a:t>
            </a:r>
            <a:r>
              <a:rPr lang="en-US" altLang="ko-KR" dirty="0"/>
              <a:t>(9, OUTPUT);   // Left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(3, INPUT);  </a:t>
            </a:r>
            <a:r>
              <a:rPr lang="en-US" altLang="ko-KR" dirty="0" err="1"/>
              <a:t>pinMode</a:t>
            </a:r>
            <a:r>
              <a:rPr lang="en-US" altLang="ko-KR" dirty="0"/>
              <a:t>(2, OUTPUT);    // Right IR LED &amp; Receiver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(8, OUTPUT); </a:t>
            </a:r>
            <a:r>
              <a:rPr lang="en-US" altLang="ko-KR" dirty="0" err="1"/>
              <a:t>pinMode</a:t>
            </a:r>
            <a:r>
              <a:rPr lang="en-US" altLang="ko-KR" dirty="0"/>
              <a:t>(7, OUTPUT);// Indicator LEDs</a:t>
            </a:r>
          </a:p>
          <a:p>
            <a:r>
              <a:rPr lang="en-US" altLang="ko-KR" dirty="0"/>
              <a:t>  tone(4, 3000, 1000);                       // Play tone for 1 second</a:t>
            </a:r>
          </a:p>
          <a:p>
            <a:r>
              <a:rPr lang="en-US" altLang="ko-KR" dirty="0"/>
              <a:t>  delay(1000);                               // Delay to finish tone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servoLeft.attach</a:t>
            </a:r>
            <a:r>
              <a:rPr lang="en-US" altLang="ko-KR" dirty="0"/>
              <a:t>(13);                      // Attach left signal to pin 13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servoRight.attach</a:t>
            </a:r>
            <a:r>
              <a:rPr lang="en-US" altLang="ko-KR" dirty="0"/>
              <a:t>(12);                     // Attach right signal to pin 12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0216" y="60212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자료출처</a:t>
            </a:r>
            <a:r>
              <a:rPr lang="en-US" altLang="ko-KR" sz="1600" b="1" dirty="0">
                <a:latin typeface="+mj-lt"/>
              </a:rPr>
              <a:t>: Parallax.com</a:t>
            </a:r>
            <a:endParaRPr lang="ko-KR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1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9576" y="548680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void loop()                                  // Main loop auto-repeats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irLeft</a:t>
            </a:r>
            <a:r>
              <a:rPr lang="en-US" altLang="ko-KR" dirty="0"/>
              <a:t> = </a:t>
            </a:r>
            <a:r>
              <a:rPr lang="en-US" altLang="ko-KR" dirty="0" err="1"/>
              <a:t>irDistance</a:t>
            </a:r>
            <a:r>
              <a:rPr lang="en-US" altLang="ko-KR" dirty="0"/>
              <a:t>(9, 10);            // Measure left distance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irRight</a:t>
            </a:r>
            <a:r>
              <a:rPr lang="en-US" altLang="ko-KR" dirty="0"/>
              <a:t> = </a:t>
            </a:r>
            <a:r>
              <a:rPr lang="en-US" altLang="ko-KR" dirty="0" err="1"/>
              <a:t>irDistance</a:t>
            </a:r>
            <a:r>
              <a:rPr lang="en-US" altLang="ko-KR" dirty="0"/>
              <a:t>(2, 3);            // Measure right distance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digitalWrite</a:t>
            </a:r>
            <a:r>
              <a:rPr lang="en-US" altLang="ko-KR" dirty="0"/>
              <a:t>(8, !</a:t>
            </a:r>
            <a:r>
              <a:rPr lang="en-US" altLang="ko-KR" dirty="0" err="1"/>
              <a:t>irLeft</a:t>
            </a:r>
            <a:r>
              <a:rPr lang="en-US" altLang="ko-KR" dirty="0"/>
              <a:t>);      // LED states opposite of IR   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digitalWrite</a:t>
            </a:r>
            <a:r>
              <a:rPr lang="en-US" altLang="ko-KR" dirty="0"/>
              <a:t>(7, !</a:t>
            </a:r>
            <a:r>
              <a:rPr lang="en-US" altLang="ko-KR" dirty="0" err="1"/>
              <a:t>irRight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70C0"/>
                </a:solidFill>
              </a:rPr>
              <a:t>// Left and right proportional control calculations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driveLeft</a:t>
            </a:r>
            <a:r>
              <a:rPr lang="en-US" altLang="ko-KR" b="1" dirty="0">
                <a:solidFill>
                  <a:srgbClr val="0070C0"/>
                </a:solidFill>
              </a:rPr>
              <a:t> = (</a:t>
            </a:r>
            <a:r>
              <a:rPr lang="en-US" altLang="ko-KR" b="1" dirty="0" err="1">
                <a:solidFill>
                  <a:srgbClr val="0070C0"/>
                </a:solidFill>
              </a:rPr>
              <a:t>setpoint</a:t>
            </a:r>
            <a:r>
              <a:rPr lang="en-US" altLang="ko-KR" b="1" dirty="0">
                <a:solidFill>
                  <a:srgbClr val="0070C0"/>
                </a:solidFill>
              </a:rPr>
              <a:t> - </a:t>
            </a:r>
            <a:r>
              <a:rPr lang="en-US" altLang="ko-KR" b="1" dirty="0" err="1">
                <a:solidFill>
                  <a:srgbClr val="0070C0"/>
                </a:solidFill>
              </a:rPr>
              <a:t>irLeft</a:t>
            </a:r>
            <a:r>
              <a:rPr lang="en-US" altLang="ko-KR" b="1" dirty="0">
                <a:solidFill>
                  <a:srgbClr val="0070C0"/>
                </a:solidFill>
              </a:rPr>
              <a:t>) * </a:t>
            </a:r>
            <a:r>
              <a:rPr lang="en-US" altLang="ko-KR" b="1" dirty="0" err="1">
                <a:solidFill>
                  <a:srgbClr val="0070C0"/>
                </a:solidFill>
              </a:rPr>
              <a:t>kpl</a:t>
            </a:r>
            <a:r>
              <a:rPr lang="en-US" altLang="ko-KR" b="1" dirty="0">
                <a:solidFill>
                  <a:srgbClr val="0070C0"/>
                </a:solidFill>
              </a:rPr>
              <a:t>;     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  </a:t>
            </a:r>
            <a:r>
              <a:rPr lang="en-US" altLang="ko-KR" b="1" dirty="0" err="1">
                <a:solidFill>
                  <a:srgbClr val="0070C0"/>
                </a:solidFill>
              </a:rPr>
              <a:t>int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driveRight</a:t>
            </a:r>
            <a:r>
              <a:rPr lang="en-US" altLang="ko-KR" b="1" dirty="0">
                <a:solidFill>
                  <a:srgbClr val="0070C0"/>
                </a:solidFill>
              </a:rPr>
              <a:t> = (</a:t>
            </a:r>
            <a:r>
              <a:rPr lang="en-US" altLang="ko-KR" b="1" dirty="0" err="1">
                <a:solidFill>
                  <a:srgbClr val="0070C0"/>
                </a:solidFill>
              </a:rPr>
              <a:t>setpoint</a:t>
            </a:r>
            <a:r>
              <a:rPr lang="en-US" altLang="ko-KR" b="1" dirty="0">
                <a:solidFill>
                  <a:srgbClr val="0070C0"/>
                </a:solidFill>
              </a:rPr>
              <a:t> - </a:t>
            </a:r>
            <a:r>
              <a:rPr lang="en-US" altLang="ko-KR" b="1" dirty="0" err="1">
                <a:solidFill>
                  <a:srgbClr val="0070C0"/>
                </a:solidFill>
              </a:rPr>
              <a:t>irRight</a:t>
            </a:r>
            <a:r>
              <a:rPr lang="en-US" altLang="ko-KR" b="1" dirty="0">
                <a:solidFill>
                  <a:srgbClr val="0070C0"/>
                </a:solidFill>
              </a:rPr>
              <a:t>) * </a:t>
            </a:r>
            <a:r>
              <a:rPr lang="en-US" altLang="ko-KR" b="1" dirty="0" err="1">
                <a:solidFill>
                  <a:srgbClr val="0070C0"/>
                </a:solidFill>
              </a:rPr>
              <a:t>kpr</a:t>
            </a:r>
            <a:r>
              <a:rPr lang="en-US" altLang="ko-KR" b="1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ko-KR" dirty="0"/>
              <a:t>  maneuver(</a:t>
            </a:r>
            <a:r>
              <a:rPr lang="en-US" altLang="ko-KR" dirty="0" err="1"/>
              <a:t>driveLeft</a:t>
            </a:r>
            <a:r>
              <a:rPr lang="en-US" altLang="ko-KR" dirty="0"/>
              <a:t>, </a:t>
            </a:r>
            <a:r>
              <a:rPr lang="en-US" altLang="ko-KR" dirty="0" err="1"/>
              <a:t>driveRight</a:t>
            </a:r>
            <a:r>
              <a:rPr lang="en-US" altLang="ko-KR" dirty="0"/>
              <a:t>, 20);       // drive levels set speeds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irDistance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irReceivePin</a:t>
            </a:r>
            <a:r>
              <a:rPr lang="en-US" altLang="ko-KR" dirty="0"/>
              <a:t>)  // IR distance measurement function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int</a:t>
            </a:r>
            <a:r>
              <a:rPr lang="en-US" altLang="ko-KR" dirty="0"/>
              <a:t> distance = 0;</a:t>
            </a:r>
          </a:p>
          <a:p>
            <a:r>
              <a:rPr lang="en-US" altLang="ko-KR" dirty="0"/>
              <a:t>  for(long f = 38000; f &lt;= 42000; f += 1000) {</a:t>
            </a:r>
          </a:p>
          <a:p>
            <a:r>
              <a:rPr lang="en-US" altLang="ko-KR" dirty="0"/>
              <a:t>    distance +=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irReceivePin</a:t>
            </a:r>
            <a:r>
              <a:rPr lang="en-US" altLang="ko-KR" dirty="0"/>
              <a:t>, f);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return distance;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35560" y="882000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// IR Detection function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irDetect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irLedPin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irReceiverPin</a:t>
            </a:r>
            <a:r>
              <a:rPr lang="en-US" altLang="ko-KR" dirty="0"/>
              <a:t>, long frequency)</a:t>
            </a:r>
          </a:p>
          <a:p>
            <a:r>
              <a:rPr lang="en-US" altLang="ko-KR" dirty="0"/>
              <a:t>{tone(</a:t>
            </a:r>
            <a:r>
              <a:rPr lang="en-US" altLang="ko-KR" dirty="0" err="1"/>
              <a:t>irLedPin</a:t>
            </a:r>
            <a:r>
              <a:rPr lang="en-US" altLang="ko-KR" dirty="0"/>
              <a:t>, frequency, 8);        // IRLED 38 kHz for at least 1 ms</a:t>
            </a:r>
          </a:p>
          <a:p>
            <a:r>
              <a:rPr lang="en-US" altLang="ko-KR" dirty="0"/>
              <a:t>  delay(1);                                  // Wait 1 ms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</a:t>
            </a:r>
            <a:r>
              <a:rPr lang="en-US" altLang="ko-KR" dirty="0"/>
              <a:t> = </a:t>
            </a:r>
            <a:r>
              <a:rPr lang="en-US" altLang="ko-KR" dirty="0" err="1"/>
              <a:t>digitalRead</a:t>
            </a:r>
            <a:r>
              <a:rPr lang="en-US" altLang="ko-KR" dirty="0"/>
              <a:t>(</a:t>
            </a:r>
            <a:r>
              <a:rPr lang="en-US" altLang="ko-KR" dirty="0" err="1"/>
              <a:t>irReceiverPin</a:t>
            </a:r>
            <a:r>
              <a:rPr lang="en-US" altLang="ko-KR" dirty="0"/>
              <a:t>);       // IR receiver -&gt; </a:t>
            </a:r>
            <a:r>
              <a:rPr lang="en-US" altLang="ko-KR" dirty="0" err="1"/>
              <a:t>ir</a:t>
            </a:r>
            <a:r>
              <a:rPr lang="en-US" altLang="ko-KR" dirty="0"/>
              <a:t> variable</a:t>
            </a:r>
          </a:p>
          <a:p>
            <a:r>
              <a:rPr lang="en-US" altLang="ko-KR" dirty="0"/>
              <a:t>  delay(1);                                  // Down time before recheck</a:t>
            </a:r>
          </a:p>
          <a:p>
            <a:r>
              <a:rPr lang="en-US" altLang="ko-KR" dirty="0"/>
              <a:t>  return </a:t>
            </a:r>
            <a:r>
              <a:rPr lang="en-US" altLang="ko-KR" dirty="0" err="1"/>
              <a:t>ir</a:t>
            </a:r>
            <a:r>
              <a:rPr lang="en-US" altLang="ko-KR" dirty="0"/>
              <a:t>;                                 // Return 1 no detect, 0 detect</a:t>
            </a:r>
          </a:p>
          <a:p>
            <a:r>
              <a:rPr lang="en-US" altLang="ko-KR" dirty="0"/>
              <a:t>}     </a:t>
            </a:r>
          </a:p>
          <a:p>
            <a:r>
              <a:rPr lang="en-US" altLang="ko-KR" dirty="0"/>
              <a:t>void maneuver(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speedLeft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speedRight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msTime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 // </a:t>
            </a:r>
            <a:r>
              <a:rPr lang="en-US" altLang="ko-KR" dirty="0" err="1"/>
              <a:t>speedLeft</a:t>
            </a:r>
            <a:r>
              <a:rPr lang="en-US" altLang="ko-KR" dirty="0"/>
              <a:t>, </a:t>
            </a:r>
            <a:r>
              <a:rPr lang="en-US" altLang="ko-KR" dirty="0" err="1"/>
              <a:t>speedRight</a:t>
            </a:r>
            <a:r>
              <a:rPr lang="en-US" altLang="ko-KR" dirty="0"/>
              <a:t> ranges: Backward  Linear Stop Linear Forward</a:t>
            </a:r>
          </a:p>
          <a:p>
            <a:r>
              <a:rPr lang="en-US" altLang="ko-KR" dirty="0"/>
              <a:t>  //                               -200      -100......0......100       200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servoLeft.writeMicroseconds</a:t>
            </a:r>
            <a:r>
              <a:rPr lang="en-US" altLang="ko-KR" dirty="0"/>
              <a:t>(1500 + </a:t>
            </a:r>
            <a:r>
              <a:rPr lang="en-US" altLang="ko-KR" dirty="0" err="1"/>
              <a:t>speedLeft</a:t>
            </a:r>
            <a:r>
              <a:rPr lang="en-US" altLang="ko-KR" dirty="0"/>
              <a:t>);   // Set Left servo speed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servoRight.writeMicroseconds</a:t>
            </a:r>
            <a:r>
              <a:rPr lang="en-US" altLang="ko-KR" dirty="0"/>
              <a:t>(1500 - </a:t>
            </a:r>
            <a:r>
              <a:rPr lang="en-US" altLang="ko-KR" dirty="0" err="1"/>
              <a:t>speedRight</a:t>
            </a:r>
            <a:r>
              <a:rPr lang="en-US" altLang="ko-KR" dirty="0"/>
              <a:t>); // Set right servo speed</a:t>
            </a:r>
          </a:p>
          <a:p>
            <a:r>
              <a:rPr lang="en-US" altLang="ko-KR" dirty="0"/>
              <a:t>  if(</a:t>
            </a:r>
            <a:r>
              <a:rPr lang="en-US" altLang="ko-KR" dirty="0" err="1"/>
              <a:t>msTime</a:t>
            </a:r>
            <a:r>
              <a:rPr lang="en-US" altLang="ko-KR" dirty="0"/>
              <a:t>==-1)                                   // if </a:t>
            </a:r>
            <a:r>
              <a:rPr lang="en-US" altLang="ko-KR" dirty="0" err="1"/>
              <a:t>msTime</a:t>
            </a:r>
            <a:r>
              <a:rPr lang="en-US" altLang="ko-KR" dirty="0"/>
              <a:t> = -1</a:t>
            </a:r>
          </a:p>
          <a:p>
            <a:r>
              <a:rPr lang="en-US" altLang="ko-KR" dirty="0"/>
              <a:t>  { </a:t>
            </a:r>
            <a:r>
              <a:rPr lang="en-US" altLang="ko-KR" dirty="0" err="1"/>
              <a:t>servoLeft.detach</a:t>
            </a:r>
            <a:r>
              <a:rPr lang="en-US" altLang="ko-KR" dirty="0"/>
              <a:t>();                            // Stop servo signals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servoRight.detach</a:t>
            </a:r>
            <a:r>
              <a:rPr lang="en-US" altLang="ko-KR" dirty="0"/>
              <a:t>();   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delay(</a:t>
            </a:r>
            <a:r>
              <a:rPr lang="en-US" altLang="ko-KR" dirty="0" err="1"/>
              <a:t>msTime</a:t>
            </a:r>
            <a:r>
              <a:rPr lang="en-US" altLang="ko-KR" dirty="0"/>
              <a:t>);                                   // Delay for </a:t>
            </a:r>
            <a:r>
              <a:rPr lang="en-US" altLang="ko-KR" dirty="0" err="1"/>
              <a:t>msTime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4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/>
          <a:lstStyle/>
          <a:p>
            <a:r>
              <a:rPr lang="en-US" altLang="ko-KR" dirty="0" err="1" smtClean="0"/>
              <a:t>setpoint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0~5</a:t>
            </a:r>
            <a:r>
              <a:rPr lang="ko-KR" altLang="en-US" dirty="0" smtClean="0"/>
              <a:t>까지 변화시키며 동작을 비교</a:t>
            </a:r>
            <a:endParaRPr lang="en-US" altLang="ko-KR" dirty="0" smtClean="0"/>
          </a:p>
          <a:p>
            <a:r>
              <a:rPr lang="en-US" altLang="ko-KR" dirty="0" err="1"/>
              <a:t>setpoint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바꾸고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kpl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kpr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변화시키며 동작을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0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757</Words>
  <Application>Microsoft Office PowerPoint</Application>
  <PresentationFormat>와이드스크린</PresentationFormat>
  <Paragraphs>112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주파수로 거리 탐지하기</vt:lpstr>
      <vt:lpstr>주파수 변화로 거리탐지 스케치</vt:lpstr>
      <vt:lpstr>주파수 변화로 거리탐지 스케치</vt:lpstr>
      <vt:lpstr>전방ABOT 추종 주행</vt:lpstr>
      <vt:lpstr>추종주행 스케치 </vt:lpstr>
      <vt:lpstr>PowerPoint 프레젠테이션</vt:lpstr>
      <vt:lpstr>PowerPoint 프레젠테이션</vt:lpstr>
      <vt:lpstr>실습과제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bini</cp:lastModifiedBy>
  <cp:revision>526</cp:revision>
  <dcterms:created xsi:type="dcterms:W3CDTF">2012-09-04T08:20:41Z</dcterms:created>
  <dcterms:modified xsi:type="dcterms:W3CDTF">2021-10-29T07:52:13Z</dcterms:modified>
</cp:coreProperties>
</file>