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4" r:id="rId4"/>
    <p:sldId id="258" r:id="rId5"/>
    <p:sldId id="273" r:id="rId6"/>
    <p:sldId id="278" r:id="rId7"/>
    <p:sldId id="275" r:id="rId8"/>
    <p:sldId id="266" r:id="rId9"/>
    <p:sldId id="267" r:id="rId10"/>
    <p:sldId id="280" r:id="rId11"/>
    <p:sldId id="279" r:id="rId12"/>
    <p:sldId id="276" r:id="rId13"/>
    <p:sldId id="268" r:id="rId14"/>
    <p:sldId id="277" r:id="rId15"/>
    <p:sldId id="282" r:id="rId16"/>
    <p:sldId id="281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5DE11-9B82-BBA4-41EE-7725C263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6AC62-8E1B-96A2-BF00-524417190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17054-6306-FB85-745A-09F470F6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7E70-C867-4591-91C7-BA4B499D29B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4AE3F-52D3-13C3-9BC7-19B34D26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4D578-E738-97F3-73C8-FF6C3AC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C22B-7776-46F4-BF45-6BB9F119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29B2-8620-F62D-09AA-8AA1DCE4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96B78E-BBAD-1BB9-A445-51982D2FF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073B2-0861-0081-5FE4-D2A7B5F7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7E70-C867-4591-91C7-BA4B499D29B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EC6FF-328F-53DD-788F-9B850089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87CD5-AD4C-C214-4E1D-1026D5CF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C22B-7776-46F4-BF45-6BB9F119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8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69828-89AA-DC4D-9330-BAC53C7C9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EE6E97-6448-CDA9-599C-3CAF85A5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29407-D5CA-6E21-154F-2EEC2DBE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7E70-C867-4591-91C7-BA4B499D29B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3CD92-B972-D269-6BED-28F8A240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EE26B-6CB0-D393-81B3-1A6DDD42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C22B-7776-46F4-BF45-6BB9F119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9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45A8D-3D9E-C271-4B74-A17B99D2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8830B-ADB2-DF03-7337-EC4B12B6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3369D-EE02-6D14-A92B-DE2093FB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7E70-C867-4591-91C7-BA4B499D29B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C52DE-AA74-6EF7-0B32-741B4AEF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CA7E5-8218-AA81-09C1-A1A89DD2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C22B-7776-46F4-BF45-6BB9F119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4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A6F9-37F2-6845-26DF-501A511C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4E84B-554D-0AA4-3BA4-EEC24ABA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F5BB0-3142-945F-E8BB-975639D1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7E70-C867-4591-91C7-BA4B499D29B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44E1-CEBE-CBF3-9928-D673C690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82416-E197-71B9-3BDA-BB796A34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C22B-7776-46F4-BF45-6BB9F119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1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C44F2-A622-96B2-D919-C2C2E8AE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19A73-ACE5-A4F9-EDE0-890EA1391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C41FE-A3B0-0246-F290-89B5AC778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B6048-8F6A-9796-9F1C-A357FA25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7E70-C867-4591-91C7-BA4B499D29B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4A9C6-626A-B300-F5C2-6D9B7A5C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D1071-364B-C608-C3AE-9AF753A2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C22B-7776-46F4-BF45-6BB9F119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7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6B405-024D-990F-49DF-B59DD145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03BEC8-AE47-8496-A3D4-4FF7EA940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13FAB2-24DD-C2F4-D6BE-50250C58A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FDDE27-1D0C-3C71-D50E-6DBB47EEF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39188B-A2D3-9BD8-B75D-5EF64C72F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97CDAA-CBFF-9AF6-68C7-C751227B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7E70-C867-4591-91C7-BA4B499D29B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B5EE05-6DB0-6963-CFE2-D100C3B0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9B8525-F7D3-ADAF-3945-A1101A4F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C22B-7776-46F4-BF45-6BB9F119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2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7A153-68A3-395E-826C-55FBD0B0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2C36C0-0470-F67E-208B-152B014B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7E70-C867-4591-91C7-BA4B499D29B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6E7322-93AE-8221-B25C-BC3975B7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DF0571-23BB-4983-97B3-A90EAFE7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C22B-7776-46F4-BF45-6BB9F119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3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326B62-A5BF-2DD7-1BD1-F59A31EB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7E70-C867-4591-91C7-BA4B499D29B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0137C4-72F7-BB92-E610-FE2BDF82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4AFB4-DE70-1360-91C6-A3A2E819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C22B-7776-46F4-BF45-6BB9F119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5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291B5-4E85-6D11-3B5E-E8A5724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02572-3580-C530-DE38-A1D5AE5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07EB0F-573A-79F9-7122-597F0EF77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3013B0-679D-D192-7118-F5D9F148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7E70-C867-4591-91C7-BA4B499D29B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38649-62C8-1CCA-5363-E03B2DD4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A71E7-B834-71F0-1B4A-29BD47F8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C22B-7776-46F4-BF45-6BB9F119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0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9AFF9-FB68-C07C-9229-4B005A80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AF194-677C-024B-B79A-45332D0D3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E3D8B-1FFB-297A-E4C3-87A505EEC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A13AC-7558-8257-560D-3764B880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7E70-C867-4591-91C7-BA4B499D29B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F030B4-9A7A-D790-61D6-843E8350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8C76B-24BA-7AC5-464B-69EBA5E3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C22B-7776-46F4-BF45-6BB9F119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8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9DC7C5-B422-8B29-74A7-D6C12C8E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DAFC8-5D99-C5E0-3FF3-A338A47BA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3E566-20EF-0BB3-68BA-FB20CD43D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7E70-C867-4591-91C7-BA4B499D29B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06BE6-E2B3-5168-15DF-68617539E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741CF-535C-7984-5D28-9A879B816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C22B-7776-46F4-BF45-6BB9F119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9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2688544-4EB1-4D4D-B7A0-B620025C58AD}"/>
              </a:ext>
            </a:extLst>
          </p:cNvPr>
          <p:cNvSpPr txBox="1"/>
          <p:nvPr/>
        </p:nvSpPr>
        <p:spPr>
          <a:xfrm>
            <a:off x="2564555" y="3250173"/>
            <a:ext cx="7009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solidFill>
                  <a:srgbClr val="127CEA"/>
                </a:solidFill>
                <a:latin typeface="Arial Black" panose="020B0A04020102020204" pitchFamily="34" charset="0"/>
              </a:rPr>
              <a:t>Client-Server Programming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DF29D4-3909-43F6-A463-A4988C3439A2}"/>
              </a:ext>
            </a:extLst>
          </p:cNvPr>
          <p:cNvGrpSpPr/>
          <p:nvPr/>
        </p:nvGrpSpPr>
        <p:grpSpPr>
          <a:xfrm>
            <a:off x="8293736" y="2951131"/>
            <a:ext cx="1193860" cy="1135031"/>
            <a:chOff x="3997004" y="2399826"/>
            <a:chExt cx="1193860" cy="1135031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BB04C592-B5C6-460E-A799-5B709DEA10A5}"/>
                </a:ext>
              </a:extLst>
            </p:cNvPr>
            <p:cNvSpPr/>
            <p:nvPr/>
          </p:nvSpPr>
          <p:spPr>
            <a:xfrm>
              <a:off x="4772935" y="2458455"/>
              <a:ext cx="358140" cy="358140"/>
            </a:xfrm>
            <a:prstGeom prst="arc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F71A5D1-9A3F-43AF-B511-88E218075F47}"/>
                </a:ext>
              </a:extLst>
            </p:cNvPr>
            <p:cNvGrpSpPr/>
            <p:nvPr/>
          </p:nvGrpSpPr>
          <p:grpSpPr>
            <a:xfrm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4808228D-F3C2-4F4F-9223-F18183E8FE0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155D082-69F0-465B-8BC7-00C5F94A0DB5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59DCBA4-1596-4953-A830-D35560343E15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C04258-8F61-0162-6E9F-8B83FB886E67}"/>
              </a:ext>
            </a:extLst>
          </p:cNvPr>
          <p:cNvGrpSpPr/>
          <p:nvPr/>
        </p:nvGrpSpPr>
        <p:grpSpPr>
          <a:xfrm>
            <a:off x="4510624" y="2794120"/>
            <a:ext cx="3723323" cy="358140"/>
            <a:chOff x="3294367" y="2482737"/>
            <a:chExt cx="3982733" cy="35814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A2EE8AE-E1FE-40CD-A8E5-4527AAE6F6AD}"/>
                </a:ext>
              </a:extLst>
            </p:cNvPr>
            <p:cNvSpPr/>
            <p:nvPr/>
          </p:nvSpPr>
          <p:spPr>
            <a:xfrm>
              <a:off x="3463408" y="2482737"/>
              <a:ext cx="3813692" cy="358139"/>
            </a:xfrm>
            <a:prstGeom prst="roundRect">
              <a:avLst>
                <a:gd name="adj" fmla="val 24359"/>
              </a:avLst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</a:rPr>
                <a:t>응용 소프트웨어전공 </a:t>
              </a:r>
              <a:r>
                <a:rPr lang="en-US" altLang="ko-KR" sz="1400" b="1" kern="0" dirty="0">
                  <a:solidFill>
                    <a:prstClr val="white"/>
                  </a:solidFill>
                </a:rPr>
                <a:t>60201976 </a:t>
              </a:r>
              <a:r>
                <a:rPr lang="ko-KR" altLang="en-US" sz="1400" b="1" kern="0" dirty="0" err="1">
                  <a:solidFill>
                    <a:prstClr val="white"/>
                  </a:solidFill>
                </a:rPr>
                <a:t>장채은</a:t>
              </a:r>
              <a:endParaRPr lang="en-US" altLang="ko-KR" sz="14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A7E237E-4696-4C70-A80C-0C43821DEE1C}"/>
                </a:ext>
              </a:extLst>
            </p:cNvPr>
            <p:cNvGrpSpPr/>
            <p:nvPr/>
          </p:nvGrpSpPr>
          <p:grpSpPr>
            <a:xfrm>
              <a:off x="3294367" y="2482737"/>
              <a:ext cx="358140" cy="358140"/>
              <a:chOff x="1149672" y="1865890"/>
              <a:chExt cx="514036" cy="514036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2C175A2-B3E9-4998-B0F2-D31C2C680A0A}"/>
                  </a:ext>
                </a:extLst>
              </p:cNvPr>
              <p:cNvSpPr/>
              <p:nvPr/>
            </p:nvSpPr>
            <p:spPr>
              <a:xfrm>
                <a:off x="1149672" y="1865890"/>
                <a:ext cx="514036" cy="514036"/>
              </a:xfrm>
              <a:prstGeom prst="ellipse">
                <a:avLst/>
              </a:prstGeom>
              <a:solidFill>
                <a:srgbClr val="A5D5E9"/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7DA1F5BB-A338-41AF-8B2A-3302B9B99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9075" y="1966217"/>
                <a:ext cx="313381" cy="3133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8399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Event Bus System B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Google Shape;198;p32">
            <a:extLst>
              <a:ext uri="{FF2B5EF4-FFF2-40B4-BE49-F238E27FC236}">
                <a16:creationId xmlns:a16="http://schemas.microsoft.com/office/drawing/2014/main" id="{2E5E6B32-A0AC-BB24-8030-588279195C68}"/>
              </a:ext>
            </a:extLst>
          </p:cNvPr>
          <p:cNvSpPr txBox="1">
            <a:spLocks/>
          </p:cNvSpPr>
          <p:nvPr/>
        </p:nvSpPr>
        <p:spPr>
          <a:xfrm>
            <a:off x="8377163" y="363008"/>
            <a:ext cx="355190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400" b="1" dirty="0">
                <a:latin typeface="Arial Black" panose="020B0A04020102020204" pitchFamily="34" charset="0"/>
                <a:ea typeface="LG PC" panose="02030504000101010101" pitchFamily="18" charset="-127"/>
              </a:rPr>
              <a:t>System B Enterprise Architect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5C5A96-5625-2208-4CA0-A21393A96A58}"/>
              </a:ext>
            </a:extLst>
          </p:cNvPr>
          <p:cNvSpPr/>
          <p:nvPr/>
        </p:nvSpPr>
        <p:spPr>
          <a:xfrm>
            <a:off x="1101225" y="767457"/>
            <a:ext cx="4264594" cy="439241"/>
          </a:xfrm>
          <a:prstGeom prst="roundRect">
            <a:avLst>
              <a:gd name="adj" fmla="val 11061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수강 신청</a:t>
            </a:r>
            <a:endParaRPr lang="en-US" altLang="ko-KR" b="1" kern="0" dirty="0">
              <a:solidFill>
                <a:schemeClr val="tx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C95E7A-3086-A17A-110F-48C27FDAB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10" y="1009374"/>
            <a:ext cx="5199859" cy="50766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8F7120-882D-3C26-6396-65632105F5B3}"/>
              </a:ext>
            </a:extLst>
          </p:cNvPr>
          <p:cNvSpPr/>
          <p:nvPr/>
        </p:nvSpPr>
        <p:spPr>
          <a:xfrm>
            <a:off x="809923" y="1158337"/>
            <a:ext cx="4789689" cy="605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학번 및 수강 희망 강의 번호 전달</a:t>
            </a:r>
            <a:endParaRPr lang="en-US" altLang="ko-KR" sz="20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학번 및 수강 희망 강의 번호를 이벤트에 담아서 전달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1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번의 정보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+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학생 리스트 정보 이벤트 담아서 전달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2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번의 정보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+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강의 리스트 정보 이벤트에 담아서 전달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이벤트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Parsing (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학번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수강 희망 강의 번호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학생 리스트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강의 리스트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수강신청 과목이 수강 리스트에 포함 되어 있는지 확인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수강 신청할 학생이 학생 리스트에 포함 되어 있는지 확인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선 이수 과목을 수강했는지 확인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이미 수강한 과목을 또 수강했는지 확인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수강 신청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수강신청 결과를 이벤트에 담아서 전달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42949-F283-7497-15F8-73C411F23BC2}"/>
              </a:ext>
            </a:extLst>
          </p:cNvPr>
          <p:cNvCxnSpPr>
            <a:cxnSpLocks/>
          </p:cNvCxnSpPr>
          <p:nvPr/>
        </p:nvCxnSpPr>
        <p:spPr>
          <a:xfrm>
            <a:off x="891331" y="3693459"/>
            <a:ext cx="455921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F03738-A073-E972-D27A-F78DDEDE4051}"/>
              </a:ext>
            </a:extLst>
          </p:cNvPr>
          <p:cNvSpPr/>
          <p:nvPr/>
        </p:nvSpPr>
        <p:spPr>
          <a:xfrm>
            <a:off x="6028551" y="4557699"/>
            <a:ext cx="2492188" cy="1456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총 이벤트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4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개 사용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StudentInfoForReservation</a:t>
            </a:r>
            <a:r>
              <a:rPr lang="en-US" altLang="ko-KR" sz="1200" b="1" i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, </a:t>
            </a:r>
            <a:r>
              <a:rPr lang="en-US" altLang="ko-KR" sz="1200" b="1" i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CourseInfoForReservation</a:t>
            </a:r>
            <a:r>
              <a:rPr lang="en-US" altLang="ko-KR" sz="1200" b="1" i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b="1" i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RegisterReservation</a:t>
            </a:r>
            <a:r>
              <a:rPr lang="en-US" altLang="ko-KR" sz="1200" b="1" i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b="1" i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ClientOutput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846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8D9B38-592D-12E7-6BAA-92EAC6247177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B5E607D5-FA5F-87B2-FB2F-31123E4C66A5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96C8FBC-0902-C9EC-2A86-7870F114B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DD69CDD-8016-E6F1-49FB-C1EBA7CEE130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9942E1-AF59-19CE-E4F9-0634F594248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3348A273-E20D-B1DB-8E36-1CB9A73248D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42830-B4C0-DCA2-81EF-377D89FA5D91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A769157-350C-D47E-94B4-DBB475B2F94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753B854-2132-D068-8E2C-55F98D94F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3E03AED-293E-AF4D-1391-E3F6C96E6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A961A4DF-AF39-3BA8-FA81-CDC2E8436D3D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3DAFBFD-5D1A-91A5-A9B4-E87BA32AEB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5" name="원호 14">
                <a:extLst>
                  <a:ext uri="{FF2B5EF4-FFF2-40B4-BE49-F238E27FC236}">
                    <a16:creationId xmlns:a16="http://schemas.microsoft.com/office/drawing/2014/main" id="{E34F3F87-28F7-9E6C-1025-36E51A352AB0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226F35C-F76A-3CB1-3107-0DC7B3D0293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7" name="원호 16">
                  <a:extLst>
                    <a:ext uri="{FF2B5EF4-FFF2-40B4-BE49-F238E27FC236}">
                      <a16:creationId xmlns:a16="http://schemas.microsoft.com/office/drawing/2014/main" id="{553C6CA1-DB66-812B-513C-7F8EADB62910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816661B7-C730-2861-3F07-2AAA7590A8A1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4BDC3CB-AB06-D28F-2932-B63596D3F7F0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AEEBD9-AA34-B34F-0800-0E00C08EF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A909B7-2ABF-49FA-CE03-63914EF3FAAE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Event Bus </a:t>
            </a:r>
            <a:r>
              <a:rPr lang="ko-KR" altLang="en-US" b="1" kern="0" dirty="0">
                <a:solidFill>
                  <a:prstClr val="white"/>
                </a:solidFill>
              </a:rPr>
              <a:t>결과 화면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B26285-834B-F8B4-6343-A998AEA6C7D2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871A86A-AA59-2180-CC23-782D6E9A7B44}"/>
              </a:ext>
            </a:extLst>
          </p:cNvPr>
          <p:cNvSpPr/>
          <p:nvPr/>
        </p:nvSpPr>
        <p:spPr>
          <a:xfrm>
            <a:off x="1792086" y="854403"/>
            <a:ext cx="2987039" cy="339726"/>
          </a:xfrm>
          <a:prstGeom prst="roundRect">
            <a:avLst>
              <a:gd name="adj" fmla="val 11061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강의번호 전달 </a:t>
            </a:r>
            <a:r>
              <a:rPr lang="en-US" altLang="ko-KR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강의 삭제</a:t>
            </a:r>
            <a:endParaRPr lang="en-US" altLang="ko-KR" b="1" kern="0" dirty="0">
              <a:solidFill>
                <a:schemeClr val="tx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16BB225-CDBA-E5C6-8540-E475B0B10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5" t="6247" r="8510" b="7496"/>
          <a:stretch/>
        </p:blipFill>
        <p:spPr>
          <a:xfrm>
            <a:off x="1470409" y="1272069"/>
            <a:ext cx="3630394" cy="4969226"/>
          </a:xfrm>
          <a:prstGeom prst="roundRect">
            <a:avLst>
              <a:gd name="adj" fmla="val 2561"/>
            </a:avLst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429FFEB-AF9E-3F92-7A5E-35E375F98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6" t="8435" r="8508" b="9302"/>
          <a:stretch/>
        </p:blipFill>
        <p:spPr>
          <a:xfrm>
            <a:off x="6253927" y="1272069"/>
            <a:ext cx="5147866" cy="4956246"/>
          </a:xfrm>
          <a:prstGeom prst="roundRect">
            <a:avLst>
              <a:gd name="adj" fmla="val 2440"/>
            </a:avLst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2661274-4C08-F1DA-40B6-5BF10CE89A7F}"/>
              </a:ext>
            </a:extLst>
          </p:cNvPr>
          <p:cNvSpPr/>
          <p:nvPr/>
        </p:nvSpPr>
        <p:spPr>
          <a:xfrm>
            <a:off x="6965330" y="854403"/>
            <a:ext cx="3725061" cy="339726"/>
          </a:xfrm>
          <a:prstGeom prst="roundRect">
            <a:avLst>
              <a:gd name="adj" fmla="val 11061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학번 전달 </a:t>
            </a:r>
            <a:r>
              <a:rPr lang="en-US" altLang="ko-KR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학생 삭제 </a:t>
            </a:r>
            <a:r>
              <a:rPr lang="en-US" altLang="ko-KR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&amp; </a:t>
            </a: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수강신청</a:t>
            </a:r>
            <a:endParaRPr lang="en-US" altLang="ko-KR" b="1" kern="0" dirty="0">
              <a:solidFill>
                <a:schemeClr val="tx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22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8D9B38-592D-12E7-6BAA-92EAC6247177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B5E607D5-FA5F-87B2-FB2F-31123E4C66A5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96C8FBC-0902-C9EC-2A86-7870F114B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DD69CDD-8016-E6F1-49FB-C1EBA7CEE130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9942E1-AF59-19CE-E4F9-0634F594248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3348A273-E20D-B1DB-8E36-1CB9A73248D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42830-B4C0-DCA2-81EF-377D89FA5D91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A769157-350C-D47E-94B4-DBB475B2F94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753B854-2132-D068-8E2C-55F98D94F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3E03AED-293E-AF4D-1391-E3F6C96E6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A961A4DF-AF39-3BA8-FA81-CDC2E8436D3D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3DAFBFD-5D1A-91A5-A9B4-E87BA32AEB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5" name="원호 14">
                <a:extLst>
                  <a:ext uri="{FF2B5EF4-FFF2-40B4-BE49-F238E27FC236}">
                    <a16:creationId xmlns:a16="http://schemas.microsoft.com/office/drawing/2014/main" id="{E34F3F87-28F7-9E6C-1025-36E51A352AB0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226F35C-F76A-3CB1-3107-0DC7B3D0293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7" name="원호 16">
                  <a:extLst>
                    <a:ext uri="{FF2B5EF4-FFF2-40B4-BE49-F238E27FC236}">
                      <a16:creationId xmlns:a16="http://schemas.microsoft.com/office/drawing/2014/main" id="{553C6CA1-DB66-812B-513C-7F8EADB62910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816661B7-C730-2861-3F07-2AAA7590A8A1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4BDC3CB-AB06-D28F-2932-B63596D3F7F0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AEEBD9-AA34-B34F-0800-0E00C08EF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Google Shape;198;p32">
            <a:extLst>
              <a:ext uri="{FF2B5EF4-FFF2-40B4-BE49-F238E27FC236}">
                <a16:creationId xmlns:a16="http://schemas.microsoft.com/office/drawing/2014/main" id="{8C6FFBEE-E118-0E7B-9067-9E92B94370F4}"/>
              </a:ext>
            </a:extLst>
          </p:cNvPr>
          <p:cNvSpPr txBox="1">
            <a:spLocks/>
          </p:cNvSpPr>
          <p:nvPr/>
        </p:nvSpPr>
        <p:spPr>
          <a:xfrm>
            <a:off x="6710434" y="3689975"/>
            <a:ext cx="5102281" cy="562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altLang="ko-KR" sz="4400" dirty="0">
                <a:latin typeface="Arial Black" panose="020B0A04020102020204" pitchFamily="34" charset="0"/>
                <a:ea typeface="LG PC" panose="02030504000101010101" pitchFamily="18" charset="-127"/>
              </a:rPr>
              <a:t>Pipe and Filter</a:t>
            </a:r>
          </a:p>
        </p:txBody>
      </p:sp>
      <p:sp>
        <p:nvSpPr>
          <p:cNvPr id="35" name="Google Shape;199;p32">
            <a:extLst>
              <a:ext uri="{FF2B5EF4-FFF2-40B4-BE49-F238E27FC236}">
                <a16:creationId xmlns:a16="http://schemas.microsoft.com/office/drawing/2014/main" id="{203323DA-ED6E-9570-A9D4-E9303F1625B3}"/>
              </a:ext>
            </a:extLst>
          </p:cNvPr>
          <p:cNvSpPr txBox="1">
            <a:spLocks/>
          </p:cNvSpPr>
          <p:nvPr/>
        </p:nvSpPr>
        <p:spPr>
          <a:xfrm>
            <a:off x="8894978" y="2374508"/>
            <a:ext cx="2675953" cy="1455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13800" dirty="0">
                <a:solidFill>
                  <a:srgbClr val="127CEA"/>
                </a:solidFill>
                <a:latin typeface="Arial Black" panose="020B0A04020102020204" pitchFamily="34" charset="0"/>
                <a:ea typeface="LG PC" panose="02030504000101010101" pitchFamily="18" charset="-127"/>
              </a:rPr>
              <a:t>03</a:t>
            </a:r>
          </a:p>
        </p:txBody>
      </p:sp>
      <p:sp>
        <p:nvSpPr>
          <p:cNvPr id="36" name="Google Shape;200;p32">
            <a:extLst>
              <a:ext uri="{FF2B5EF4-FFF2-40B4-BE49-F238E27FC236}">
                <a16:creationId xmlns:a16="http://schemas.microsoft.com/office/drawing/2014/main" id="{33162F12-0F89-BBB8-B1C0-7F4525DD8C14}"/>
              </a:ext>
            </a:extLst>
          </p:cNvPr>
          <p:cNvSpPr txBox="1">
            <a:spLocks/>
          </p:cNvSpPr>
          <p:nvPr/>
        </p:nvSpPr>
        <p:spPr>
          <a:xfrm>
            <a:off x="6929719" y="4295159"/>
            <a:ext cx="4930078" cy="38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Pros and Cons</a:t>
            </a:r>
            <a:r>
              <a: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with</a:t>
            </a: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클라이언트 서버 프로그래밍과의 비교</a:t>
            </a:r>
          </a:p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28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80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59" y="196869"/>
            <a:ext cx="3750399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Pipe and Filter Pros and Cons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7F00653C-B0FE-C2EB-2015-07F78A62DD58}"/>
              </a:ext>
            </a:extLst>
          </p:cNvPr>
          <p:cNvGrpSpPr/>
          <p:nvPr/>
        </p:nvGrpSpPr>
        <p:grpSpPr>
          <a:xfrm>
            <a:off x="1157026" y="1395508"/>
            <a:ext cx="9947222" cy="4304682"/>
            <a:chOff x="1157026" y="1091047"/>
            <a:chExt cx="9947222" cy="4304682"/>
          </a:xfrm>
        </p:grpSpPr>
        <p:sp>
          <p:nvSpPr>
            <p:cNvPr id="380" name="Google Shape;1509;p36">
              <a:extLst>
                <a:ext uri="{FF2B5EF4-FFF2-40B4-BE49-F238E27FC236}">
                  <a16:creationId xmlns:a16="http://schemas.microsoft.com/office/drawing/2014/main" id="{208EFA78-A74B-E5F1-97BE-61A9D383A0EF}"/>
                </a:ext>
              </a:extLst>
            </p:cNvPr>
            <p:cNvSpPr/>
            <p:nvPr/>
          </p:nvSpPr>
          <p:spPr>
            <a:xfrm flipH="1">
              <a:off x="6740880" y="1794558"/>
              <a:ext cx="4363368" cy="61078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381" name="Google Shape;1510;p36">
              <a:extLst>
                <a:ext uri="{FF2B5EF4-FFF2-40B4-BE49-F238E27FC236}">
                  <a16:creationId xmlns:a16="http://schemas.microsoft.com/office/drawing/2014/main" id="{421EF978-BCEC-6DB9-1AF2-0EC9712CF84E}"/>
                </a:ext>
              </a:extLst>
            </p:cNvPr>
            <p:cNvSpPr/>
            <p:nvPr/>
          </p:nvSpPr>
          <p:spPr>
            <a:xfrm flipH="1">
              <a:off x="11032898" y="1794558"/>
              <a:ext cx="71349" cy="610787"/>
            </a:xfrm>
            <a:prstGeom prst="rect">
              <a:avLst/>
            </a:prstGeom>
            <a:solidFill>
              <a:srgbClr val="F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388" name="Google Shape;1517;p36">
              <a:extLst>
                <a:ext uri="{FF2B5EF4-FFF2-40B4-BE49-F238E27FC236}">
                  <a16:creationId xmlns:a16="http://schemas.microsoft.com/office/drawing/2014/main" id="{D4D012A5-F7AC-C065-3D92-D9EC8AF01F5F}"/>
                </a:ext>
              </a:extLst>
            </p:cNvPr>
            <p:cNvSpPr/>
            <p:nvPr/>
          </p:nvSpPr>
          <p:spPr>
            <a:xfrm>
              <a:off x="1166856" y="1794558"/>
              <a:ext cx="4363366" cy="61078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389" name="Google Shape;1518;p36">
              <a:extLst>
                <a:ext uri="{FF2B5EF4-FFF2-40B4-BE49-F238E27FC236}">
                  <a16:creationId xmlns:a16="http://schemas.microsoft.com/office/drawing/2014/main" id="{D02DFCB7-AD0E-54C4-DD2E-78DC68A56807}"/>
                </a:ext>
              </a:extLst>
            </p:cNvPr>
            <p:cNvSpPr/>
            <p:nvPr/>
          </p:nvSpPr>
          <p:spPr>
            <a:xfrm>
              <a:off x="1166870" y="1794558"/>
              <a:ext cx="69793" cy="6107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grpSp>
          <p:nvGrpSpPr>
            <p:cNvPr id="400" name="Google Shape;1537;p36">
              <a:extLst>
                <a:ext uri="{FF2B5EF4-FFF2-40B4-BE49-F238E27FC236}">
                  <a16:creationId xmlns:a16="http://schemas.microsoft.com/office/drawing/2014/main" id="{EFD5938C-18F3-D3FF-B42C-3C0290B798FB}"/>
                </a:ext>
              </a:extLst>
            </p:cNvPr>
            <p:cNvGrpSpPr/>
            <p:nvPr/>
          </p:nvGrpSpPr>
          <p:grpSpPr>
            <a:xfrm flipH="1">
              <a:off x="1359432" y="1819801"/>
              <a:ext cx="4045531" cy="545019"/>
              <a:chOff x="72633" y="900864"/>
              <a:chExt cx="2956742" cy="331721"/>
            </a:xfrm>
          </p:grpSpPr>
          <p:sp>
            <p:nvSpPr>
              <p:cNvPr id="410" name="Google Shape;1538;p36">
                <a:extLst>
                  <a:ext uri="{FF2B5EF4-FFF2-40B4-BE49-F238E27FC236}">
                    <a16:creationId xmlns:a16="http://schemas.microsoft.com/office/drawing/2014/main" id="{F985E36A-081E-0758-1255-C4B1CA903732}"/>
                  </a:ext>
                </a:extLst>
              </p:cNvPr>
              <p:cNvSpPr txBox="1"/>
              <p:nvPr/>
            </p:nvSpPr>
            <p:spPr>
              <a:xfrm>
                <a:off x="570476" y="900864"/>
                <a:ext cx="2457779" cy="179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600" dirty="0">
                    <a:solidFill>
                      <a:schemeClr val="dk1"/>
                    </a:solidFill>
                    <a:latin typeface="경기천년제목M Medium" panose="02020603020101020101" pitchFamily="18" charset="-127"/>
                    <a:ea typeface="경기천년제목M Medium" panose="02020603020101020101" pitchFamily="18" charset="-127"/>
                    <a:cs typeface="Fira Sans Extra Condensed Medium"/>
                    <a:sym typeface="Fira Sans Extra Condensed Medium"/>
                  </a:rPr>
                  <a:t>성능이 좋음</a:t>
                </a:r>
                <a:endParaRPr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11" name="Google Shape;1539;p36">
                <a:extLst>
                  <a:ext uri="{FF2B5EF4-FFF2-40B4-BE49-F238E27FC236}">
                    <a16:creationId xmlns:a16="http://schemas.microsoft.com/office/drawing/2014/main" id="{267F0891-7680-FE0D-153D-7564638725C7}"/>
                  </a:ext>
                </a:extLst>
              </p:cNvPr>
              <p:cNvSpPr txBox="1"/>
              <p:nvPr/>
            </p:nvSpPr>
            <p:spPr>
              <a:xfrm>
                <a:off x="72633" y="1053341"/>
                <a:ext cx="2956742" cy="179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M Medium" panose="02020603020101020101" pitchFamily="18" charset="-127"/>
                    <a:ea typeface="경기천년제목M Medium" panose="02020603020101020101" pitchFamily="18" charset="-127"/>
                    <a:cs typeface="Roboto"/>
                    <a:sym typeface="Roboto"/>
                  </a:rPr>
                  <a:t>한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M Medium" panose="02020603020101020101" pitchFamily="18" charset="-127"/>
                    <a:ea typeface="경기천년제목M Medium" panose="02020603020101020101" pitchFamily="18" charset="-127"/>
                    <a:cs typeface="Roboto"/>
                    <a:sym typeface="Roboto"/>
                  </a:rPr>
                  <a:t>Process 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M Medium" panose="02020603020101020101" pitchFamily="18" charset="-127"/>
                    <a:ea typeface="경기천년제목M Medium" panose="02020603020101020101" pitchFamily="18" charset="-127"/>
                    <a:cs typeface="Roboto"/>
                    <a:sym typeface="Roboto"/>
                  </a:rPr>
                  <a:t>내에서 여러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M Medium" panose="02020603020101020101" pitchFamily="18" charset="-127"/>
                    <a:ea typeface="경기천년제목M Medium" panose="02020603020101020101" pitchFamily="18" charset="-127"/>
                    <a:cs typeface="Roboto"/>
                    <a:sym typeface="Roboto"/>
                  </a:rPr>
                  <a:t>Thread 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M Medium" panose="02020603020101020101" pitchFamily="18" charset="-127"/>
                    <a:ea typeface="경기천년제목M Medium" panose="02020603020101020101" pitchFamily="18" charset="-127"/>
                    <a:cs typeface="Roboto"/>
                    <a:sym typeface="Roboto"/>
                  </a:rPr>
                  <a:t>사용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M Medium" panose="02020603020101020101" pitchFamily="18" charset="-127"/>
                    <a:ea typeface="경기천년제목M Medium" panose="02020603020101020101" pitchFamily="18" charset="-127"/>
                    <a:cs typeface="Roboto"/>
                    <a:sym typeface="Wingdings" panose="05000000000000000000" pitchFamily="2" charset="2"/>
                  </a:rPr>
                  <a:t> 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M Medium" panose="02020603020101020101" pitchFamily="18" charset="-127"/>
                    <a:ea typeface="경기천년제목M Medium" panose="02020603020101020101" pitchFamily="18" charset="-127"/>
                    <a:cs typeface="Roboto"/>
                    <a:sym typeface="Wingdings" panose="05000000000000000000" pitchFamily="2" charset="2"/>
                  </a:rPr>
                  <a:t>다수의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M Medium" panose="02020603020101020101" pitchFamily="18" charset="-127"/>
                    <a:ea typeface="경기천년제목M Medium" panose="02020603020101020101" pitchFamily="18" charset="-127"/>
                    <a:cs typeface="Roboto"/>
                    <a:sym typeface="Wingdings" panose="05000000000000000000" pitchFamily="2" charset="2"/>
                  </a:rPr>
                  <a:t>Process</a:t>
                </a:r>
                <a:endParaRPr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Roboto"/>
                </a:endParaRPr>
              </a:p>
            </p:txBody>
          </p:sp>
        </p:grpSp>
        <p:grpSp>
          <p:nvGrpSpPr>
            <p:cNvPr id="456" name="Google Shape;1585;p36">
              <a:extLst>
                <a:ext uri="{FF2B5EF4-FFF2-40B4-BE49-F238E27FC236}">
                  <a16:creationId xmlns:a16="http://schemas.microsoft.com/office/drawing/2014/main" id="{8236AA03-5140-9738-CCD6-E48A6B5F809C}"/>
                </a:ext>
              </a:extLst>
            </p:cNvPr>
            <p:cNvGrpSpPr/>
            <p:nvPr/>
          </p:nvGrpSpPr>
          <p:grpSpPr>
            <a:xfrm>
              <a:off x="2870807" y="1091047"/>
              <a:ext cx="599349" cy="527544"/>
              <a:chOff x="1977583" y="1273395"/>
              <a:chExt cx="572754" cy="572357"/>
            </a:xfrm>
          </p:grpSpPr>
          <p:sp>
            <p:nvSpPr>
              <p:cNvPr id="457" name="Google Shape;1586;p36">
                <a:extLst>
                  <a:ext uri="{FF2B5EF4-FFF2-40B4-BE49-F238E27FC236}">
                    <a16:creationId xmlns:a16="http://schemas.microsoft.com/office/drawing/2014/main" id="{13AEC0F6-E3AC-1491-A1C4-7FA494C2F301}"/>
                  </a:ext>
                </a:extLst>
              </p:cNvPr>
              <p:cNvSpPr/>
              <p:nvPr/>
            </p:nvSpPr>
            <p:spPr>
              <a:xfrm>
                <a:off x="1977583" y="1273395"/>
                <a:ext cx="572754" cy="572357"/>
              </a:xfrm>
              <a:prstGeom prst="rect">
                <a:avLst/>
              </a:prstGeom>
              <a:noFill/>
              <a:ln w="38100" cap="flat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경기천년제목M Medium" panose="02020603020101020101" pitchFamily="18" charset="-127"/>
                  <a:ea typeface="경기천년제목M Medium" panose="02020603020101020101" pitchFamily="18" charset="-127"/>
                </a:endParaRPr>
              </a:p>
            </p:txBody>
          </p:sp>
          <p:sp>
            <p:nvSpPr>
              <p:cNvPr id="458" name="Google Shape;1587;p36">
                <a:extLst>
                  <a:ext uri="{FF2B5EF4-FFF2-40B4-BE49-F238E27FC236}">
                    <a16:creationId xmlns:a16="http://schemas.microsoft.com/office/drawing/2014/main" id="{3AA1279F-3E49-1638-5D26-BE5E40985410}"/>
                  </a:ext>
                </a:extLst>
              </p:cNvPr>
              <p:cNvSpPr/>
              <p:nvPr/>
            </p:nvSpPr>
            <p:spPr>
              <a:xfrm>
                <a:off x="2059891" y="1409883"/>
                <a:ext cx="408143" cy="297919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309" extrusionOk="0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</a:endParaRPr>
              </a:p>
            </p:txBody>
          </p:sp>
        </p:grpSp>
        <p:grpSp>
          <p:nvGrpSpPr>
            <p:cNvPr id="459" name="Google Shape;1588;p36">
              <a:extLst>
                <a:ext uri="{FF2B5EF4-FFF2-40B4-BE49-F238E27FC236}">
                  <a16:creationId xmlns:a16="http://schemas.microsoft.com/office/drawing/2014/main" id="{53ABB3AF-2137-70A3-657F-220132DABAE2}"/>
                </a:ext>
              </a:extLst>
            </p:cNvPr>
            <p:cNvGrpSpPr/>
            <p:nvPr/>
          </p:nvGrpSpPr>
          <p:grpSpPr>
            <a:xfrm>
              <a:off x="8607588" y="1117740"/>
              <a:ext cx="599350" cy="527538"/>
              <a:chOff x="6593674" y="1273402"/>
              <a:chExt cx="572754" cy="572357"/>
            </a:xfrm>
          </p:grpSpPr>
          <p:sp>
            <p:nvSpPr>
              <p:cNvPr id="460" name="Google Shape;1589;p36">
                <a:extLst>
                  <a:ext uri="{FF2B5EF4-FFF2-40B4-BE49-F238E27FC236}">
                    <a16:creationId xmlns:a16="http://schemas.microsoft.com/office/drawing/2014/main" id="{5D7C405F-7BAF-C2D8-FF40-F7A9BAD0F23F}"/>
                  </a:ext>
                </a:extLst>
              </p:cNvPr>
              <p:cNvSpPr/>
              <p:nvPr/>
            </p:nvSpPr>
            <p:spPr>
              <a:xfrm>
                <a:off x="6593674" y="1273402"/>
                <a:ext cx="572754" cy="572357"/>
              </a:xfrm>
              <a:prstGeom prst="rect">
                <a:avLst/>
              </a:prstGeom>
              <a:noFill/>
              <a:ln w="38100" cap="flat" cmpd="sng">
                <a:solidFill>
                  <a:srgbClr val="FF4D4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경기천년제목M Medium" panose="02020603020101020101" pitchFamily="18" charset="-127"/>
                  <a:ea typeface="경기천년제목M Medium" panose="02020603020101020101" pitchFamily="18" charset="-127"/>
                </a:endParaRPr>
              </a:p>
            </p:txBody>
          </p:sp>
          <p:sp>
            <p:nvSpPr>
              <p:cNvPr id="461" name="Google Shape;1590;p36">
                <a:extLst>
                  <a:ext uri="{FF2B5EF4-FFF2-40B4-BE49-F238E27FC236}">
                    <a16:creationId xmlns:a16="http://schemas.microsoft.com/office/drawing/2014/main" id="{C99C8C19-45E2-B8E4-A992-E6AA86D10BE2}"/>
                  </a:ext>
                </a:extLst>
              </p:cNvPr>
              <p:cNvSpPr/>
              <p:nvPr/>
            </p:nvSpPr>
            <p:spPr>
              <a:xfrm>
                <a:off x="6694503" y="1379957"/>
                <a:ext cx="371054" cy="357633"/>
              </a:xfrm>
              <a:custGeom>
                <a:avLst/>
                <a:gdLst/>
                <a:ahLst/>
                <a:cxnLst/>
                <a:rect l="l" t="t" r="r" b="b"/>
                <a:pathLst>
                  <a:path w="9104" h="8774" extrusionOk="0">
                    <a:moveTo>
                      <a:pt x="7232" y="1143"/>
                    </a:moveTo>
                    <a:cubicBezTo>
                      <a:pt x="7377" y="1143"/>
                      <a:pt x="7522" y="1198"/>
                      <a:pt x="7633" y="1308"/>
                    </a:cubicBezTo>
                    <a:cubicBezTo>
                      <a:pt x="7851" y="1528"/>
                      <a:pt x="7854" y="1882"/>
                      <a:pt x="7639" y="2102"/>
                    </a:cubicBezTo>
                    <a:lnTo>
                      <a:pt x="5755" y="3986"/>
                    </a:lnTo>
                    <a:cubicBezTo>
                      <a:pt x="5532" y="4210"/>
                      <a:pt x="5532" y="4566"/>
                      <a:pt x="5755" y="4789"/>
                    </a:cubicBezTo>
                    <a:lnTo>
                      <a:pt x="7639" y="6673"/>
                    </a:lnTo>
                    <a:cubicBezTo>
                      <a:pt x="7854" y="6894"/>
                      <a:pt x="7851" y="7247"/>
                      <a:pt x="7633" y="7468"/>
                    </a:cubicBezTo>
                    <a:cubicBezTo>
                      <a:pt x="7522" y="7577"/>
                      <a:pt x="7377" y="7633"/>
                      <a:pt x="7232" y="7633"/>
                    </a:cubicBezTo>
                    <a:cubicBezTo>
                      <a:pt x="7090" y="7633"/>
                      <a:pt x="6948" y="7580"/>
                      <a:pt x="6839" y="7474"/>
                    </a:cubicBezTo>
                    <a:lnTo>
                      <a:pt x="6830" y="7468"/>
                    </a:lnTo>
                    <a:lnTo>
                      <a:pt x="4946" y="5650"/>
                    </a:lnTo>
                    <a:cubicBezTo>
                      <a:pt x="4836" y="5544"/>
                      <a:pt x="4695" y="5491"/>
                      <a:pt x="4554" y="5491"/>
                    </a:cubicBezTo>
                    <a:cubicBezTo>
                      <a:pt x="4412" y="5491"/>
                      <a:pt x="4271" y="5544"/>
                      <a:pt x="4161" y="5650"/>
                    </a:cubicBezTo>
                    <a:lnTo>
                      <a:pt x="2277" y="7468"/>
                    </a:lnTo>
                    <a:lnTo>
                      <a:pt x="2268" y="7474"/>
                    </a:lnTo>
                    <a:cubicBezTo>
                      <a:pt x="2159" y="7580"/>
                      <a:pt x="2017" y="7633"/>
                      <a:pt x="1875" y="7633"/>
                    </a:cubicBezTo>
                    <a:cubicBezTo>
                      <a:pt x="1730" y="7633"/>
                      <a:pt x="1585" y="7577"/>
                      <a:pt x="1474" y="7468"/>
                    </a:cubicBezTo>
                    <a:cubicBezTo>
                      <a:pt x="1256" y="7247"/>
                      <a:pt x="1253" y="6894"/>
                      <a:pt x="1468" y="6673"/>
                    </a:cubicBezTo>
                    <a:lnTo>
                      <a:pt x="3352" y="4789"/>
                    </a:lnTo>
                    <a:cubicBezTo>
                      <a:pt x="3575" y="4566"/>
                      <a:pt x="3575" y="4210"/>
                      <a:pt x="3352" y="3986"/>
                    </a:cubicBezTo>
                    <a:lnTo>
                      <a:pt x="1468" y="2102"/>
                    </a:lnTo>
                    <a:cubicBezTo>
                      <a:pt x="1253" y="1882"/>
                      <a:pt x="1256" y="1528"/>
                      <a:pt x="1474" y="1308"/>
                    </a:cubicBezTo>
                    <a:cubicBezTo>
                      <a:pt x="1585" y="1198"/>
                      <a:pt x="1730" y="1143"/>
                      <a:pt x="1875" y="1143"/>
                    </a:cubicBezTo>
                    <a:cubicBezTo>
                      <a:pt x="2017" y="1143"/>
                      <a:pt x="2159" y="1196"/>
                      <a:pt x="2268" y="1302"/>
                    </a:cubicBezTo>
                    <a:lnTo>
                      <a:pt x="2277" y="1308"/>
                    </a:lnTo>
                    <a:lnTo>
                      <a:pt x="4161" y="3126"/>
                    </a:lnTo>
                    <a:cubicBezTo>
                      <a:pt x="4271" y="3231"/>
                      <a:pt x="4412" y="3284"/>
                      <a:pt x="4554" y="3284"/>
                    </a:cubicBezTo>
                    <a:cubicBezTo>
                      <a:pt x="4695" y="3284"/>
                      <a:pt x="4836" y="3231"/>
                      <a:pt x="4946" y="3126"/>
                    </a:cubicBezTo>
                    <a:lnTo>
                      <a:pt x="6830" y="1308"/>
                    </a:lnTo>
                    <a:lnTo>
                      <a:pt x="6839" y="1302"/>
                    </a:lnTo>
                    <a:cubicBezTo>
                      <a:pt x="6948" y="1196"/>
                      <a:pt x="7090" y="1143"/>
                      <a:pt x="7232" y="1143"/>
                    </a:cubicBezTo>
                    <a:close/>
                    <a:moveTo>
                      <a:pt x="1865" y="0"/>
                    </a:moveTo>
                    <a:cubicBezTo>
                      <a:pt x="1430" y="0"/>
                      <a:pt x="995" y="166"/>
                      <a:pt x="664" y="499"/>
                    </a:cubicBezTo>
                    <a:cubicBezTo>
                      <a:pt x="0" y="1163"/>
                      <a:pt x="3" y="2241"/>
                      <a:pt x="667" y="2902"/>
                    </a:cubicBezTo>
                    <a:lnTo>
                      <a:pt x="2153" y="4388"/>
                    </a:lnTo>
                    <a:lnTo>
                      <a:pt x="667" y="5873"/>
                    </a:lnTo>
                    <a:cubicBezTo>
                      <a:pt x="0" y="6535"/>
                      <a:pt x="0" y="7610"/>
                      <a:pt x="661" y="8274"/>
                    </a:cubicBezTo>
                    <a:cubicBezTo>
                      <a:pt x="995" y="8607"/>
                      <a:pt x="1431" y="8774"/>
                      <a:pt x="1868" y="8774"/>
                    </a:cubicBezTo>
                    <a:cubicBezTo>
                      <a:pt x="2301" y="8774"/>
                      <a:pt x="2734" y="8609"/>
                      <a:pt x="3065" y="8280"/>
                    </a:cubicBezTo>
                    <a:lnTo>
                      <a:pt x="4554" y="6846"/>
                    </a:lnTo>
                    <a:lnTo>
                      <a:pt x="6042" y="8280"/>
                    </a:lnTo>
                    <a:cubicBezTo>
                      <a:pt x="6373" y="8609"/>
                      <a:pt x="6806" y="8774"/>
                      <a:pt x="7239" y="8774"/>
                    </a:cubicBezTo>
                    <a:cubicBezTo>
                      <a:pt x="7675" y="8774"/>
                      <a:pt x="8111" y="8607"/>
                      <a:pt x="8443" y="8274"/>
                    </a:cubicBezTo>
                    <a:cubicBezTo>
                      <a:pt x="9104" y="7610"/>
                      <a:pt x="9104" y="6535"/>
                      <a:pt x="8440" y="5873"/>
                    </a:cubicBezTo>
                    <a:lnTo>
                      <a:pt x="6957" y="4388"/>
                    </a:lnTo>
                    <a:lnTo>
                      <a:pt x="8440" y="2902"/>
                    </a:lnTo>
                    <a:cubicBezTo>
                      <a:pt x="8760" y="2585"/>
                      <a:pt x="8938" y="2153"/>
                      <a:pt x="8938" y="1703"/>
                    </a:cubicBezTo>
                    <a:cubicBezTo>
                      <a:pt x="8938" y="1018"/>
                      <a:pt x="8524" y="399"/>
                      <a:pt x="7893" y="133"/>
                    </a:cubicBezTo>
                    <a:cubicBezTo>
                      <a:pt x="7682" y="46"/>
                      <a:pt x="7460" y="3"/>
                      <a:pt x="7239" y="3"/>
                    </a:cubicBezTo>
                    <a:cubicBezTo>
                      <a:pt x="6799" y="3"/>
                      <a:pt x="6366" y="174"/>
                      <a:pt x="6042" y="496"/>
                    </a:cubicBezTo>
                    <a:lnTo>
                      <a:pt x="4554" y="1930"/>
                    </a:lnTo>
                    <a:lnTo>
                      <a:pt x="3065" y="496"/>
                    </a:lnTo>
                    <a:cubicBezTo>
                      <a:pt x="2733" y="165"/>
                      <a:pt x="2299" y="0"/>
                      <a:pt x="1865" y="0"/>
                    </a:cubicBezTo>
                    <a:close/>
                  </a:path>
                </a:pathLst>
              </a:custGeom>
              <a:solidFill>
                <a:srgbClr val="FF4D4E"/>
              </a:solidFill>
              <a:ln>
                <a:solidFill>
                  <a:srgbClr val="FF4D4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</a:endParaRPr>
              </a:p>
            </p:txBody>
          </p:sp>
        </p:grpSp>
        <p:sp>
          <p:nvSpPr>
            <p:cNvPr id="466" name="Google Shape;1517;p36">
              <a:extLst>
                <a:ext uri="{FF2B5EF4-FFF2-40B4-BE49-F238E27FC236}">
                  <a16:creationId xmlns:a16="http://schemas.microsoft.com/office/drawing/2014/main" id="{DDCCA9B7-F941-0EBB-4F81-45AB893830F0}"/>
                </a:ext>
              </a:extLst>
            </p:cNvPr>
            <p:cNvSpPr/>
            <p:nvPr/>
          </p:nvSpPr>
          <p:spPr>
            <a:xfrm>
              <a:off x="1157026" y="2490256"/>
              <a:ext cx="4363366" cy="61078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467" name="Google Shape;1518;p36">
              <a:extLst>
                <a:ext uri="{FF2B5EF4-FFF2-40B4-BE49-F238E27FC236}">
                  <a16:creationId xmlns:a16="http://schemas.microsoft.com/office/drawing/2014/main" id="{77743AA0-30C4-60E4-AE32-8C077B014539}"/>
                </a:ext>
              </a:extLst>
            </p:cNvPr>
            <p:cNvSpPr/>
            <p:nvPr/>
          </p:nvSpPr>
          <p:spPr>
            <a:xfrm>
              <a:off x="1157041" y="2490256"/>
              <a:ext cx="69793" cy="6107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468" name="Google Shape;1538;p36">
              <a:extLst>
                <a:ext uri="{FF2B5EF4-FFF2-40B4-BE49-F238E27FC236}">
                  <a16:creationId xmlns:a16="http://schemas.microsoft.com/office/drawing/2014/main" id="{C554BCD4-D322-2941-8C2E-B57818C72388}"/>
                </a:ext>
              </a:extLst>
            </p:cNvPr>
            <p:cNvSpPr txBox="1"/>
            <p:nvPr/>
          </p:nvSpPr>
          <p:spPr>
            <a:xfrm flipH="1">
              <a:off x="1351135" y="2515499"/>
              <a:ext cx="3362830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Filter </a:t>
              </a:r>
              <a:r>
                <a:rPr lang="ko-KR" altLang="en-US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재사용</a:t>
              </a:r>
              <a:r>
                <a:rPr lang="en-US" altLang="ko-KR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/</a:t>
              </a:r>
              <a:r>
                <a:rPr lang="ko-KR" altLang="en-US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코드 추가</a:t>
              </a:r>
              <a:endParaRPr sz="1600" dirty="0">
                <a:solidFill>
                  <a:schemeClr val="dk1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9" name="Google Shape;1539;p36">
              <a:extLst>
                <a:ext uri="{FF2B5EF4-FFF2-40B4-BE49-F238E27FC236}">
                  <a16:creationId xmlns:a16="http://schemas.microsoft.com/office/drawing/2014/main" id="{906BF9E8-557F-0D85-7EFB-318ADB13405E}"/>
                </a:ext>
              </a:extLst>
            </p:cNvPr>
            <p:cNvSpPr txBox="1"/>
            <p:nvPr/>
          </p:nvSpPr>
          <p:spPr>
            <a:xfrm flipH="1">
              <a:off x="1349603" y="2766019"/>
              <a:ext cx="4045531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Roboto"/>
                </a:rPr>
                <a:t>독립적이기 때문에 한 번만 생성하면 기능이 필요할 때 재사용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Roboto"/>
                <a:sym typeface="Roboto"/>
              </a:endParaRPr>
            </a:p>
          </p:txBody>
        </p:sp>
        <p:sp>
          <p:nvSpPr>
            <p:cNvPr id="474" name="Google Shape;1517;p36">
              <a:extLst>
                <a:ext uri="{FF2B5EF4-FFF2-40B4-BE49-F238E27FC236}">
                  <a16:creationId xmlns:a16="http://schemas.microsoft.com/office/drawing/2014/main" id="{B70B9FC8-922E-0FD1-8617-EDFDD52A39E0}"/>
                </a:ext>
              </a:extLst>
            </p:cNvPr>
            <p:cNvSpPr/>
            <p:nvPr/>
          </p:nvSpPr>
          <p:spPr>
            <a:xfrm>
              <a:off x="1157026" y="3186717"/>
              <a:ext cx="4363366" cy="61078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475" name="Google Shape;1518;p36">
              <a:extLst>
                <a:ext uri="{FF2B5EF4-FFF2-40B4-BE49-F238E27FC236}">
                  <a16:creationId xmlns:a16="http://schemas.microsoft.com/office/drawing/2014/main" id="{587C78E5-E503-B689-14B0-C736D2EC89FC}"/>
                </a:ext>
              </a:extLst>
            </p:cNvPr>
            <p:cNvSpPr/>
            <p:nvPr/>
          </p:nvSpPr>
          <p:spPr>
            <a:xfrm>
              <a:off x="1157041" y="3186717"/>
              <a:ext cx="69793" cy="6107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476" name="Google Shape;1538;p36">
              <a:extLst>
                <a:ext uri="{FF2B5EF4-FFF2-40B4-BE49-F238E27FC236}">
                  <a16:creationId xmlns:a16="http://schemas.microsoft.com/office/drawing/2014/main" id="{5BB6ECF3-BA1D-80CD-AFC6-9F8E325F98D2}"/>
                </a:ext>
              </a:extLst>
            </p:cNvPr>
            <p:cNvSpPr txBox="1"/>
            <p:nvPr/>
          </p:nvSpPr>
          <p:spPr>
            <a:xfrm flipH="1">
              <a:off x="1351135" y="3211960"/>
              <a:ext cx="3362830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다른 시스템에 영향을 주지 않음</a:t>
              </a:r>
              <a:endParaRPr sz="1600" dirty="0">
                <a:solidFill>
                  <a:schemeClr val="dk1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7" name="Google Shape;1539;p36">
              <a:extLst>
                <a:ext uri="{FF2B5EF4-FFF2-40B4-BE49-F238E27FC236}">
                  <a16:creationId xmlns:a16="http://schemas.microsoft.com/office/drawing/2014/main" id="{7A93FC2C-5356-7790-F352-E3207993BF42}"/>
                </a:ext>
              </a:extLst>
            </p:cNvPr>
            <p:cNvSpPr txBox="1"/>
            <p:nvPr/>
          </p:nvSpPr>
          <p:spPr>
            <a:xfrm flipH="1">
              <a:off x="1349603" y="3462480"/>
              <a:ext cx="4045531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Thread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가 한 기능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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한 소스 파일 내 서로 유기적 연결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Roboto"/>
                <a:sym typeface="Roboto"/>
              </a:endParaRPr>
            </a:p>
          </p:txBody>
        </p:sp>
        <p:sp>
          <p:nvSpPr>
            <p:cNvPr id="478" name="Google Shape;1517;p36">
              <a:extLst>
                <a:ext uri="{FF2B5EF4-FFF2-40B4-BE49-F238E27FC236}">
                  <a16:creationId xmlns:a16="http://schemas.microsoft.com/office/drawing/2014/main" id="{A5738641-3B19-0DBA-D6A8-6ED557C02DDD}"/>
                </a:ext>
              </a:extLst>
            </p:cNvPr>
            <p:cNvSpPr/>
            <p:nvPr/>
          </p:nvSpPr>
          <p:spPr>
            <a:xfrm>
              <a:off x="1157026" y="3881726"/>
              <a:ext cx="4363366" cy="61078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479" name="Google Shape;1518;p36">
              <a:extLst>
                <a:ext uri="{FF2B5EF4-FFF2-40B4-BE49-F238E27FC236}">
                  <a16:creationId xmlns:a16="http://schemas.microsoft.com/office/drawing/2014/main" id="{371D4619-9F2F-EC09-22C8-30F1FC0909CE}"/>
                </a:ext>
              </a:extLst>
            </p:cNvPr>
            <p:cNvSpPr/>
            <p:nvPr/>
          </p:nvSpPr>
          <p:spPr>
            <a:xfrm>
              <a:off x="1157041" y="3881726"/>
              <a:ext cx="69793" cy="6107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480" name="Google Shape;1538;p36">
              <a:extLst>
                <a:ext uri="{FF2B5EF4-FFF2-40B4-BE49-F238E27FC236}">
                  <a16:creationId xmlns:a16="http://schemas.microsoft.com/office/drawing/2014/main" id="{7B38FEDD-4853-926C-F6AB-44AEE5F33F7A}"/>
                </a:ext>
              </a:extLst>
            </p:cNvPr>
            <p:cNvSpPr txBox="1"/>
            <p:nvPr/>
          </p:nvSpPr>
          <p:spPr>
            <a:xfrm flipH="1">
              <a:off x="1351135" y="3906969"/>
              <a:ext cx="3362830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기능이 병렬적 진행</a:t>
              </a:r>
              <a:endParaRPr sz="1600" dirty="0">
                <a:solidFill>
                  <a:schemeClr val="dk1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1" name="Google Shape;1539;p36">
              <a:extLst>
                <a:ext uri="{FF2B5EF4-FFF2-40B4-BE49-F238E27FC236}">
                  <a16:creationId xmlns:a16="http://schemas.microsoft.com/office/drawing/2014/main" id="{D4AB6AF3-3CA3-17FF-F49C-B901E18A3E9B}"/>
                </a:ext>
              </a:extLst>
            </p:cNvPr>
            <p:cNvSpPr txBox="1"/>
            <p:nvPr/>
          </p:nvSpPr>
          <p:spPr>
            <a:xfrm flipH="1">
              <a:off x="1349603" y="4157489"/>
              <a:ext cx="4045531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같은 시간 다른 기능 진행 가능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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한 기능 후 다른 기능 진행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Roboto"/>
                <a:sym typeface="Roboto"/>
              </a:endParaRPr>
            </a:p>
          </p:txBody>
        </p:sp>
        <p:sp>
          <p:nvSpPr>
            <p:cNvPr id="482" name="Google Shape;1517;p36">
              <a:extLst>
                <a:ext uri="{FF2B5EF4-FFF2-40B4-BE49-F238E27FC236}">
                  <a16:creationId xmlns:a16="http://schemas.microsoft.com/office/drawing/2014/main" id="{8781FFAC-E597-A767-7A18-A6F14F4FDC24}"/>
                </a:ext>
              </a:extLst>
            </p:cNvPr>
            <p:cNvSpPr/>
            <p:nvPr/>
          </p:nvSpPr>
          <p:spPr>
            <a:xfrm>
              <a:off x="1157026" y="4567663"/>
              <a:ext cx="4363366" cy="61078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483" name="Google Shape;1518;p36">
              <a:extLst>
                <a:ext uri="{FF2B5EF4-FFF2-40B4-BE49-F238E27FC236}">
                  <a16:creationId xmlns:a16="http://schemas.microsoft.com/office/drawing/2014/main" id="{AA109553-6BFD-8665-BDCC-4A5C4EF717E3}"/>
                </a:ext>
              </a:extLst>
            </p:cNvPr>
            <p:cNvSpPr/>
            <p:nvPr/>
          </p:nvSpPr>
          <p:spPr>
            <a:xfrm>
              <a:off x="1157041" y="4567663"/>
              <a:ext cx="69793" cy="6107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484" name="Google Shape;1538;p36">
              <a:extLst>
                <a:ext uri="{FF2B5EF4-FFF2-40B4-BE49-F238E27FC236}">
                  <a16:creationId xmlns:a16="http://schemas.microsoft.com/office/drawing/2014/main" id="{0FB0001C-F15F-DB54-6817-7E91F825C926}"/>
                </a:ext>
              </a:extLst>
            </p:cNvPr>
            <p:cNvSpPr txBox="1"/>
            <p:nvPr/>
          </p:nvSpPr>
          <p:spPr>
            <a:xfrm flipH="1">
              <a:off x="1351135" y="4592906"/>
              <a:ext cx="3362830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디버깅 가능</a:t>
              </a:r>
              <a:endParaRPr sz="1600" dirty="0">
                <a:solidFill>
                  <a:schemeClr val="dk1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5" name="Google Shape;1539;p36">
              <a:extLst>
                <a:ext uri="{FF2B5EF4-FFF2-40B4-BE49-F238E27FC236}">
                  <a16:creationId xmlns:a16="http://schemas.microsoft.com/office/drawing/2014/main" id="{F2EF760C-3F8A-5DD3-58B4-AD47883CC887}"/>
                </a:ext>
              </a:extLst>
            </p:cNvPr>
            <p:cNvSpPr txBox="1"/>
            <p:nvPr/>
          </p:nvSpPr>
          <p:spPr>
            <a:xfrm flipH="1">
              <a:off x="1349603" y="4843426"/>
              <a:ext cx="4045531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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디버깅 어려움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Roboto"/>
                <a:sym typeface="Roboto"/>
              </a:endParaRPr>
            </a:p>
          </p:txBody>
        </p:sp>
        <p:sp>
          <p:nvSpPr>
            <p:cNvPr id="490" name="Google Shape;1538;p36">
              <a:extLst>
                <a:ext uri="{FF2B5EF4-FFF2-40B4-BE49-F238E27FC236}">
                  <a16:creationId xmlns:a16="http://schemas.microsoft.com/office/drawing/2014/main" id="{ADCB0629-6A8D-F625-6459-2040A9511A05}"/>
                </a:ext>
              </a:extLst>
            </p:cNvPr>
            <p:cNvSpPr txBox="1"/>
            <p:nvPr/>
          </p:nvSpPr>
          <p:spPr>
            <a:xfrm flipH="1">
              <a:off x="7525523" y="1839266"/>
              <a:ext cx="3362830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바이트 형태의 데이터 전달하여 복잡</a:t>
              </a:r>
              <a:endParaRPr sz="1600" dirty="0">
                <a:solidFill>
                  <a:schemeClr val="dk1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1" name="Google Shape;1539;p36">
              <a:extLst>
                <a:ext uri="{FF2B5EF4-FFF2-40B4-BE49-F238E27FC236}">
                  <a16:creationId xmlns:a16="http://schemas.microsoft.com/office/drawing/2014/main" id="{9E7B7ECF-D8A1-F189-3662-83A2CA67E5A4}"/>
                </a:ext>
              </a:extLst>
            </p:cNvPr>
            <p:cNvSpPr txBox="1"/>
            <p:nvPr/>
          </p:nvSpPr>
          <p:spPr>
            <a:xfrm flipH="1">
              <a:off x="6871940" y="2058331"/>
              <a:ext cx="4045531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Roboto"/>
                </a:rPr>
                <a:t>한 바이트 씩 저장하여 전달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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인터페이스 전달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Roboto"/>
                <a:sym typeface="Roboto"/>
              </a:endParaRPr>
            </a:p>
          </p:txBody>
        </p:sp>
        <p:sp>
          <p:nvSpPr>
            <p:cNvPr id="492" name="Google Shape;1509;p36">
              <a:extLst>
                <a:ext uri="{FF2B5EF4-FFF2-40B4-BE49-F238E27FC236}">
                  <a16:creationId xmlns:a16="http://schemas.microsoft.com/office/drawing/2014/main" id="{58EF9DA5-FFC2-2439-D9D0-159A41ACF8ED}"/>
                </a:ext>
              </a:extLst>
            </p:cNvPr>
            <p:cNvSpPr/>
            <p:nvPr/>
          </p:nvSpPr>
          <p:spPr>
            <a:xfrm flipH="1">
              <a:off x="6740877" y="2464841"/>
              <a:ext cx="4363368" cy="61078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493" name="Google Shape;1510;p36">
              <a:extLst>
                <a:ext uri="{FF2B5EF4-FFF2-40B4-BE49-F238E27FC236}">
                  <a16:creationId xmlns:a16="http://schemas.microsoft.com/office/drawing/2014/main" id="{B4FE698C-114D-1581-FD2B-A5CC83A247A4}"/>
                </a:ext>
              </a:extLst>
            </p:cNvPr>
            <p:cNvSpPr/>
            <p:nvPr/>
          </p:nvSpPr>
          <p:spPr>
            <a:xfrm flipH="1">
              <a:off x="11032895" y="2464841"/>
              <a:ext cx="71349" cy="610787"/>
            </a:xfrm>
            <a:prstGeom prst="rect">
              <a:avLst/>
            </a:prstGeom>
            <a:solidFill>
              <a:srgbClr val="F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494" name="Google Shape;1538;p36">
              <a:extLst>
                <a:ext uri="{FF2B5EF4-FFF2-40B4-BE49-F238E27FC236}">
                  <a16:creationId xmlns:a16="http://schemas.microsoft.com/office/drawing/2014/main" id="{CDD57D88-65BC-FD8D-BF08-FBB78557BDB9}"/>
                </a:ext>
              </a:extLst>
            </p:cNvPr>
            <p:cNvSpPr txBox="1"/>
            <p:nvPr/>
          </p:nvSpPr>
          <p:spPr>
            <a:xfrm flipH="1">
              <a:off x="7525520" y="2509549"/>
              <a:ext cx="3362830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에러 처리 어려움</a:t>
              </a:r>
              <a:endParaRPr sz="1600" dirty="0">
                <a:solidFill>
                  <a:schemeClr val="dk1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1539;p36">
              <a:extLst>
                <a:ext uri="{FF2B5EF4-FFF2-40B4-BE49-F238E27FC236}">
                  <a16:creationId xmlns:a16="http://schemas.microsoft.com/office/drawing/2014/main" id="{63C05309-5E22-3EE0-165C-80041122A196}"/>
                </a:ext>
              </a:extLst>
            </p:cNvPr>
            <p:cNvSpPr txBox="1"/>
            <p:nvPr/>
          </p:nvSpPr>
          <p:spPr>
            <a:xfrm flipH="1">
              <a:off x="6871937" y="2728614"/>
              <a:ext cx="4045531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Roboto"/>
                </a:rPr>
                <a:t>에러 메시지 전달 어려움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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Roboto"/>
                </a:rPr>
                <a:t> Exception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Roboto"/>
                </a:rPr>
                <a:t>처리 가능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Roboto"/>
                <a:sym typeface="Roboto"/>
              </a:endParaRPr>
            </a:p>
          </p:txBody>
        </p:sp>
        <p:sp>
          <p:nvSpPr>
            <p:cNvPr id="496" name="Google Shape;1509;p36">
              <a:extLst>
                <a:ext uri="{FF2B5EF4-FFF2-40B4-BE49-F238E27FC236}">
                  <a16:creationId xmlns:a16="http://schemas.microsoft.com/office/drawing/2014/main" id="{BB9997F5-917B-98F6-F406-F0CF1B51A524}"/>
                </a:ext>
              </a:extLst>
            </p:cNvPr>
            <p:cNvSpPr/>
            <p:nvPr/>
          </p:nvSpPr>
          <p:spPr>
            <a:xfrm flipH="1">
              <a:off x="6740876" y="3155891"/>
              <a:ext cx="4363368" cy="857738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497" name="Google Shape;1510;p36">
              <a:extLst>
                <a:ext uri="{FF2B5EF4-FFF2-40B4-BE49-F238E27FC236}">
                  <a16:creationId xmlns:a16="http://schemas.microsoft.com/office/drawing/2014/main" id="{D87AA868-49F2-D301-7F12-1ADF9911EE37}"/>
                </a:ext>
              </a:extLst>
            </p:cNvPr>
            <p:cNvSpPr/>
            <p:nvPr/>
          </p:nvSpPr>
          <p:spPr>
            <a:xfrm flipH="1">
              <a:off x="11032894" y="3155891"/>
              <a:ext cx="71348" cy="857738"/>
            </a:xfrm>
            <a:prstGeom prst="rect">
              <a:avLst/>
            </a:prstGeom>
            <a:solidFill>
              <a:srgbClr val="F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498" name="Google Shape;1538;p36">
              <a:extLst>
                <a:ext uri="{FF2B5EF4-FFF2-40B4-BE49-F238E27FC236}">
                  <a16:creationId xmlns:a16="http://schemas.microsoft.com/office/drawing/2014/main" id="{1AAA000A-40B1-4917-A4A0-4B4FCB93EC9B}"/>
                </a:ext>
              </a:extLst>
            </p:cNvPr>
            <p:cNvSpPr txBox="1"/>
            <p:nvPr/>
          </p:nvSpPr>
          <p:spPr>
            <a:xfrm flipH="1">
              <a:off x="7525519" y="3200599"/>
              <a:ext cx="3362830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많은 </a:t>
              </a:r>
              <a:r>
                <a:rPr lang="en-US" altLang="ko-KR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Filter </a:t>
              </a:r>
              <a:r>
                <a:rPr lang="en-US" altLang="ko-KR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Wingdings" panose="05000000000000000000" pitchFamily="2" charset="2"/>
                </a:rPr>
                <a:t></a:t>
              </a:r>
              <a:r>
                <a:rPr lang="en-US" altLang="ko-KR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 </a:t>
              </a:r>
              <a:r>
                <a:rPr lang="ko-KR" altLang="en-US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시스템 부하</a:t>
              </a:r>
              <a:endParaRPr sz="1600" dirty="0">
                <a:solidFill>
                  <a:schemeClr val="dk1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9" name="Google Shape;1539;p36">
              <a:extLst>
                <a:ext uri="{FF2B5EF4-FFF2-40B4-BE49-F238E27FC236}">
                  <a16:creationId xmlns:a16="http://schemas.microsoft.com/office/drawing/2014/main" id="{85584818-353E-D440-68BD-FEC0C47425FA}"/>
                </a:ext>
              </a:extLst>
            </p:cNvPr>
            <p:cNvSpPr txBox="1"/>
            <p:nvPr/>
          </p:nvSpPr>
          <p:spPr>
            <a:xfrm flipH="1">
              <a:off x="6881785" y="3634089"/>
              <a:ext cx="4045531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Roboto"/>
                </a:rPr>
                <a:t>정보 결과 값을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Roboto"/>
                </a:rPr>
                <a:t>Filter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Roboto"/>
                </a:rPr>
                <a:t>에서 변환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Roboto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Roboto"/>
                </a:rPr>
                <a:t>선행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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후행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) 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한 소스 파일에서 모든 작업 가능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(ex&gt; Server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내 수강신청 기능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)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 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Roboto"/>
                <a:sym typeface="Roboto"/>
              </a:endParaRPr>
            </a:p>
          </p:txBody>
        </p:sp>
        <p:sp>
          <p:nvSpPr>
            <p:cNvPr id="500" name="Google Shape;1509;p36">
              <a:extLst>
                <a:ext uri="{FF2B5EF4-FFF2-40B4-BE49-F238E27FC236}">
                  <a16:creationId xmlns:a16="http://schemas.microsoft.com/office/drawing/2014/main" id="{5C91D444-B633-5DFF-E47D-2570392F4C52}"/>
                </a:ext>
              </a:extLst>
            </p:cNvPr>
            <p:cNvSpPr/>
            <p:nvPr/>
          </p:nvSpPr>
          <p:spPr>
            <a:xfrm flipH="1">
              <a:off x="6740876" y="4093892"/>
              <a:ext cx="4363368" cy="61078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501" name="Google Shape;1510;p36">
              <a:extLst>
                <a:ext uri="{FF2B5EF4-FFF2-40B4-BE49-F238E27FC236}">
                  <a16:creationId xmlns:a16="http://schemas.microsoft.com/office/drawing/2014/main" id="{4FF0AD72-E405-A8C7-1755-0F9F8E6361FF}"/>
                </a:ext>
              </a:extLst>
            </p:cNvPr>
            <p:cNvSpPr/>
            <p:nvPr/>
          </p:nvSpPr>
          <p:spPr>
            <a:xfrm flipH="1">
              <a:off x="11032894" y="4093892"/>
              <a:ext cx="71349" cy="610787"/>
            </a:xfrm>
            <a:prstGeom prst="rect">
              <a:avLst/>
            </a:prstGeom>
            <a:solidFill>
              <a:srgbClr val="F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502" name="Google Shape;1538;p36">
              <a:extLst>
                <a:ext uri="{FF2B5EF4-FFF2-40B4-BE49-F238E27FC236}">
                  <a16:creationId xmlns:a16="http://schemas.microsoft.com/office/drawing/2014/main" id="{73775C2E-2AC6-E83F-83EB-EE00A68ECB65}"/>
                </a:ext>
              </a:extLst>
            </p:cNvPr>
            <p:cNvSpPr txBox="1"/>
            <p:nvPr/>
          </p:nvSpPr>
          <p:spPr>
            <a:xfrm flipH="1">
              <a:off x="7525519" y="4138600"/>
              <a:ext cx="3362830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데이터가 한 쪽으로 흐름</a:t>
              </a:r>
              <a:endParaRPr sz="1600" dirty="0">
                <a:solidFill>
                  <a:schemeClr val="dk1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3" name="Google Shape;1539;p36">
              <a:extLst>
                <a:ext uri="{FF2B5EF4-FFF2-40B4-BE49-F238E27FC236}">
                  <a16:creationId xmlns:a16="http://schemas.microsoft.com/office/drawing/2014/main" id="{A652DA3E-9797-8E0F-DA37-B42F8D9A767E}"/>
                </a:ext>
              </a:extLst>
            </p:cNvPr>
            <p:cNvSpPr txBox="1"/>
            <p:nvPr/>
          </p:nvSpPr>
          <p:spPr>
            <a:xfrm flipH="1">
              <a:off x="6871936" y="4357665"/>
              <a:ext cx="4045531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응답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요청 기능 부적합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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응답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Roboto"/>
                  <a:sym typeface="Wingdings" panose="05000000000000000000" pitchFamily="2" charset="2"/>
                </a:rPr>
                <a:t>요청 기능 적합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Roboto"/>
                <a:sym typeface="Roboto"/>
              </a:endParaRPr>
            </a:p>
          </p:txBody>
        </p:sp>
        <p:sp>
          <p:nvSpPr>
            <p:cNvPr id="508" name="Google Shape;1509;p36">
              <a:extLst>
                <a:ext uri="{FF2B5EF4-FFF2-40B4-BE49-F238E27FC236}">
                  <a16:creationId xmlns:a16="http://schemas.microsoft.com/office/drawing/2014/main" id="{16E4FF2B-4B25-E9D5-29FE-8AB40CC48F09}"/>
                </a:ext>
              </a:extLst>
            </p:cNvPr>
            <p:cNvSpPr/>
            <p:nvPr/>
          </p:nvSpPr>
          <p:spPr>
            <a:xfrm flipH="1">
              <a:off x="6740876" y="4784942"/>
              <a:ext cx="4363368" cy="61078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509" name="Google Shape;1510;p36">
              <a:extLst>
                <a:ext uri="{FF2B5EF4-FFF2-40B4-BE49-F238E27FC236}">
                  <a16:creationId xmlns:a16="http://schemas.microsoft.com/office/drawing/2014/main" id="{5F42A40A-1DAF-1BEF-D05C-C121C3663C18}"/>
                </a:ext>
              </a:extLst>
            </p:cNvPr>
            <p:cNvSpPr/>
            <p:nvPr/>
          </p:nvSpPr>
          <p:spPr>
            <a:xfrm flipH="1">
              <a:off x="11032894" y="4784942"/>
              <a:ext cx="71349" cy="610787"/>
            </a:xfrm>
            <a:prstGeom prst="rect">
              <a:avLst/>
            </a:prstGeom>
            <a:solidFill>
              <a:srgbClr val="F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endParaRPr>
            </a:p>
          </p:txBody>
        </p:sp>
        <p:sp>
          <p:nvSpPr>
            <p:cNvPr id="510" name="Google Shape;1538;p36">
              <a:extLst>
                <a:ext uri="{FF2B5EF4-FFF2-40B4-BE49-F238E27FC236}">
                  <a16:creationId xmlns:a16="http://schemas.microsoft.com/office/drawing/2014/main" id="{6F0ED860-632C-9415-162E-8612B7DCD63D}"/>
                </a:ext>
              </a:extLst>
            </p:cNvPr>
            <p:cNvSpPr txBox="1"/>
            <p:nvPr/>
          </p:nvSpPr>
          <p:spPr>
            <a:xfrm flipH="1">
              <a:off x="7525519" y="4829650"/>
              <a:ext cx="3362830" cy="29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chemeClr val="dk1"/>
                  </a:solidFill>
                  <a:latin typeface="경기천년제목M Medium" panose="02020603020101020101" pitchFamily="18" charset="-127"/>
                  <a:ea typeface="경기천년제목M Medium" panose="02020603020101020101" pitchFamily="18" charset="-127"/>
                  <a:cs typeface="Fira Sans Extra Condensed Medium"/>
                  <a:sym typeface="Fira Sans Extra Condensed Medium"/>
                </a:rPr>
                <a:t>전송시간 느림</a:t>
              </a:r>
              <a:endParaRPr sz="1600" dirty="0">
                <a:solidFill>
                  <a:schemeClr val="dk1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13" name="Google Shape;198;p32">
            <a:extLst>
              <a:ext uri="{FF2B5EF4-FFF2-40B4-BE49-F238E27FC236}">
                <a16:creationId xmlns:a16="http://schemas.microsoft.com/office/drawing/2014/main" id="{D19BC8B5-CB88-F750-1C88-992298EAE6E1}"/>
              </a:ext>
            </a:extLst>
          </p:cNvPr>
          <p:cNvSpPr txBox="1">
            <a:spLocks/>
          </p:cNvSpPr>
          <p:nvPr/>
        </p:nvSpPr>
        <p:spPr>
          <a:xfrm>
            <a:off x="8377791" y="346668"/>
            <a:ext cx="3593599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b="1" dirty="0">
                <a:latin typeface="Arial Black" panose="020B0A04020102020204" pitchFamily="34" charset="0"/>
                <a:ea typeface="LG PC" panose="02030504000101010101" pitchFamily="18" charset="-127"/>
              </a:rPr>
              <a:t>With Client – Server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0467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8D9B38-592D-12E7-6BAA-92EAC6247177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B5E607D5-FA5F-87B2-FB2F-31123E4C66A5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96C8FBC-0902-C9EC-2A86-7870F114B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DD69CDD-8016-E6F1-49FB-C1EBA7CEE130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9942E1-AF59-19CE-E4F9-0634F594248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3348A273-E20D-B1DB-8E36-1CB9A73248D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42830-B4C0-DCA2-81EF-377D89FA5D91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A769157-350C-D47E-94B4-DBB475B2F94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753B854-2132-D068-8E2C-55F98D94F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3E03AED-293E-AF4D-1391-E3F6C96E6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A961A4DF-AF39-3BA8-FA81-CDC2E8436D3D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3DAFBFD-5D1A-91A5-A9B4-E87BA32AEB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5" name="원호 14">
                <a:extLst>
                  <a:ext uri="{FF2B5EF4-FFF2-40B4-BE49-F238E27FC236}">
                    <a16:creationId xmlns:a16="http://schemas.microsoft.com/office/drawing/2014/main" id="{E34F3F87-28F7-9E6C-1025-36E51A352AB0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226F35C-F76A-3CB1-3107-0DC7B3D0293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7" name="원호 16">
                  <a:extLst>
                    <a:ext uri="{FF2B5EF4-FFF2-40B4-BE49-F238E27FC236}">
                      <a16:creationId xmlns:a16="http://schemas.microsoft.com/office/drawing/2014/main" id="{553C6CA1-DB66-812B-513C-7F8EADB62910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816661B7-C730-2861-3F07-2AAA7590A8A1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4BDC3CB-AB06-D28F-2932-B63596D3F7F0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AEEBD9-AA34-B34F-0800-0E00C08EF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Google Shape;198;p32">
            <a:extLst>
              <a:ext uri="{FF2B5EF4-FFF2-40B4-BE49-F238E27FC236}">
                <a16:creationId xmlns:a16="http://schemas.microsoft.com/office/drawing/2014/main" id="{8C6FFBEE-E118-0E7B-9067-9E92B94370F4}"/>
              </a:ext>
            </a:extLst>
          </p:cNvPr>
          <p:cNvSpPr txBox="1">
            <a:spLocks/>
          </p:cNvSpPr>
          <p:nvPr/>
        </p:nvSpPr>
        <p:spPr>
          <a:xfrm>
            <a:off x="6710434" y="3689975"/>
            <a:ext cx="5102281" cy="562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altLang="ko-KR" sz="4400" dirty="0">
                <a:latin typeface="Arial Black" panose="020B0A04020102020204" pitchFamily="34" charset="0"/>
                <a:ea typeface="LG PC" panose="02030504000101010101" pitchFamily="18" charset="-127"/>
              </a:rPr>
              <a:t>Event - Bus</a:t>
            </a:r>
          </a:p>
        </p:txBody>
      </p:sp>
      <p:sp>
        <p:nvSpPr>
          <p:cNvPr id="35" name="Google Shape;199;p32">
            <a:extLst>
              <a:ext uri="{FF2B5EF4-FFF2-40B4-BE49-F238E27FC236}">
                <a16:creationId xmlns:a16="http://schemas.microsoft.com/office/drawing/2014/main" id="{203323DA-ED6E-9570-A9D4-E9303F1625B3}"/>
              </a:ext>
            </a:extLst>
          </p:cNvPr>
          <p:cNvSpPr txBox="1">
            <a:spLocks/>
          </p:cNvSpPr>
          <p:nvPr/>
        </p:nvSpPr>
        <p:spPr>
          <a:xfrm>
            <a:off x="8894978" y="2374508"/>
            <a:ext cx="2675953" cy="1455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13800" dirty="0">
                <a:solidFill>
                  <a:srgbClr val="127CEA"/>
                </a:solidFill>
                <a:latin typeface="Arial Black" panose="020B0A04020102020204" pitchFamily="34" charset="0"/>
                <a:ea typeface="LG PC" panose="02030504000101010101" pitchFamily="18" charset="-127"/>
              </a:rPr>
              <a:t>04</a:t>
            </a:r>
          </a:p>
        </p:txBody>
      </p:sp>
      <p:sp>
        <p:nvSpPr>
          <p:cNvPr id="36" name="Google Shape;200;p32">
            <a:extLst>
              <a:ext uri="{FF2B5EF4-FFF2-40B4-BE49-F238E27FC236}">
                <a16:creationId xmlns:a16="http://schemas.microsoft.com/office/drawing/2014/main" id="{33162F12-0F89-BBB8-B1C0-7F4525DD8C14}"/>
              </a:ext>
            </a:extLst>
          </p:cNvPr>
          <p:cNvSpPr txBox="1">
            <a:spLocks/>
          </p:cNvSpPr>
          <p:nvPr/>
        </p:nvSpPr>
        <p:spPr>
          <a:xfrm>
            <a:off x="6929719" y="4295159"/>
            <a:ext cx="4930078" cy="38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Pros and Cons</a:t>
            </a:r>
            <a:r>
              <a: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with</a:t>
            </a: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클라이언트 서버 프로그래밍과의 비교</a:t>
            </a:r>
          </a:p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28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21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Event Bus Pros</a:t>
            </a:r>
            <a:r>
              <a:rPr lang="ko-KR" altLang="en-US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and</a:t>
            </a:r>
            <a:r>
              <a:rPr lang="ko-KR" altLang="en-US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Cons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Google Shape;719;p22">
            <a:extLst>
              <a:ext uri="{FF2B5EF4-FFF2-40B4-BE49-F238E27FC236}">
                <a16:creationId xmlns:a16="http://schemas.microsoft.com/office/drawing/2014/main" id="{CDA3FC0E-A9C3-93F8-0ED2-D68FE4509CDD}"/>
              </a:ext>
            </a:extLst>
          </p:cNvPr>
          <p:cNvCxnSpPr>
            <a:stCxn id="118" idx="3"/>
          </p:cNvCxnSpPr>
          <p:nvPr/>
        </p:nvCxnSpPr>
        <p:spPr>
          <a:xfrm>
            <a:off x="5627153" y="1421786"/>
            <a:ext cx="341607" cy="4413448"/>
          </a:xfrm>
          <a:prstGeom prst="bentConnector2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6" name="Google Shape;721;p22">
            <a:extLst>
              <a:ext uri="{FF2B5EF4-FFF2-40B4-BE49-F238E27FC236}">
                <a16:creationId xmlns:a16="http://schemas.microsoft.com/office/drawing/2014/main" id="{9387C229-A9F7-E1DE-8067-501126447F82}"/>
              </a:ext>
            </a:extLst>
          </p:cNvPr>
          <p:cNvSpPr/>
          <p:nvPr/>
        </p:nvSpPr>
        <p:spPr>
          <a:xfrm>
            <a:off x="1077934" y="1886065"/>
            <a:ext cx="4549054" cy="941177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sp>
        <p:nvSpPr>
          <p:cNvPr id="77" name="Google Shape;722;p22">
            <a:extLst>
              <a:ext uri="{FF2B5EF4-FFF2-40B4-BE49-F238E27FC236}">
                <a16:creationId xmlns:a16="http://schemas.microsoft.com/office/drawing/2014/main" id="{B9A6BD3F-1690-6EA9-C917-D62025D97A80}"/>
              </a:ext>
            </a:extLst>
          </p:cNvPr>
          <p:cNvSpPr/>
          <p:nvPr/>
        </p:nvSpPr>
        <p:spPr>
          <a:xfrm>
            <a:off x="6622942" y="1886066"/>
            <a:ext cx="4549054" cy="788148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sp>
        <p:nvSpPr>
          <p:cNvPr id="82" name="Google Shape;727;p22">
            <a:extLst>
              <a:ext uri="{FF2B5EF4-FFF2-40B4-BE49-F238E27FC236}">
                <a16:creationId xmlns:a16="http://schemas.microsoft.com/office/drawing/2014/main" id="{D7F75395-B07E-B8A7-7606-33E751BE8BC5}"/>
              </a:ext>
            </a:extLst>
          </p:cNvPr>
          <p:cNvSpPr txBox="1"/>
          <p:nvPr/>
        </p:nvSpPr>
        <p:spPr>
          <a:xfrm>
            <a:off x="1474031" y="1936902"/>
            <a:ext cx="3996835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이벤트로 메시지 전달</a:t>
            </a:r>
            <a:endParaRPr sz="1500" dirty="0">
              <a:solidFill>
                <a:srgbClr val="000000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83" name="Google Shape;728;p22">
            <a:extLst>
              <a:ext uri="{FF2B5EF4-FFF2-40B4-BE49-F238E27FC236}">
                <a16:creationId xmlns:a16="http://schemas.microsoft.com/office/drawing/2014/main" id="{5EEC4078-B804-4D49-CFFA-968A30AE636B}"/>
              </a:ext>
            </a:extLst>
          </p:cNvPr>
          <p:cNvSpPr txBox="1"/>
          <p:nvPr/>
        </p:nvSpPr>
        <p:spPr>
          <a:xfrm>
            <a:off x="1889905" y="2219719"/>
            <a:ext cx="3581898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요청하고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Wingdings" panose="05000000000000000000" pitchFamily="2" charset="2"/>
              </a:rPr>
              <a:t>응답하는 프로세스가 서로 다름 </a:t>
            </a:r>
            <a:r>
              <a:rPr lang="e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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"/>
              <a:sym typeface="Wingdings" panose="05000000000000000000" pitchFamily="2" charset="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인터페이스로 정보 전달 후 같은 프로세스에 응답 받음</a:t>
            </a:r>
            <a:endParaRPr lang="ko-KR" altLang="en-US" sz="1700" dirty="0">
              <a:solidFill>
                <a:schemeClr val="tx1">
                  <a:lumMod val="50000"/>
                  <a:lumOff val="50000"/>
                </a:scheme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Medium"/>
              <a:sym typeface="Fira Sans Medium"/>
            </a:endParaRPr>
          </a:p>
        </p:txBody>
      </p:sp>
      <p:sp>
        <p:nvSpPr>
          <p:cNvPr id="106" name="Google Shape;733;p22">
            <a:extLst>
              <a:ext uri="{FF2B5EF4-FFF2-40B4-BE49-F238E27FC236}">
                <a16:creationId xmlns:a16="http://schemas.microsoft.com/office/drawing/2014/main" id="{1ACA1791-37D2-B536-9262-3484C436BE70}"/>
              </a:ext>
            </a:extLst>
          </p:cNvPr>
          <p:cNvSpPr/>
          <p:nvPr/>
        </p:nvSpPr>
        <p:spPr>
          <a:xfrm>
            <a:off x="773265" y="2084498"/>
            <a:ext cx="536624" cy="5443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09" name="Google Shape;736;p22">
            <a:extLst>
              <a:ext uri="{FF2B5EF4-FFF2-40B4-BE49-F238E27FC236}">
                <a16:creationId xmlns:a16="http://schemas.microsoft.com/office/drawing/2014/main" id="{335A1835-C8A8-3977-3F08-443A9195D8C9}"/>
              </a:ext>
            </a:extLst>
          </p:cNvPr>
          <p:cNvSpPr/>
          <p:nvPr/>
        </p:nvSpPr>
        <p:spPr>
          <a:xfrm>
            <a:off x="10903685" y="2012974"/>
            <a:ext cx="536621" cy="544312"/>
          </a:xfrm>
          <a:prstGeom prst="ellipse">
            <a:avLst/>
          </a:prstGeom>
          <a:solidFill>
            <a:srgbClr val="FF9F9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18" name="Google Shape;720;p22">
            <a:extLst>
              <a:ext uri="{FF2B5EF4-FFF2-40B4-BE49-F238E27FC236}">
                <a16:creationId xmlns:a16="http://schemas.microsoft.com/office/drawing/2014/main" id="{7DC120C6-B042-46A3-47A4-2F3A74920FBA}"/>
              </a:ext>
            </a:extLst>
          </p:cNvPr>
          <p:cNvSpPr/>
          <p:nvPr/>
        </p:nvSpPr>
        <p:spPr>
          <a:xfrm>
            <a:off x="670478" y="1105079"/>
            <a:ext cx="4956675" cy="633413"/>
          </a:xfrm>
          <a:prstGeom prst="roundRect">
            <a:avLst>
              <a:gd name="adj" fmla="val 2213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"/>
                <a:sym typeface="Fira Sans Extra Condensed"/>
              </a:rPr>
              <a:t>PROS</a:t>
            </a:r>
            <a:endParaRPr sz="2000" b="1">
              <a:solidFill>
                <a:schemeClr val="lt1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"/>
              <a:sym typeface="Fira Sans Extra Condensed"/>
            </a:endParaRPr>
          </a:p>
        </p:txBody>
      </p:sp>
      <p:cxnSp>
        <p:nvCxnSpPr>
          <p:cNvPr id="119" name="Google Shape;745;p22">
            <a:extLst>
              <a:ext uri="{FF2B5EF4-FFF2-40B4-BE49-F238E27FC236}">
                <a16:creationId xmlns:a16="http://schemas.microsoft.com/office/drawing/2014/main" id="{EE35AB07-C40F-2D00-1D6B-35EE6BC5622C}"/>
              </a:ext>
            </a:extLst>
          </p:cNvPr>
          <p:cNvCxnSpPr>
            <a:stCxn id="120" idx="3"/>
          </p:cNvCxnSpPr>
          <p:nvPr/>
        </p:nvCxnSpPr>
        <p:spPr>
          <a:xfrm flipH="1">
            <a:off x="6281335" y="1421786"/>
            <a:ext cx="341607" cy="4413448"/>
          </a:xfrm>
          <a:prstGeom prst="bentConnector2">
            <a:avLst/>
          </a:prstGeom>
          <a:noFill/>
          <a:ln w="38100" cap="flat" cmpd="sng">
            <a:solidFill>
              <a:srgbClr val="FF757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0" name="Google Shape;746;p22">
            <a:extLst>
              <a:ext uri="{FF2B5EF4-FFF2-40B4-BE49-F238E27FC236}">
                <a16:creationId xmlns:a16="http://schemas.microsoft.com/office/drawing/2014/main" id="{67AE4158-A0E6-FE21-1653-7C833C6D759F}"/>
              </a:ext>
            </a:extLst>
          </p:cNvPr>
          <p:cNvSpPr/>
          <p:nvPr/>
        </p:nvSpPr>
        <p:spPr>
          <a:xfrm flipH="1">
            <a:off x="6622942" y="1105079"/>
            <a:ext cx="4956675" cy="633413"/>
          </a:xfrm>
          <a:prstGeom prst="roundRect">
            <a:avLst>
              <a:gd name="adj" fmla="val 22134"/>
            </a:avLst>
          </a:prstGeom>
          <a:solidFill>
            <a:srgbClr val="FF4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"/>
                <a:sym typeface="Fira Sans Extra Condensed"/>
              </a:rPr>
              <a:t>CONS</a:t>
            </a:r>
            <a:endParaRPr sz="2000" b="1">
              <a:solidFill>
                <a:schemeClr val="lt1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"/>
              <a:sym typeface="Fira Sans Extra Condensed"/>
            </a:endParaRPr>
          </a:p>
        </p:txBody>
      </p:sp>
      <p:sp>
        <p:nvSpPr>
          <p:cNvPr id="144" name="Google Shape;727;p22">
            <a:extLst>
              <a:ext uri="{FF2B5EF4-FFF2-40B4-BE49-F238E27FC236}">
                <a16:creationId xmlns:a16="http://schemas.microsoft.com/office/drawing/2014/main" id="{DD331B2E-0B2B-FCC1-A4F8-7B3413807230}"/>
              </a:ext>
            </a:extLst>
          </p:cNvPr>
          <p:cNvSpPr txBox="1"/>
          <p:nvPr/>
        </p:nvSpPr>
        <p:spPr>
          <a:xfrm>
            <a:off x="6778451" y="1937010"/>
            <a:ext cx="3591625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예측 어려움 </a:t>
            </a:r>
            <a:r>
              <a:rPr lang="en-US" altLang="ko-KR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/ </a:t>
            </a:r>
            <a:r>
              <a:rPr lang="ko-KR" altLang="en-US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이벤트 낭비 </a:t>
            </a:r>
            <a:r>
              <a:rPr lang="en-US" altLang="ko-KR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/ </a:t>
            </a:r>
            <a:r>
              <a:rPr lang="ko-KR" altLang="en-US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복잡함</a:t>
            </a:r>
            <a:endParaRPr sz="1500" dirty="0">
              <a:solidFill>
                <a:srgbClr val="000000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45" name="Google Shape;728;p22">
            <a:extLst>
              <a:ext uri="{FF2B5EF4-FFF2-40B4-BE49-F238E27FC236}">
                <a16:creationId xmlns:a16="http://schemas.microsoft.com/office/drawing/2014/main" id="{1CC8FB5D-BB52-6282-9A77-86716C378D47}"/>
              </a:ext>
            </a:extLst>
          </p:cNvPr>
          <p:cNvSpPr txBox="1"/>
          <p:nvPr/>
        </p:nvSpPr>
        <p:spPr>
          <a:xfrm>
            <a:off x="6773529" y="2211085"/>
            <a:ext cx="4266974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Fira Sans"/>
              </a:rPr>
              <a:t>이벤트 버스에 정보를 모두 보냄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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특정 위치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경우에만 정보 전송 </a:t>
            </a:r>
            <a:endParaRPr sz="1700" dirty="0">
              <a:solidFill>
                <a:schemeClr val="tx1">
                  <a:lumMod val="50000"/>
                  <a:lumOff val="50000"/>
                </a:scheme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Medium"/>
              <a:sym typeface="Fira Sans Medium"/>
            </a:endParaRPr>
          </a:p>
        </p:txBody>
      </p:sp>
      <p:sp>
        <p:nvSpPr>
          <p:cNvPr id="146" name="Google Shape;198;p32">
            <a:extLst>
              <a:ext uri="{FF2B5EF4-FFF2-40B4-BE49-F238E27FC236}">
                <a16:creationId xmlns:a16="http://schemas.microsoft.com/office/drawing/2014/main" id="{92745661-EC87-85BB-6BC2-A2D8BB969D67}"/>
              </a:ext>
            </a:extLst>
          </p:cNvPr>
          <p:cNvSpPr txBox="1">
            <a:spLocks/>
          </p:cNvSpPr>
          <p:nvPr/>
        </p:nvSpPr>
        <p:spPr>
          <a:xfrm>
            <a:off x="8377791" y="346668"/>
            <a:ext cx="3593599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b="1" dirty="0">
                <a:latin typeface="Arial Black" panose="020B0A04020102020204" pitchFamily="34" charset="0"/>
                <a:ea typeface="LG PC" panose="02030504000101010101" pitchFamily="18" charset="-127"/>
              </a:rPr>
              <a:t>With Client – Server Programming</a:t>
            </a:r>
          </a:p>
        </p:txBody>
      </p:sp>
      <p:sp>
        <p:nvSpPr>
          <p:cNvPr id="147" name="Google Shape;721;p22">
            <a:extLst>
              <a:ext uri="{FF2B5EF4-FFF2-40B4-BE49-F238E27FC236}">
                <a16:creationId xmlns:a16="http://schemas.microsoft.com/office/drawing/2014/main" id="{3701769C-663B-98B0-3A93-0EDC49114C54}"/>
              </a:ext>
            </a:extLst>
          </p:cNvPr>
          <p:cNvSpPr/>
          <p:nvPr/>
        </p:nvSpPr>
        <p:spPr>
          <a:xfrm>
            <a:off x="1077934" y="2911627"/>
            <a:ext cx="4549054" cy="788148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sp>
        <p:nvSpPr>
          <p:cNvPr id="148" name="Google Shape;727;p22">
            <a:extLst>
              <a:ext uri="{FF2B5EF4-FFF2-40B4-BE49-F238E27FC236}">
                <a16:creationId xmlns:a16="http://schemas.microsoft.com/office/drawing/2014/main" id="{3A0F23CB-2F2C-F9FB-91F0-14A4937A63C1}"/>
              </a:ext>
            </a:extLst>
          </p:cNvPr>
          <p:cNvSpPr txBox="1"/>
          <p:nvPr/>
        </p:nvSpPr>
        <p:spPr>
          <a:xfrm>
            <a:off x="1474031" y="2962463"/>
            <a:ext cx="3996835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유지 보수성</a:t>
            </a:r>
            <a:r>
              <a:rPr lang="en-US" altLang="ko-KR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/</a:t>
            </a:r>
            <a:r>
              <a:rPr lang="ko-KR" altLang="en-US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변경이 쉬움</a:t>
            </a:r>
            <a:endParaRPr sz="1500" dirty="0">
              <a:solidFill>
                <a:srgbClr val="000000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49" name="Google Shape;728;p22">
            <a:extLst>
              <a:ext uri="{FF2B5EF4-FFF2-40B4-BE49-F238E27FC236}">
                <a16:creationId xmlns:a16="http://schemas.microsoft.com/office/drawing/2014/main" id="{D78C78E1-B2EF-3760-F535-87FC97073662}"/>
              </a:ext>
            </a:extLst>
          </p:cNvPr>
          <p:cNvSpPr txBox="1"/>
          <p:nvPr/>
        </p:nvSpPr>
        <p:spPr>
          <a:xfrm>
            <a:off x="1889905" y="3245280"/>
            <a:ext cx="3581898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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이벤트 버스에 비해 어려움</a:t>
            </a:r>
            <a:endParaRPr sz="1700" dirty="0">
              <a:solidFill>
                <a:schemeClr val="tx1">
                  <a:lumMod val="50000"/>
                  <a:lumOff val="50000"/>
                </a:scheme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Medium"/>
              <a:sym typeface="Fira Sans Medium"/>
            </a:endParaRPr>
          </a:p>
        </p:txBody>
      </p:sp>
      <p:sp>
        <p:nvSpPr>
          <p:cNvPr id="150" name="Google Shape;733;p22">
            <a:extLst>
              <a:ext uri="{FF2B5EF4-FFF2-40B4-BE49-F238E27FC236}">
                <a16:creationId xmlns:a16="http://schemas.microsoft.com/office/drawing/2014/main" id="{C835C66A-5FA6-E730-7E33-17EF7400D599}"/>
              </a:ext>
            </a:extLst>
          </p:cNvPr>
          <p:cNvSpPr/>
          <p:nvPr/>
        </p:nvSpPr>
        <p:spPr>
          <a:xfrm>
            <a:off x="786820" y="3038535"/>
            <a:ext cx="536624" cy="5443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51" name="Google Shape;721;p22">
            <a:extLst>
              <a:ext uri="{FF2B5EF4-FFF2-40B4-BE49-F238E27FC236}">
                <a16:creationId xmlns:a16="http://schemas.microsoft.com/office/drawing/2014/main" id="{8771F957-3863-09C1-67CB-3414E3EFF0D7}"/>
              </a:ext>
            </a:extLst>
          </p:cNvPr>
          <p:cNvSpPr/>
          <p:nvPr/>
        </p:nvSpPr>
        <p:spPr>
          <a:xfrm>
            <a:off x="1077934" y="3794140"/>
            <a:ext cx="4549054" cy="788148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sp>
        <p:nvSpPr>
          <p:cNvPr id="152" name="Google Shape;727;p22">
            <a:extLst>
              <a:ext uri="{FF2B5EF4-FFF2-40B4-BE49-F238E27FC236}">
                <a16:creationId xmlns:a16="http://schemas.microsoft.com/office/drawing/2014/main" id="{4B71E020-F46B-E452-D28F-4D6038073D58}"/>
              </a:ext>
            </a:extLst>
          </p:cNvPr>
          <p:cNvSpPr txBox="1"/>
          <p:nvPr/>
        </p:nvSpPr>
        <p:spPr>
          <a:xfrm>
            <a:off x="1474031" y="3844976"/>
            <a:ext cx="3996835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정보 보낸</a:t>
            </a:r>
            <a:r>
              <a:rPr lang="en-US" altLang="ko-KR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/</a:t>
            </a:r>
            <a:r>
              <a:rPr lang="ko-KR" altLang="en-US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받는 사람을 알 필요 없음</a:t>
            </a:r>
            <a:endParaRPr sz="1500" dirty="0">
              <a:solidFill>
                <a:srgbClr val="000000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53" name="Google Shape;728;p22">
            <a:extLst>
              <a:ext uri="{FF2B5EF4-FFF2-40B4-BE49-F238E27FC236}">
                <a16:creationId xmlns:a16="http://schemas.microsoft.com/office/drawing/2014/main" id="{AD5FABFC-B8F3-E63F-639E-AFB051C852AB}"/>
              </a:ext>
            </a:extLst>
          </p:cNvPr>
          <p:cNvSpPr txBox="1"/>
          <p:nvPr/>
        </p:nvSpPr>
        <p:spPr>
          <a:xfrm>
            <a:off x="1473866" y="4127793"/>
            <a:ext cx="3997937" cy="33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이벤트만 체크</a:t>
            </a:r>
            <a:r>
              <a:rPr lang="e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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정보를 보낸 사람과 받을 사람을 알아야 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. </a:t>
            </a:r>
            <a:endParaRPr sz="1700" dirty="0">
              <a:solidFill>
                <a:schemeClr val="tx1">
                  <a:lumMod val="50000"/>
                  <a:lumOff val="50000"/>
                </a:scheme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Medium"/>
              <a:sym typeface="Fira Sans Medium"/>
            </a:endParaRPr>
          </a:p>
        </p:txBody>
      </p:sp>
      <p:sp>
        <p:nvSpPr>
          <p:cNvPr id="154" name="Google Shape;733;p22">
            <a:extLst>
              <a:ext uri="{FF2B5EF4-FFF2-40B4-BE49-F238E27FC236}">
                <a16:creationId xmlns:a16="http://schemas.microsoft.com/office/drawing/2014/main" id="{570703C7-20D2-4AFA-1BB9-726C2C5A050F}"/>
              </a:ext>
            </a:extLst>
          </p:cNvPr>
          <p:cNvSpPr/>
          <p:nvPr/>
        </p:nvSpPr>
        <p:spPr>
          <a:xfrm>
            <a:off x="786820" y="3921048"/>
            <a:ext cx="536624" cy="5443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55" name="Google Shape;721;p22">
            <a:extLst>
              <a:ext uri="{FF2B5EF4-FFF2-40B4-BE49-F238E27FC236}">
                <a16:creationId xmlns:a16="http://schemas.microsoft.com/office/drawing/2014/main" id="{01A51D13-C7F0-8CB8-DA22-C901ACD0A30C}"/>
              </a:ext>
            </a:extLst>
          </p:cNvPr>
          <p:cNvSpPr/>
          <p:nvPr/>
        </p:nvSpPr>
        <p:spPr>
          <a:xfrm>
            <a:off x="1077934" y="4670813"/>
            <a:ext cx="4549054" cy="788148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sp>
        <p:nvSpPr>
          <p:cNvPr id="156" name="Google Shape;727;p22">
            <a:extLst>
              <a:ext uri="{FF2B5EF4-FFF2-40B4-BE49-F238E27FC236}">
                <a16:creationId xmlns:a16="http://schemas.microsoft.com/office/drawing/2014/main" id="{D91D36B5-CD07-EA61-2BEF-20267692B21D}"/>
              </a:ext>
            </a:extLst>
          </p:cNvPr>
          <p:cNvSpPr txBox="1"/>
          <p:nvPr/>
        </p:nvSpPr>
        <p:spPr>
          <a:xfrm>
            <a:off x="1474031" y="4724083"/>
            <a:ext cx="3996835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병렬 전송 유리</a:t>
            </a:r>
            <a:endParaRPr sz="1500" dirty="0">
              <a:solidFill>
                <a:srgbClr val="000000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57" name="Google Shape;728;p22">
            <a:extLst>
              <a:ext uri="{FF2B5EF4-FFF2-40B4-BE49-F238E27FC236}">
                <a16:creationId xmlns:a16="http://schemas.microsoft.com/office/drawing/2014/main" id="{E579AD11-3663-AA2B-6FD9-122277789CBB}"/>
              </a:ext>
            </a:extLst>
          </p:cNvPr>
          <p:cNvSpPr txBox="1"/>
          <p:nvPr/>
        </p:nvSpPr>
        <p:spPr>
          <a:xfrm>
            <a:off x="1889905" y="5004465"/>
            <a:ext cx="3581898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흐름이 한쪽으로 이어짐 </a:t>
            </a:r>
            <a:r>
              <a:rPr lang="e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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흐름이 양쪽으로 상호작용</a:t>
            </a:r>
            <a:endParaRPr sz="1700" dirty="0">
              <a:solidFill>
                <a:schemeClr val="tx1">
                  <a:lumMod val="50000"/>
                  <a:lumOff val="50000"/>
                </a:scheme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Medium"/>
              <a:sym typeface="Fira Sans Medium"/>
            </a:endParaRPr>
          </a:p>
        </p:txBody>
      </p:sp>
      <p:sp>
        <p:nvSpPr>
          <p:cNvPr id="158" name="Google Shape;733;p22">
            <a:extLst>
              <a:ext uri="{FF2B5EF4-FFF2-40B4-BE49-F238E27FC236}">
                <a16:creationId xmlns:a16="http://schemas.microsoft.com/office/drawing/2014/main" id="{BFEF18DF-FDCC-A876-4056-1A99161C50CD}"/>
              </a:ext>
            </a:extLst>
          </p:cNvPr>
          <p:cNvSpPr/>
          <p:nvPr/>
        </p:nvSpPr>
        <p:spPr>
          <a:xfrm>
            <a:off x="786820" y="4797721"/>
            <a:ext cx="536624" cy="5443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61" name="Google Shape;722;p22">
            <a:extLst>
              <a:ext uri="{FF2B5EF4-FFF2-40B4-BE49-F238E27FC236}">
                <a16:creationId xmlns:a16="http://schemas.microsoft.com/office/drawing/2014/main" id="{F328F389-9A1A-1B2B-779B-5846DFB50D3F}"/>
              </a:ext>
            </a:extLst>
          </p:cNvPr>
          <p:cNvSpPr/>
          <p:nvPr/>
        </p:nvSpPr>
        <p:spPr>
          <a:xfrm>
            <a:off x="6622942" y="2751037"/>
            <a:ext cx="4549054" cy="788148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sp>
        <p:nvSpPr>
          <p:cNvPr id="162" name="Google Shape;736;p22">
            <a:extLst>
              <a:ext uri="{FF2B5EF4-FFF2-40B4-BE49-F238E27FC236}">
                <a16:creationId xmlns:a16="http://schemas.microsoft.com/office/drawing/2014/main" id="{803AF8E7-5AF1-91EB-77F5-920461E8D583}"/>
              </a:ext>
            </a:extLst>
          </p:cNvPr>
          <p:cNvSpPr/>
          <p:nvPr/>
        </p:nvSpPr>
        <p:spPr>
          <a:xfrm>
            <a:off x="10903685" y="2877945"/>
            <a:ext cx="536621" cy="544312"/>
          </a:xfrm>
          <a:prstGeom prst="ellipse">
            <a:avLst/>
          </a:prstGeom>
          <a:solidFill>
            <a:srgbClr val="FF9F9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63" name="Google Shape;727;p22">
            <a:extLst>
              <a:ext uri="{FF2B5EF4-FFF2-40B4-BE49-F238E27FC236}">
                <a16:creationId xmlns:a16="http://schemas.microsoft.com/office/drawing/2014/main" id="{579EB698-74C0-0544-98BC-1157CC2AD6AE}"/>
              </a:ext>
            </a:extLst>
          </p:cNvPr>
          <p:cNvSpPr txBox="1"/>
          <p:nvPr/>
        </p:nvSpPr>
        <p:spPr>
          <a:xfrm>
            <a:off x="6778451" y="2801981"/>
            <a:ext cx="3591625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디버깅 안됨</a:t>
            </a:r>
            <a:endParaRPr sz="1500" dirty="0">
              <a:solidFill>
                <a:srgbClr val="000000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64" name="Google Shape;728;p22">
            <a:extLst>
              <a:ext uri="{FF2B5EF4-FFF2-40B4-BE49-F238E27FC236}">
                <a16:creationId xmlns:a16="http://schemas.microsoft.com/office/drawing/2014/main" id="{D9A47DFB-49A4-5BB1-7DE0-00BBB6684B3B}"/>
              </a:ext>
            </a:extLst>
          </p:cNvPr>
          <p:cNvSpPr txBox="1"/>
          <p:nvPr/>
        </p:nvSpPr>
        <p:spPr>
          <a:xfrm>
            <a:off x="6773530" y="3076056"/>
            <a:ext cx="3581898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Fira Sans"/>
              </a:rPr>
              <a:t>오류 발생했을 때 디버깅 안됨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=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디버깅 안됨</a:t>
            </a:r>
            <a:endParaRPr sz="1700" dirty="0">
              <a:solidFill>
                <a:schemeClr val="tx1">
                  <a:lumMod val="50000"/>
                  <a:lumOff val="50000"/>
                </a:scheme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Medium"/>
              <a:sym typeface="Fira Sans Medium"/>
            </a:endParaRPr>
          </a:p>
        </p:txBody>
      </p:sp>
      <p:sp>
        <p:nvSpPr>
          <p:cNvPr id="165" name="Google Shape;722;p22">
            <a:extLst>
              <a:ext uri="{FF2B5EF4-FFF2-40B4-BE49-F238E27FC236}">
                <a16:creationId xmlns:a16="http://schemas.microsoft.com/office/drawing/2014/main" id="{9D1F778E-43BB-B7D5-A292-232126152EDA}"/>
              </a:ext>
            </a:extLst>
          </p:cNvPr>
          <p:cNvSpPr/>
          <p:nvPr/>
        </p:nvSpPr>
        <p:spPr>
          <a:xfrm>
            <a:off x="6622942" y="3621033"/>
            <a:ext cx="4549054" cy="788148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sp>
        <p:nvSpPr>
          <p:cNvPr id="166" name="Google Shape;736;p22">
            <a:extLst>
              <a:ext uri="{FF2B5EF4-FFF2-40B4-BE49-F238E27FC236}">
                <a16:creationId xmlns:a16="http://schemas.microsoft.com/office/drawing/2014/main" id="{9EDF6D0E-7641-549C-C6BD-4A764B9F774B}"/>
              </a:ext>
            </a:extLst>
          </p:cNvPr>
          <p:cNvSpPr/>
          <p:nvPr/>
        </p:nvSpPr>
        <p:spPr>
          <a:xfrm>
            <a:off x="10903685" y="3747941"/>
            <a:ext cx="536621" cy="544312"/>
          </a:xfrm>
          <a:prstGeom prst="ellipse">
            <a:avLst/>
          </a:prstGeom>
          <a:solidFill>
            <a:srgbClr val="FF9F9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67" name="Google Shape;727;p22">
            <a:extLst>
              <a:ext uri="{FF2B5EF4-FFF2-40B4-BE49-F238E27FC236}">
                <a16:creationId xmlns:a16="http://schemas.microsoft.com/office/drawing/2014/main" id="{FCF4C93D-C726-3720-177C-3B57FD55CE7E}"/>
              </a:ext>
            </a:extLst>
          </p:cNvPr>
          <p:cNvSpPr txBox="1"/>
          <p:nvPr/>
        </p:nvSpPr>
        <p:spPr>
          <a:xfrm>
            <a:off x="6778451" y="3671977"/>
            <a:ext cx="3591625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정보 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Parsing</a:t>
            </a:r>
            <a:endParaRPr sz="1500" dirty="0">
              <a:solidFill>
                <a:srgbClr val="000000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68" name="Google Shape;728;p22">
            <a:extLst>
              <a:ext uri="{FF2B5EF4-FFF2-40B4-BE49-F238E27FC236}">
                <a16:creationId xmlns:a16="http://schemas.microsoft.com/office/drawing/2014/main" id="{10B8AE83-E5CD-47CC-82C1-FCB018E4F285}"/>
              </a:ext>
            </a:extLst>
          </p:cNvPr>
          <p:cNvSpPr txBox="1"/>
          <p:nvPr/>
        </p:nvSpPr>
        <p:spPr>
          <a:xfrm>
            <a:off x="6773529" y="3946052"/>
            <a:ext cx="4066313" cy="32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Fira Sans"/>
              </a:rPr>
              <a:t>이벤트 메시지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Fira Sans"/>
              </a:rPr>
              <a:t>Parsing (String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Fira Sans"/>
              </a:rPr>
              <a:t>단위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Fira Sans"/>
              </a:rPr>
              <a:t>)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Wingdings" panose="05000000000000000000" pitchFamily="2" charset="2"/>
              </a:rPr>
              <a:t>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Wingdings" panose="05000000000000000000" pitchFamily="2" charset="2"/>
              </a:rPr>
              <a:t>인터페이스로 전달</a:t>
            </a:r>
            <a:endParaRPr sz="1700" dirty="0">
              <a:solidFill>
                <a:schemeClr val="tx1">
                  <a:lumMod val="50000"/>
                  <a:lumOff val="50000"/>
                </a:scheme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Medium"/>
              <a:sym typeface="Fira Sans Medium"/>
            </a:endParaRPr>
          </a:p>
        </p:txBody>
      </p:sp>
      <p:sp>
        <p:nvSpPr>
          <p:cNvPr id="169" name="Google Shape;722;p22">
            <a:extLst>
              <a:ext uri="{FF2B5EF4-FFF2-40B4-BE49-F238E27FC236}">
                <a16:creationId xmlns:a16="http://schemas.microsoft.com/office/drawing/2014/main" id="{DEA22AA5-3F80-C67F-A257-E82B8EA460B9}"/>
              </a:ext>
            </a:extLst>
          </p:cNvPr>
          <p:cNvSpPr/>
          <p:nvPr/>
        </p:nvSpPr>
        <p:spPr>
          <a:xfrm>
            <a:off x="6622942" y="4491028"/>
            <a:ext cx="4549054" cy="861665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sp>
        <p:nvSpPr>
          <p:cNvPr id="170" name="Google Shape;736;p22">
            <a:extLst>
              <a:ext uri="{FF2B5EF4-FFF2-40B4-BE49-F238E27FC236}">
                <a16:creationId xmlns:a16="http://schemas.microsoft.com/office/drawing/2014/main" id="{B941A4A9-33E7-71CD-3063-B4A36DA3A2B2}"/>
              </a:ext>
            </a:extLst>
          </p:cNvPr>
          <p:cNvSpPr/>
          <p:nvPr/>
        </p:nvSpPr>
        <p:spPr>
          <a:xfrm>
            <a:off x="10903685" y="4617937"/>
            <a:ext cx="536621" cy="544312"/>
          </a:xfrm>
          <a:prstGeom prst="ellipse">
            <a:avLst/>
          </a:prstGeom>
          <a:solidFill>
            <a:srgbClr val="FF9F9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71" name="Google Shape;727;p22">
            <a:extLst>
              <a:ext uri="{FF2B5EF4-FFF2-40B4-BE49-F238E27FC236}">
                <a16:creationId xmlns:a16="http://schemas.microsoft.com/office/drawing/2014/main" id="{EA49BB47-38BE-E4BA-DF30-19F566810C5A}"/>
              </a:ext>
            </a:extLst>
          </p:cNvPr>
          <p:cNvSpPr txBox="1"/>
          <p:nvPr/>
        </p:nvSpPr>
        <p:spPr>
          <a:xfrm>
            <a:off x="6778451" y="4541973"/>
            <a:ext cx="3591625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무거움</a:t>
            </a:r>
            <a:r>
              <a:rPr lang="en-US" altLang="ko-KR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/</a:t>
            </a:r>
            <a:r>
              <a:rPr lang="ko-KR" altLang="en-US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메모리 수요 증가</a:t>
            </a:r>
            <a:endParaRPr sz="1500" dirty="0">
              <a:solidFill>
                <a:srgbClr val="000000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72" name="Google Shape;728;p22">
            <a:extLst>
              <a:ext uri="{FF2B5EF4-FFF2-40B4-BE49-F238E27FC236}">
                <a16:creationId xmlns:a16="http://schemas.microsoft.com/office/drawing/2014/main" id="{FC0365B0-896F-ACE8-FFD6-18A9277919D9}"/>
              </a:ext>
            </a:extLst>
          </p:cNvPr>
          <p:cNvSpPr txBox="1"/>
          <p:nvPr/>
        </p:nvSpPr>
        <p:spPr>
          <a:xfrm>
            <a:off x="6773529" y="4816048"/>
            <a:ext cx="4130155" cy="3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Fira Sans"/>
              </a:rPr>
              <a:t>여러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Fira Sans"/>
              </a:rPr>
              <a:t>Process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Fira Sans"/>
              </a:rPr>
              <a:t>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Fira Sans"/>
              </a:rPr>
              <a:t> RMI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Fira Sans"/>
              </a:rPr>
              <a:t>통신을 통해 연결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Fira Sans"/>
              </a:rPr>
              <a:t>+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Fira Sans"/>
              </a:rPr>
              <a:t>하나의 이벤트 모든 노드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Medium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Fira Sans"/>
              </a:rPr>
              <a:t>= RMI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Medium"/>
                <a:sym typeface="Fira Sans"/>
              </a:rPr>
              <a:t>통신</a:t>
            </a:r>
            <a:endParaRPr sz="1700" dirty="0">
              <a:solidFill>
                <a:schemeClr val="tx1">
                  <a:lumMod val="50000"/>
                  <a:lumOff val="50000"/>
                </a:scheme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Medium"/>
              <a:sym typeface="Fira Sans Medium"/>
            </a:endParaRPr>
          </a:p>
        </p:txBody>
      </p:sp>
      <p:sp>
        <p:nvSpPr>
          <p:cNvPr id="177" name="Google Shape;721;p22">
            <a:extLst>
              <a:ext uri="{FF2B5EF4-FFF2-40B4-BE49-F238E27FC236}">
                <a16:creationId xmlns:a16="http://schemas.microsoft.com/office/drawing/2014/main" id="{32242018-BB1D-8FE2-9237-8D53E425F72E}"/>
              </a:ext>
            </a:extLst>
          </p:cNvPr>
          <p:cNvSpPr/>
          <p:nvPr/>
        </p:nvSpPr>
        <p:spPr>
          <a:xfrm>
            <a:off x="1081450" y="5549104"/>
            <a:ext cx="4549054" cy="681881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sp>
        <p:nvSpPr>
          <p:cNvPr id="178" name="Google Shape;727;p22">
            <a:extLst>
              <a:ext uri="{FF2B5EF4-FFF2-40B4-BE49-F238E27FC236}">
                <a16:creationId xmlns:a16="http://schemas.microsoft.com/office/drawing/2014/main" id="{E6455DCD-82FC-5248-D72F-A9D00FACCC90}"/>
              </a:ext>
            </a:extLst>
          </p:cNvPr>
          <p:cNvSpPr txBox="1"/>
          <p:nvPr/>
        </p:nvSpPr>
        <p:spPr>
          <a:xfrm>
            <a:off x="1477547" y="5599940"/>
            <a:ext cx="3996835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0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 Extra Condensed Medium"/>
                <a:sym typeface="Fira Sans Extra Condensed Medium"/>
              </a:rPr>
              <a:t>분산화 된 프로그램에서 유리</a:t>
            </a:r>
            <a:endParaRPr sz="1500" dirty="0">
              <a:solidFill>
                <a:srgbClr val="000000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79" name="Google Shape;728;p22">
            <a:extLst>
              <a:ext uri="{FF2B5EF4-FFF2-40B4-BE49-F238E27FC236}">
                <a16:creationId xmlns:a16="http://schemas.microsoft.com/office/drawing/2014/main" id="{0E7507B3-64BE-E901-295F-D8DFBDE6F5F7}"/>
              </a:ext>
            </a:extLst>
          </p:cNvPr>
          <p:cNvSpPr txBox="1"/>
          <p:nvPr/>
        </p:nvSpPr>
        <p:spPr>
          <a:xfrm>
            <a:off x="1193793" y="5846484"/>
            <a:ext cx="4364208" cy="3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코드들 사이의 결합도가 낮아 관심사의 분리 가능  결합도가 높음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  <a:cs typeface="Fira Sans"/>
                <a:sym typeface="Wingdings" panose="05000000000000000000" pitchFamily="2" charset="2"/>
              </a:rPr>
              <a:t>.</a:t>
            </a:r>
            <a:endParaRPr lang="ko-KR" altLang="en-US" sz="1700" dirty="0">
              <a:solidFill>
                <a:schemeClr val="tx1">
                  <a:lumMod val="50000"/>
                  <a:lumOff val="50000"/>
                </a:scheme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Medium"/>
              <a:sym typeface="Fira Sans Medium"/>
            </a:endParaRPr>
          </a:p>
        </p:txBody>
      </p:sp>
      <p:sp>
        <p:nvSpPr>
          <p:cNvPr id="180" name="Google Shape;733;p22">
            <a:extLst>
              <a:ext uri="{FF2B5EF4-FFF2-40B4-BE49-F238E27FC236}">
                <a16:creationId xmlns:a16="http://schemas.microsoft.com/office/drawing/2014/main" id="{B5B8E8CC-311D-5A73-3293-31CFB4286FEC}"/>
              </a:ext>
            </a:extLst>
          </p:cNvPr>
          <p:cNvSpPr/>
          <p:nvPr/>
        </p:nvSpPr>
        <p:spPr>
          <a:xfrm>
            <a:off x="821681" y="5591111"/>
            <a:ext cx="536624" cy="5443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2248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8D9B38-592D-12E7-6BAA-92EAC6247177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B5E607D5-FA5F-87B2-FB2F-31123E4C66A5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96C8FBC-0902-C9EC-2A86-7870F114B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DD69CDD-8016-E6F1-49FB-C1EBA7CEE130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9942E1-AF59-19CE-E4F9-0634F594248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3348A273-E20D-B1DB-8E36-1CB9A73248D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42830-B4C0-DCA2-81EF-377D89FA5D91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A769157-350C-D47E-94B4-DBB475B2F94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753B854-2132-D068-8E2C-55F98D94F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3E03AED-293E-AF4D-1391-E3F6C96E6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A961A4DF-AF39-3BA8-FA81-CDC2E8436D3D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3DAFBFD-5D1A-91A5-A9B4-E87BA32AEB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5" name="원호 14">
                <a:extLst>
                  <a:ext uri="{FF2B5EF4-FFF2-40B4-BE49-F238E27FC236}">
                    <a16:creationId xmlns:a16="http://schemas.microsoft.com/office/drawing/2014/main" id="{E34F3F87-28F7-9E6C-1025-36E51A352AB0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226F35C-F76A-3CB1-3107-0DC7B3D0293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7" name="원호 16">
                  <a:extLst>
                    <a:ext uri="{FF2B5EF4-FFF2-40B4-BE49-F238E27FC236}">
                      <a16:creationId xmlns:a16="http://schemas.microsoft.com/office/drawing/2014/main" id="{553C6CA1-DB66-812B-513C-7F8EADB62910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816661B7-C730-2861-3F07-2AAA7590A8A1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4BDC3CB-AB06-D28F-2932-B63596D3F7F0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AEEBD9-AA34-B34F-0800-0E00C08EF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Google Shape;198;p32">
            <a:extLst>
              <a:ext uri="{FF2B5EF4-FFF2-40B4-BE49-F238E27FC236}">
                <a16:creationId xmlns:a16="http://schemas.microsoft.com/office/drawing/2014/main" id="{8C6FFBEE-E118-0E7B-9067-9E92B94370F4}"/>
              </a:ext>
            </a:extLst>
          </p:cNvPr>
          <p:cNvSpPr txBox="1">
            <a:spLocks/>
          </p:cNvSpPr>
          <p:nvPr/>
        </p:nvSpPr>
        <p:spPr>
          <a:xfrm>
            <a:off x="6600638" y="3689975"/>
            <a:ext cx="5102281" cy="562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ko-KR" altLang="en-US" sz="44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느낀점</a:t>
            </a:r>
            <a:endParaRPr lang="en-US" altLang="ko-KR" sz="4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5" name="Google Shape;199;p32">
            <a:extLst>
              <a:ext uri="{FF2B5EF4-FFF2-40B4-BE49-F238E27FC236}">
                <a16:creationId xmlns:a16="http://schemas.microsoft.com/office/drawing/2014/main" id="{203323DA-ED6E-9570-A9D4-E9303F1625B3}"/>
              </a:ext>
            </a:extLst>
          </p:cNvPr>
          <p:cNvSpPr txBox="1">
            <a:spLocks/>
          </p:cNvSpPr>
          <p:nvPr/>
        </p:nvSpPr>
        <p:spPr>
          <a:xfrm>
            <a:off x="8894978" y="2374508"/>
            <a:ext cx="2675953" cy="1455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13800" dirty="0">
                <a:solidFill>
                  <a:srgbClr val="127CEA"/>
                </a:solidFill>
                <a:latin typeface="Arial Black" panose="020B0A04020102020204" pitchFamily="34" charset="0"/>
                <a:ea typeface="LG PC" panose="02030504000101010101" pitchFamily="18" charset="-127"/>
              </a:rPr>
              <a:t>05</a:t>
            </a:r>
          </a:p>
        </p:txBody>
      </p:sp>
      <p:sp>
        <p:nvSpPr>
          <p:cNvPr id="36" name="Google Shape;200;p32">
            <a:extLst>
              <a:ext uri="{FF2B5EF4-FFF2-40B4-BE49-F238E27FC236}">
                <a16:creationId xmlns:a16="http://schemas.microsoft.com/office/drawing/2014/main" id="{33162F12-0F89-BBB8-B1C0-7F4525DD8C14}"/>
              </a:ext>
            </a:extLst>
          </p:cNvPr>
          <p:cNvSpPr txBox="1">
            <a:spLocks/>
          </p:cNvSpPr>
          <p:nvPr/>
        </p:nvSpPr>
        <p:spPr>
          <a:xfrm>
            <a:off x="6819923" y="4295159"/>
            <a:ext cx="4930078" cy="38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3 </a:t>
            </a:r>
            <a:r>
              <a: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개의 </a:t>
            </a:r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Architecture Pattern</a:t>
            </a:r>
            <a:r>
              <a: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을 </a:t>
            </a:r>
            <a:endParaRPr lang="en-US" altLang="ko-KR" sz="2800" b="1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공부하며</a:t>
            </a:r>
          </a:p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28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45849B-669A-00E4-3BB0-1F6D146744F4}"/>
              </a:ext>
            </a:extLst>
          </p:cNvPr>
          <p:cNvSpPr/>
          <p:nvPr/>
        </p:nvSpPr>
        <p:spPr>
          <a:xfrm>
            <a:off x="571063" y="4643818"/>
            <a:ext cx="4652869" cy="1697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3</a:t>
            </a:r>
            <a:r>
              <a:rPr lang="ko-KR" altLang="en-US" sz="1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개의 패턴의 장단점을 비교하며 필요한 서비스에 따라 어떤 패턴을 사용하는 것이 좋을지 생각해보게 됨</a:t>
            </a:r>
            <a:r>
              <a:rPr lang="en-US" altLang="ko-KR" sz="1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실습의 경우 클라이언트 서버가 다른 두 패턴을 사용하는 것보다 훨씬 더 효율적일 것이라고 생각함</a:t>
            </a:r>
            <a:r>
              <a:rPr lang="en-US" altLang="ko-KR" sz="1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이 </a:t>
            </a:r>
            <a:r>
              <a:rPr lang="en-US" altLang="ko-KR" sz="1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3</a:t>
            </a:r>
            <a:r>
              <a:rPr lang="ko-KR" altLang="en-US" sz="1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개의 패턴 말고도 다른 </a:t>
            </a:r>
            <a:r>
              <a:rPr lang="en-US" altLang="ko-KR" sz="1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SW </a:t>
            </a:r>
            <a:r>
              <a:rPr lang="ko-KR" altLang="en-US" sz="1400" dirty="0" err="1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아키텍쳐</a:t>
            </a:r>
            <a:r>
              <a:rPr lang="ko-KR" altLang="en-US" sz="140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패턴도 </a:t>
            </a:r>
            <a:r>
              <a:rPr lang="ko-KR" altLang="en-US" sz="1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궁금해짐</a:t>
            </a:r>
            <a:r>
              <a:rPr lang="en-US" altLang="ko-KR" sz="1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.</a:t>
            </a:r>
            <a:endParaRPr lang="ko-KR" altLang="en-US" sz="14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071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2522FCEB-8170-42D3-982A-61246644659D}"/>
              </a:ext>
            </a:extLst>
          </p:cNvPr>
          <p:cNvSpPr/>
          <p:nvPr/>
        </p:nvSpPr>
        <p:spPr>
          <a:xfrm>
            <a:off x="4021428" y="2824186"/>
            <a:ext cx="4218418" cy="12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rgbClr val="127CEA"/>
                </a:solidFill>
                <a:latin typeface="Arial Black" panose="020B0A04020102020204" pitchFamily="34" charset="0"/>
              </a:rPr>
              <a:t>Thank</a:t>
            </a:r>
            <a:r>
              <a:rPr lang="ko-KR" altLang="en-US" sz="5400" b="1" dirty="0">
                <a:solidFill>
                  <a:srgbClr val="127CEA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b="1" dirty="0">
                <a:solidFill>
                  <a:srgbClr val="127CEA"/>
                </a:solidFill>
                <a:latin typeface="Arial Black" panose="020B0A04020102020204" pitchFamily="34" charset="0"/>
              </a:rPr>
              <a:t>you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9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8D9B38-592D-12E7-6BAA-92EAC6247177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B5E607D5-FA5F-87B2-FB2F-31123E4C66A5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96C8FBC-0902-C9EC-2A86-7870F114B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DD69CDD-8016-E6F1-49FB-C1EBA7CEE130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9942E1-AF59-19CE-E4F9-0634F594248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3348A273-E20D-B1DB-8E36-1CB9A73248D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42830-B4C0-DCA2-81EF-377D89FA5D91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A769157-350C-D47E-94B4-DBB475B2F94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753B854-2132-D068-8E2C-55F98D94F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3E03AED-293E-AF4D-1391-E3F6C96E6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A961A4DF-AF39-3BA8-FA81-CDC2E8436D3D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3DAFBFD-5D1A-91A5-A9B4-E87BA32AEB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5" name="원호 14">
                <a:extLst>
                  <a:ext uri="{FF2B5EF4-FFF2-40B4-BE49-F238E27FC236}">
                    <a16:creationId xmlns:a16="http://schemas.microsoft.com/office/drawing/2014/main" id="{E34F3F87-28F7-9E6C-1025-36E51A352AB0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226F35C-F76A-3CB1-3107-0DC7B3D0293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7" name="원호 16">
                  <a:extLst>
                    <a:ext uri="{FF2B5EF4-FFF2-40B4-BE49-F238E27FC236}">
                      <a16:creationId xmlns:a16="http://schemas.microsoft.com/office/drawing/2014/main" id="{553C6CA1-DB66-812B-513C-7F8EADB62910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816661B7-C730-2861-3F07-2AAA7590A8A1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4BDC3CB-AB06-D28F-2932-B63596D3F7F0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AEEBD9-AA34-B34F-0800-0E00C08EF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AA59794-3009-DF3A-CDB7-F62E72924B7B}"/>
              </a:ext>
            </a:extLst>
          </p:cNvPr>
          <p:cNvSpPr/>
          <p:nvPr/>
        </p:nvSpPr>
        <p:spPr>
          <a:xfrm>
            <a:off x="4502302" y="1458763"/>
            <a:ext cx="3108721" cy="54266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latin typeface="Arial Black" panose="020B0A04020102020204" pitchFamily="34" charset="0"/>
              </a:rPr>
              <a:t>Index</a:t>
            </a:r>
          </a:p>
        </p:txBody>
      </p:sp>
      <p:sp>
        <p:nvSpPr>
          <p:cNvPr id="30" name="Google Shape;198;p32">
            <a:extLst>
              <a:ext uri="{FF2B5EF4-FFF2-40B4-BE49-F238E27FC236}">
                <a16:creationId xmlns:a16="http://schemas.microsoft.com/office/drawing/2014/main" id="{8C6FFBEE-E118-0E7B-9067-9E92B94370F4}"/>
              </a:ext>
            </a:extLst>
          </p:cNvPr>
          <p:cNvSpPr txBox="1">
            <a:spLocks/>
          </p:cNvSpPr>
          <p:nvPr/>
        </p:nvSpPr>
        <p:spPr>
          <a:xfrm>
            <a:off x="1918297" y="274495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>
                <a:latin typeface="Arial Black" panose="020B0A04020102020204" pitchFamily="34" charset="0"/>
                <a:ea typeface="LG PC" panose="02030504000101010101" pitchFamily="18" charset="-127"/>
              </a:rPr>
              <a:t>Pipe and Filter</a:t>
            </a:r>
          </a:p>
        </p:txBody>
      </p:sp>
      <p:sp>
        <p:nvSpPr>
          <p:cNvPr id="35" name="Google Shape;199;p32">
            <a:extLst>
              <a:ext uri="{FF2B5EF4-FFF2-40B4-BE49-F238E27FC236}">
                <a16:creationId xmlns:a16="http://schemas.microsoft.com/office/drawing/2014/main" id="{203323DA-ED6E-9570-A9D4-E9303F1625B3}"/>
              </a:ext>
            </a:extLst>
          </p:cNvPr>
          <p:cNvSpPr txBox="1">
            <a:spLocks/>
          </p:cNvSpPr>
          <p:nvPr/>
        </p:nvSpPr>
        <p:spPr>
          <a:xfrm>
            <a:off x="476190" y="2740093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6600" dirty="0">
                <a:solidFill>
                  <a:srgbClr val="127CEA"/>
                </a:solidFill>
                <a:latin typeface="Arial Black" panose="020B0A04020102020204" pitchFamily="34" charset="0"/>
                <a:ea typeface="LG PC" panose="02030504000101010101" pitchFamily="18" charset="-127"/>
              </a:rPr>
              <a:t>01</a:t>
            </a:r>
          </a:p>
        </p:txBody>
      </p:sp>
      <p:sp>
        <p:nvSpPr>
          <p:cNvPr id="36" name="Google Shape;200;p32">
            <a:extLst>
              <a:ext uri="{FF2B5EF4-FFF2-40B4-BE49-F238E27FC236}">
                <a16:creationId xmlns:a16="http://schemas.microsoft.com/office/drawing/2014/main" id="{33162F12-0F89-BBB8-B1C0-7F4525DD8C14}"/>
              </a:ext>
            </a:extLst>
          </p:cNvPr>
          <p:cNvSpPr txBox="1">
            <a:spLocks/>
          </p:cNvSpPr>
          <p:nvPr/>
        </p:nvSpPr>
        <p:spPr>
          <a:xfrm>
            <a:off x="1918178" y="3034228"/>
            <a:ext cx="1247455" cy="38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System A </a:t>
            </a:r>
            <a:r>
              <a:rPr lang="ko-KR" alt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실습</a:t>
            </a:r>
          </a:p>
        </p:txBody>
      </p:sp>
      <p:sp>
        <p:nvSpPr>
          <p:cNvPr id="37" name="Google Shape;201;p32">
            <a:extLst>
              <a:ext uri="{FF2B5EF4-FFF2-40B4-BE49-F238E27FC236}">
                <a16:creationId xmlns:a16="http://schemas.microsoft.com/office/drawing/2014/main" id="{BA9E5C6F-75EC-0006-2E69-EF72B0C2217C}"/>
              </a:ext>
            </a:extLst>
          </p:cNvPr>
          <p:cNvSpPr txBox="1">
            <a:spLocks/>
          </p:cNvSpPr>
          <p:nvPr/>
        </p:nvSpPr>
        <p:spPr>
          <a:xfrm>
            <a:off x="5553596" y="2747256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dirty="0">
                <a:latin typeface="Arial Black" panose="020B0A04020102020204" pitchFamily="34" charset="0"/>
                <a:ea typeface="LG PC" panose="02030504000101010101" pitchFamily="18" charset="-127"/>
              </a:rPr>
              <a:t>Event - Bus</a:t>
            </a:r>
          </a:p>
        </p:txBody>
      </p:sp>
      <p:sp>
        <p:nvSpPr>
          <p:cNvPr id="39" name="Google Shape;203;p32">
            <a:extLst>
              <a:ext uri="{FF2B5EF4-FFF2-40B4-BE49-F238E27FC236}">
                <a16:creationId xmlns:a16="http://schemas.microsoft.com/office/drawing/2014/main" id="{A3B22C1D-6E42-BFD1-13AC-D616145A5B0D}"/>
              </a:ext>
            </a:extLst>
          </p:cNvPr>
          <p:cNvSpPr txBox="1">
            <a:spLocks/>
          </p:cNvSpPr>
          <p:nvPr/>
        </p:nvSpPr>
        <p:spPr>
          <a:xfrm>
            <a:off x="5555946" y="3031311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System A </a:t>
            </a:r>
            <a:r>
              <a:rPr lang="ko-KR" alt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실습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System B </a:t>
            </a:r>
            <a:r>
              <a:rPr lang="ko-KR" alt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실습</a:t>
            </a:r>
          </a:p>
        </p:txBody>
      </p:sp>
      <p:sp>
        <p:nvSpPr>
          <p:cNvPr id="40" name="Google Shape;204;p32">
            <a:extLst>
              <a:ext uri="{FF2B5EF4-FFF2-40B4-BE49-F238E27FC236}">
                <a16:creationId xmlns:a16="http://schemas.microsoft.com/office/drawing/2014/main" id="{7BEC49BC-D3F8-32D2-AF65-BA1BF42D615F}"/>
              </a:ext>
            </a:extLst>
          </p:cNvPr>
          <p:cNvSpPr txBox="1">
            <a:spLocks/>
          </p:cNvSpPr>
          <p:nvPr/>
        </p:nvSpPr>
        <p:spPr>
          <a:xfrm>
            <a:off x="9236416" y="2744132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>
                <a:latin typeface="Arial Black" panose="020B0A04020102020204" pitchFamily="34" charset="0"/>
                <a:ea typeface="LG PC" panose="02030504000101010101" pitchFamily="18" charset="-127"/>
              </a:rPr>
              <a:t>Pipe and Filter</a:t>
            </a:r>
          </a:p>
        </p:txBody>
      </p:sp>
      <p:sp>
        <p:nvSpPr>
          <p:cNvPr id="41" name="Google Shape;205;p32">
            <a:extLst>
              <a:ext uri="{FF2B5EF4-FFF2-40B4-BE49-F238E27FC236}">
                <a16:creationId xmlns:a16="http://schemas.microsoft.com/office/drawing/2014/main" id="{04EB4220-3C93-3711-068E-B4165292A1DF}"/>
              </a:ext>
            </a:extLst>
          </p:cNvPr>
          <p:cNvSpPr txBox="1">
            <a:spLocks/>
          </p:cNvSpPr>
          <p:nvPr/>
        </p:nvSpPr>
        <p:spPr>
          <a:xfrm>
            <a:off x="7742897" y="2744132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6600" dirty="0">
                <a:solidFill>
                  <a:srgbClr val="127CEA"/>
                </a:solidFill>
                <a:latin typeface="Arial Black" panose="020B0A04020102020204" pitchFamily="34" charset="0"/>
                <a:ea typeface="LG PC" panose="02030504000101010101" pitchFamily="18" charset="-127"/>
              </a:rPr>
              <a:t>03</a:t>
            </a:r>
          </a:p>
        </p:txBody>
      </p:sp>
      <p:sp>
        <p:nvSpPr>
          <p:cNvPr id="42" name="Google Shape;206;p32">
            <a:extLst>
              <a:ext uri="{FF2B5EF4-FFF2-40B4-BE49-F238E27FC236}">
                <a16:creationId xmlns:a16="http://schemas.microsoft.com/office/drawing/2014/main" id="{1DB040DE-002D-2F8A-4D1C-1F789859A3F9}"/>
              </a:ext>
            </a:extLst>
          </p:cNvPr>
          <p:cNvSpPr txBox="1">
            <a:spLocks/>
          </p:cNvSpPr>
          <p:nvPr/>
        </p:nvSpPr>
        <p:spPr>
          <a:xfrm>
            <a:off x="9236178" y="3036830"/>
            <a:ext cx="256101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Pros and Cons</a:t>
            </a:r>
            <a:r>
              <a:rPr lang="ko-KR" alt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with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클라이언트 서버 프로그래밍과의 비교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4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3" name="Google Shape;207;p32">
            <a:extLst>
              <a:ext uri="{FF2B5EF4-FFF2-40B4-BE49-F238E27FC236}">
                <a16:creationId xmlns:a16="http://schemas.microsoft.com/office/drawing/2014/main" id="{5A852FC2-4DC0-D528-E202-D15D3A01ADBD}"/>
              </a:ext>
            </a:extLst>
          </p:cNvPr>
          <p:cNvSpPr txBox="1">
            <a:spLocks/>
          </p:cNvSpPr>
          <p:nvPr/>
        </p:nvSpPr>
        <p:spPr>
          <a:xfrm>
            <a:off x="4037992" y="4178734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>
                <a:latin typeface="Arial Black" panose="020B0A04020102020204" pitchFamily="34" charset="0"/>
                <a:ea typeface="LG PC" panose="02030504000101010101" pitchFamily="18" charset="-127"/>
              </a:rPr>
              <a:t>Event - Bus</a:t>
            </a:r>
          </a:p>
        </p:txBody>
      </p:sp>
      <p:sp>
        <p:nvSpPr>
          <p:cNvPr id="44" name="Google Shape;208;p32">
            <a:extLst>
              <a:ext uri="{FF2B5EF4-FFF2-40B4-BE49-F238E27FC236}">
                <a16:creationId xmlns:a16="http://schemas.microsoft.com/office/drawing/2014/main" id="{D48CF84D-6122-EC1E-CBA4-B4E27C15387F}"/>
              </a:ext>
            </a:extLst>
          </p:cNvPr>
          <p:cNvSpPr txBox="1">
            <a:spLocks/>
          </p:cNvSpPr>
          <p:nvPr/>
        </p:nvSpPr>
        <p:spPr>
          <a:xfrm>
            <a:off x="2626750" y="4169026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6600" dirty="0">
                <a:solidFill>
                  <a:srgbClr val="127CEA"/>
                </a:solidFill>
                <a:latin typeface="Arial Black" panose="020B0A04020102020204" pitchFamily="34" charset="0"/>
                <a:ea typeface="LG PC" panose="02030504000101010101" pitchFamily="18" charset="-127"/>
              </a:rPr>
              <a:t>04</a:t>
            </a:r>
          </a:p>
        </p:txBody>
      </p:sp>
      <p:sp>
        <p:nvSpPr>
          <p:cNvPr id="46" name="Google Shape;206;p32">
            <a:extLst>
              <a:ext uri="{FF2B5EF4-FFF2-40B4-BE49-F238E27FC236}">
                <a16:creationId xmlns:a16="http://schemas.microsoft.com/office/drawing/2014/main" id="{38A1B5D1-230F-60F0-6F34-741ED700223B}"/>
              </a:ext>
            </a:extLst>
          </p:cNvPr>
          <p:cNvSpPr txBox="1">
            <a:spLocks/>
          </p:cNvSpPr>
          <p:nvPr/>
        </p:nvSpPr>
        <p:spPr>
          <a:xfrm>
            <a:off x="4072245" y="4473186"/>
            <a:ext cx="256101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Pros</a:t>
            </a:r>
            <a:r>
              <a:rPr lang="ko-KR" alt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and</a:t>
            </a:r>
            <a:r>
              <a:rPr lang="ko-KR" alt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Cons</a:t>
            </a:r>
            <a:r>
              <a:rPr lang="ko-KR" alt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with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클라이언트 서버 프로그래밍과의 비교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4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7" name="Google Shape;199;p32">
            <a:extLst>
              <a:ext uri="{FF2B5EF4-FFF2-40B4-BE49-F238E27FC236}">
                <a16:creationId xmlns:a16="http://schemas.microsoft.com/office/drawing/2014/main" id="{FA7454F2-C8E2-4FDF-87E6-8F5658B7177C}"/>
              </a:ext>
            </a:extLst>
          </p:cNvPr>
          <p:cNvSpPr txBox="1">
            <a:spLocks/>
          </p:cNvSpPr>
          <p:nvPr/>
        </p:nvSpPr>
        <p:spPr>
          <a:xfrm>
            <a:off x="4161688" y="273449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6600" dirty="0">
                <a:solidFill>
                  <a:srgbClr val="127CEA"/>
                </a:solidFill>
                <a:latin typeface="Arial Black" panose="020B0A04020102020204" pitchFamily="34" charset="0"/>
                <a:ea typeface="LG PC" panose="02030504000101010101" pitchFamily="18" charset="-127"/>
              </a:rPr>
              <a:t>02</a:t>
            </a:r>
          </a:p>
        </p:txBody>
      </p:sp>
      <p:sp>
        <p:nvSpPr>
          <p:cNvPr id="2" name="Google Shape;204;p32">
            <a:extLst>
              <a:ext uri="{FF2B5EF4-FFF2-40B4-BE49-F238E27FC236}">
                <a16:creationId xmlns:a16="http://schemas.microsoft.com/office/drawing/2014/main" id="{B9FD2C74-3B63-2B20-AD24-9EF7B98E2F4A}"/>
              </a:ext>
            </a:extLst>
          </p:cNvPr>
          <p:cNvSpPr txBox="1">
            <a:spLocks/>
          </p:cNvSpPr>
          <p:nvPr/>
        </p:nvSpPr>
        <p:spPr>
          <a:xfrm>
            <a:off x="7977874" y="418172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1800" dirty="0" err="1">
                <a:latin typeface="Arial Black" panose="020B0A04020102020204" pitchFamily="34" charset="0"/>
                <a:ea typeface="휴먼둥근헤드라인" panose="02030504000101010101" pitchFamily="18" charset="-127"/>
              </a:rPr>
              <a:t>느낀점</a:t>
            </a:r>
            <a:endParaRPr lang="en-US" sz="1800" dirty="0">
              <a:latin typeface="Arial Black" panose="020B0A04020102020204" pitchFamily="34" charset="0"/>
              <a:ea typeface="휴먼둥근헤드라인" panose="02030504000101010101" pitchFamily="18" charset="-127"/>
            </a:endParaRPr>
          </a:p>
        </p:txBody>
      </p:sp>
      <p:sp>
        <p:nvSpPr>
          <p:cNvPr id="3" name="Google Shape;205;p32">
            <a:extLst>
              <a:ext uri="{FF2B5EF4-FFF2-40B4-BE49-F238E27FC236}">
                <a16:creationId xmlns:a16="http://schemas.microsoft.com/office/drawing/2014/main" id="{DC656508-EB6A-B08C-9D32-1108A7C65E53}"/>
              </a:ext>
            </a:extLst>
          </p:cNvPr>
          <p:cNvSpPr txBox="1">
            <a:spLocks/>
          </p:cNvSpPr>
          <p:nvPr/>
        </p:nvSpPr>
        <p:spPr>
          <a:xfrm>
            <a:off x="6526666" y="418344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6600" dirty="0">
                <a:solidFill>
                  <a:srgbClr val="127CEA"/>
                </a:solidFill>
                <a:latin typeface="Arial Black" panose="020B0A04020102020204" pitchFamily="34" charset="0"/>
                <a:ea typeface="LG PC" panose="02030504000101010101" pitchFamily="18" charset="-127"/>
              </a:rPr>
              <a:t>05</a:t>
            </a:r>
          </a:p>
        </p:txBody>
      </p:sp>
      <p:sp>
        <p:nvSpPr>
          <p:cNvPr id="13" name="Google Shape;206;p32">
            <a:extLst>
              <a:ext uri="{FF2B5EF4-FFF2-40B4-BE49-F238E27FC236}">
                <a16:creationId xmlns:a16="http://schemas.microsoft.com/office/drawing/2014/main" id="{1C363A9C-4404-9D12-6737-A9FFEFB267A2}"/>
              </a:ext>
            </a:extLst>
          </p:cNvPr>
          <p:cNvSpPr txBox="1">
            <a:spLocks/>
          </p:cNvSpPr>
          <p:nvPr/>
        </p:nvSpPr>
        <p:spPr>
          <a:xfrm>
            <a:off x="7977636" y="4474423"/>
            <a:ext cx="231404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3 </a:t>
            </a:r>
            <a:r>
              <a:rPr lang="ko-KR" alt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개의 </a:t>
            </a:r>
            <a:r>
              <a:rPr lang="en-US" altLang="ko-KR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Architecture Pattern</a:t>
            </a:r>
            <a:r>
              <a:rPr lang="ko-KR" altLang="en-US" sz="1400" b="1" dirty="0">
                <a:latin typeface="LG PC" panose="02030504000101010101" pitchFamily="18" charset="-127"/>
                <a:ea typeface="LG PC" panose="02030504000101010101" pitchFamily="18" charset="-127"/>
              </a:rPr>
              <a:t>을 공부하며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4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4" name="Google Shape;199;p32">
            <a:extLst>
              <a:ext uri="{FF2B5EF4-FFF2-40B4-BE49-F238E27FC236}">
                <a16:creationId xmlns:a16="http://schemas.microsoft.com/office/drawing/2014/main" id="{B0080F13-DA31-FF31-3358-355A57CBF7B8}"/>
              </a:ext>
            </a:extLst>
          </p:cNvPr>
          <p:cNvSpPr txBox="1">
            <a:spLocks/>
          </p:cNvSpPr>
          <p:nvPr/>
        </p:nvSpPr>
        <p:spPr>
          <a:xfrm>
            <a:off x="466703" y="2740182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endParaRPr lang="en" sz="6600" dirty="0">
              <a:solidFill>
                <a:srgbClr val="127CEA"/>
              </a:solidFill>
              <a:latin typeface="Arial Black" panose="020B0A04020102020204" pitchFamily="34" charset="0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1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8D9B38-592D-12E7-6BAA-92EAC6247177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B5E607D5-FA5F-87B2-FB2F-31123E4C66A5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96C8FBC-0902-C9EC-2A86-7870F114B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DD69CDD-8016-E6F1-49FB-C1EBA7CEE130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9942E1-AF59-19CE-E4F9-0634F594248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3348A273-E20D-B1DB-8E36-1CB9A73248D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42830-B4C0-DCA2-81EF-377D89FA5D91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A769157-350C-D47E-94B4-DBB475B2F94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753B854-2132-D068-8E2C-55F98D94F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3E03AED-293E-AF4D-1391-E3F6C96E6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A961A4DF-AF39-3BA8-FA81-CDC2E8436D3D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3DAFBFD-5D1A-91A5-A9B4-E87BA32AEB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5" name="원호 14">
                <a:extLst>
                  <a:ext uri="{FF2B5EF4-FFF2-40B4-BE49-F238E27FC236}">
                    <a16:creationId xmlns:a16="http://schemas.microsoft.com/office/drawing/2014/main" id="{E34F3F87-28F7-9E6C-1025-36E51A352AB0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226F35C-F76A-3CB1-3107-0DC7B3D0293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7" name="원호 16">
                  <a:extLst>
                    <a:ext uri="{FF2B5EF4-FFF2-40B4-BE49-F238E27FC236}">
                      <a16:creationId xmlns:a16="http://schemas.microsoft.com/office/drawing/2014/main" id="{553C6CA1-DB66-812B-513C-7F8EADB62910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816661B7-C730-2861-3F07-2AAA7590A8A1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4BDC3CB-AB06-D28F-2932-B63596D3F7F0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AEEBD9-AA34-B34F-0800-0E00C08EF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Google Shape;198;p32">
            <a:extLst>
              <a:ext uri="{FF2B5EF4-FFF2-40B4-BE49-F238E27FC236}">
                <a16:creationId xmlns:a16="http://schemas.microsoft.com/office/drawing/2014/main" id="{8C6FFBEE-E118-0E7B-9067-9E92B94370F4}"/>
              </a:ext>
            </a:extLst>
          </p:cNvPr>
          <p:cNvSpPr txBox="1">
            <a:spLocks/>
          </p:cNvSpPr>
          <p:nvPr/>
        </p:nvSpPr>
        <p:spPr>
          <a:xfrm>
            <a:off x="6981686" y="3755513"/>
            <a:ext cx="5102281" cy="562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rial Black" panose="020B0A04020102020204" pitchFamily="34" charset="0"/>
                <a:ea typeface="LG PC" panose="02030504000101010101" pitchFamily="18" charset="-127"/>
              </a:rPr>
              <a:t>Pipe and Filter</a:t>
            </a:r>
          </a:p>
        </p:txBody>
      </p:sp>
      <p:sp>
        <p:nvSpPr>
          <p:cNvPr id="35" name="Google Shape;199;p32">
            <a:extLst>
              <a:ext uri="{FF2B5EF4-FFF2-40B4-BE49-F238E27FC236}">
                <a16:creationId xmlns:a16="http://schemas.microsoft.com/office/drawing/2014/main" id="{203323DA-ED6E-9570-A9D4-E9303F1625B3}"/>
              </a:ext>
            </a:extLst>
          </p:cNvPr>
          <p:cNvSpPr txBox="1">
            <a:spLocks/>
          </p:cNvSpPr>
          <p:nvPr/>
        </p:nvSpPr>
        <p:spPr>
          <a:xfrm>
            <a:off x="8894978" y="2374508"/>
            <a:ext cx="2675953" cy="1455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13800" dirty="0">
                <a:solidFill>
                  <a:srgbClr val="127CEA"/>
                </a:solidFill>
                <a:latin typeface="Arial Black" panose="020B0A04020102020204" pitchFamily="34" charset="0"/>
                <a:ea typeface="LG PC" panose="02030504000101010101" pitchFamily="18" charset="-127"/>
              </a:rPr>
              <a:t>01</a:t>
            </a:r>
          </a:p>
        </p:txBody>
      </p:sp>
      <p:sp>
        <p:nvSpPr>
          <p:cNvPr id="36" name="Google Shape;200;p32">
            <a:extLst>
              <a:ext uri="{FF2B5EF4-FFF2-40B4-BE49-F238E27FC236}">
                <a16:creationId xmlns:a16="http://schemas.microsoft.com/office/drawing/2014/main" id="{33162F12-0F89-BBB8-B1C0-7F4525DD8C14}"/>
              </a:ext>
            </a:extLst>
          </p:cNvPr>
          <p:cNvSpPr txBox="1">
            <a:spLocks/>
          </p:cNvSpPr>
          <p:nvPr/>
        </p:nvSpPr>
        <p:spPr>
          <a:xfrm>
            <a:off x="9261575" y="4330915"/>
            <a:ext cx="2727285" cy="38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LG PC" panose="02030504000101010101" pitchFamily="18" charset="-127"/>
                <a:ea typeface="LG PC" panose="02030504000101010101" pitchFamily="18" charset="-127"/>
              </a:rPr>
              <a:t>System A </a:t>
            </a:r>
            <a:r>
              <a:rPr lang="ko-KR" altLang="en-US" b="1" dirty="0">
                <a:latin typeface="LG PC" panose="02030504000101010101" pitchFamily="18" charset="-127"/>
                <a:ea typeface="LG PC" panose="0203050400010101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13509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Pipe and Filter System A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9919B90A-8841-FC6D-6E8A-7CCBBBA9E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35" y="1856936"/>
            <a:ext cx="8693130" cy="1572064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76D0261-3628-F95C-606E-A6E12F5A446F}"/>
              </a:ext>
            </a:extLst>
          </p:cNvPr>
          <p:cNvSpPr/>
          <p:nvPr/>
        </p:nvSpPr>
        <p:spPr>
          <a:xfrm>
            <a:off x="4588529" y="1182006"/>
            <a:ext cx="3084216" cy="461594"/>
          </a:xfrm>
          <a:prstGeom prst="roundRect">
            <a:avLst>
              <a:gd name="adj" fmla="val 11061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schemeClr val="tx1"/>
                </a:solidFill>
              </a:rPr>
              <a:t>Pipe and Filter </a:t>
            </a:r>
            <a:r>
              <a:rPr lang="ko-KR" altLang="en-US" b="1" kern="0" dirty="0">
                <a:solidFill>
                  <a:schemeClr val="tx1"/>
                </a:solidFill>
              </a:rPr>
              <a:t>설계 구조</a:t>
            </a:r>
            <a:endParaRPr lang="en-US" altLang="ko-KR" b="1" kern="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9886707-A9A1-805B-BBBC-BD7BB807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1" y="3654897"/>
            <a:ext cx="10120799" cy="1830243"/>
          </a:xfrm>
          <a:prstGeom prst="rect">
            <a:avLst/>
          </a:prstGeom>
        </p:spPr>
      </p:pic>
      <p:sp>
        <p:nvSpPr>
          <p:cNvPr id="33" name="Google Shape;198;p32">
            <a:extLst>
              <a:ext uri="{FF2B5EF4-FFF2-40B4-BE49-F238E27FC236}">
                <a16:creationId xmlns:a16="http://schemas.microsoft.com/office/drawing/2014/main" id="{9B20CB72-CCA7-FB32-B075-E5926CD00F6C}"/>
              </a:ext>
            </a:extLst>
          </p:cNvPr>
          <p:cNvSpPr txBox="1">
            <a:spLocks/>
          </p:cNvSpPr>
          <p:nvPr/>
        </p:nvSpPr>
        <p:spPr>
          <a:xfrm>
            <a:off x="8828631" y="367749"/>
            <a:ext cx="3084216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400" b="1" dirty="0">
                <a:latin typeface="Arial Black" panose="020B0A04020102020204" pitchFamily="34" charset="0"/>
                <a:ea typeface="LG PC" panose="02030504000101010101" pitchFamily="18" charset="-127"/>
              </a:rPr>
              <a:t>Enterprise Architect</a:t>
            </a:r>
          </a:p>
        </p:txBody>
      </p:sp>
      <p:sp>
        <p:nvSpPr>
          <p:cNvPr id="34" name="Google Shape;198;p32">
            <a:extLst>
              <a:ext uri="{FF2B5EF4-FFF2-40B4-BE49-F238E27FC236}">
                <a16:creationId xmlns:a16="http://schemas.microsoft.com/office/drawing/2014/main" id="{EB2439CB-D752-67F8-A0D8-EBAC7C8C8894}"/>
              </a:ext>
            </a:extLst>
          </p:cNvPr>
          <p:cNvSpPr txBox="1">
            <a:spLocks/>
          </p:cNvSpPr>
          <p:nvPr/>
        </p:nvSpPr>
        <p:spPr>
          <a:xfrm>
            <a:off x="8828631" y="1856936"/>
            <a:ext cx="159674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1400" b="1" dirty="0">
                <a:latin typeface="Montserrat ExtraBold" pitchFamily="2" charset="0"/>
                <a:ea typeface="LG PC" panose="02030504000101010101" pitchFamily="18" charset="-127"/>
              </a:rPr>
              <a:t>전공에 </a:t>
            </a:r>
            <a:r>
              <a:rPr lang="ko-KR" altLang="en-US" sz="1400" b="1">
                <a:latin typeface="Montserrat ExtraBold" pitchFamily="2" charset="0"/>
                <a:ea typeface="LG PC" panose="02030504000101010101" pitchFamily="18" charset="-127"/>
              </a:rPr>
              <a:t>따른 강의 등록</a:t>
            </a:r>
            <a:endParaRPr lang="en-US" sz="1400" b="1" dirty="0">
              <a:latin typeface="Montserrat ExtraBold" pitchFamily="2" charset="0"/>
              <a:ea typeface="LG PC" panose="02030504000101010101" pitchFamily="18" charset="-127"/>
            </a:endParaRPr>
          </a:p>
        </p:txBody>
      </p:sp>
      <p:sp>
        <p:nvSpPr>
          <p:cNvPr id="36" name="Google Shape;198;p32">
            <a:extLst>
              <a:ext uri="{FF2B5EF4-FFF2-40B4-BE49-F238E27FC236}">
                <a16:creationId xmlns:a16="http://schemas.microsoft.com/office/drawing/2014/main" id="{6103AA39-7CCA-4C74-E78C-6A4CD7DD36A5}"/>
              </a:ext>
            </a:extLst>
          </p:cNvPr>
          <p:cNvSpPr txBox="1">
            <a:spLocks/>
          </p:cNvSpPr>
          <p:nvPr/>
        </p:nvSpPr>
        <p:spPr>
          <a:xfrm>
            <a:off x="8421617" y="3659638"/>
            <a:ext cx="282271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1400" b="1" dirty="0">
                <a:latin typeface="Montserrat ExtraBold" pitchFamily="2" charset="0"/>
                <a:ea typeface="LG PC" panose="02030504000101010101" pitchFamily="18" charset="-127"/>
              </a:rPr>
              <a:t>전공 </a:t>
            </a:r>
            <a:r>
              <a:rPr lang="en-US" altLang="ko-KR" sz="1400" b="1" dirty="0">
                <a:latin typeface="Montserrat ExtraBold" pitchFamily="2" charset="0"/>
                <a:ea typeface="LG PC" panose="02030504000101010101" pitchFamily="18" charset="-127"/>
              </a:rPr>
              <a:t>&amp; </a:t>
            </a:r>
            <a:r>
              <a:rPr lang="ko-KR" altLang="en-US" sz="1400" b="1" dirty="0">
                <a:latin typeface="Montserrat ExtraBold" pitchFamily="2" charset="0"/>
                <a:ea typeface="LG PC" panose="02030504000101010101" pitchFamily="18" charset="-127"/>
              </a:rPr>
              <a:t>특정 학번에 따른 수강 강의 삭제</a:t>
            </a:r>
            <a:endParaRPr lang="en-US" sz="1400" b="1" dirty="0">
              <a:latin typeface="Montserrat ExtraBold" pitchFamily="2" charset="0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62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15568BF-DA3E-B2CC-CD80-7C73A5183255}"/>
              </a:ext>
            </a:extLst>
          </p:cNvPr>
          <p:cNvSpPr/>
          <p:nvPr/>
        </p:nvSpPr>
        <p:spPr>
          <a:xfrm>
            <a:off x="1354244" y="1360881"/>
            <a:ext cx="4264594" cy="439241"/>
          </a:xfrm>
          <a:prstGeom prst="roundRect">
            <a:avLst>
              <a:gd name="adj" fmla="val 11061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전공에 따른 강의 등록</a:t>
            </a:r>
            <a:endParaRPr lang="en-US" altLang="ko-KR" b="1" kern="0" dirty="0">
              <a:solidFill>
                <a:schemeClr val="tx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585DDB-017F-BAE2-5128-1094C435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44" y="1952349"/>
            <a:ext cx="4264594" cy="204933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Pipe and Filter System A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Google Shape;198;p32">
            <a:extLst>
              <a:ext uri="{FF2B5EF4-FFF2-40B4-BE49-F238E27FC236}">
                <a16:creationId xmlns:a16="http://schemas.microsoft.com/office/drawing/2014/main" id="{9C12A7AF-4903-148A-FA64-318B2DC2BC96}"/>
              </a:ext>
            </a:extLst>
          </p:cNvPr>
          <p:cNvSpPr txBox="1">
            <a:spLocks/>
          </p:cNvSpPr>
          <p:nvPr/>
        </p:nvSpPr>
        <p:spPr>
          <a:xfrm>
            <a:off x="8351111" y="358677"/>
            <a:ext cx="355190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400" b="1" dirty="0">
                <a:latin typeface="Arial Black" panose="020B0A04020102020204" pitchFamily="34" charset="0"/>
                <a:ea typeface="맑은 고딕" panose="020B0503020000020004" pitchFamily="50" charset="-127"/>
              </a:rPr>
              <a:t>① ② ③ </a:t>
            </a:r>
            <a:r>
              <a:rPr lang="en-US" sz="1400" b="1" dirty="0">
                <a:latin typeface="Arial Black" panose="020B0A04020102020204" pitchFamily="34" charset="0"/>
                <a:ea typeface="LG PC" panose="02030504000101010101" pitchFamily="18" charset="-127"/>
              </a:rPr>
              <a:t>Enterprise Architect</a:t>
            </a:r>
          </a:p>
          <a:p>
            <a:pPr algn="r">
              <a:spcBef>
                <a:spcPts val="0"/>
              </a:spcBef>
            </a:pPr>
            <a:r>
              <a:rPr lang="en-US" sz="1400" b="1" dirty="0">
                <a:latin typeface="Arial Black" panose="020B0A04020102020204" pitchFamily="34" charset="0"/>
                <a:ea typeface="LG PC" panose="02030504000101010101" pitchFamily="18" charset="-127"/>
              </a:rPr>
              <a:t>Sequence Diagram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4DBBA7F-B49B-FE34-B9D1-34645542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78" y="1952349"/>
            <a:ext cx="4264594" cy="204933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74EF35-9626-A68B-AA35-00258AD97ED0}"/>
              </a:ext>
            </a:extLst>
          </p:cNvPr>
          <p:cNvSpPr/>
          <p:nvPr/>
        </p:nvSpPr>
        <p:spPr>
          <a:xfrm>
            <a:off x="6543554" y="1360880"/>
            <a:ext cx="4459242" cy="439241"/>
          </a:xfrm>
          <a:prstGeom prst="roundRect">
            <a:avLst>
              <a:gd name="adj" fmla="val 11061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전공 </a:t>
            </a:r>
            <a:r>
              <a:rPr lang="en-US" altLang="ko-KR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&amp; </a:t>
            </a: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특정 학번에 따른 수강 강의 삭제</a:t>
            </a:r>
            <a:endParaRPr lang="en-US" altLang="ko-KR" b="1" kern="0" dirty="0">
              <a:solidFill>
                <a:schemeClr val="tx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5B2C9A-472C-65EA-8566-AE3A5B25BC85}"/>
              </a:ext>
            </a:extLst>
          </p:cNvPr>
          <p:cNvSpPr/>
          <p:nvPr/>
        </p:nvSpPr>
        <p:spPr>
          <a:xfrm>
            <a:off x="1293407" y="4060315"/>
            <a:ext cx="4264594" cy="161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필수 과목 수강</a:t>
            </a:r>
            <a:endParaRPr lang="en-US" altLang="ko-KR" sz="20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1.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특정 전공을 전공하는 학생들의 정보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2.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수강한 강의 번호를 확인 후 수강하지 않았다면 새롭게 수강신청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453C86-1BF9-8FAC-A385-092489E7561C}"/>
              </a:ext>
            </a:extLst>
          </p:cNvPr>
          <p:cNvSpPr/>
          <p:nvPr/>
        </p:nvSpPr>
        <p:spPr>
          <a:xfrm>
            <a:off x="6543554" y="4060324"/>
            <a:ext cx="4264594" cy="161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특정 과목 삭제</a:t>
            </a:r>
            <a:endParaRPr lang="en-US" altLang="ko-KR" sz="20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1.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특정 전공을 전공하지 않는 학생들의 정보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2.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수강한 강의 번호를 확인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3.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수강했다면 수강신청 철회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CCED3-EEA9-8B0D-DED8-3E6AEFB101C6}"/>
              </a:ext>
            </a:extLst>
          </p:cNvPr>
          <p:cNvSpPr/>
          <p:nvPr/>
        </p:nvSpPr>
        <p:spPr>
          <a:xfrm>
            <a:off x="1309627" y="3442446"/>
            <a:ext cx="2145716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Thread Filter 2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개 새로 생성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(Source/Sink 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제외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)</a:t>
            </a:r>
            <a:endParaRPr lang="en-US" altLang="ko-KR" sz="200" dirty="0">
              <a:solidFill>
                <a:prstClr val="black">
                  <a:lumMod val="75000"/>
                  <a:lumOff val="25000"/>
                </a:prst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BEF189-3040-C262-6B2E-C0F0ABB70628}"/>
              </a:ext>
            </a:extLst>
          </p:cNvPr>
          <p:cNvSpPr/>
          <p:nvPr/>
        </p:nvSpPr>
        <p:spPr>
          <a:xfrm>
            <a:off x="6543554" y="3442446"/>
            <a:ext cx="2202802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Thread Filter 3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개 새로 생성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(Source/Sink 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제외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)</a:t>
            </a:r>
            <a:endParaRPr lang="en-US" altLang="ko-KR" sz="200" dirty="0">
              <a:solidFill>
                <a:prstClr val="black">
                  <a:lumMod val="75000"/>
                  <a:lumOff val="25000"/>
                </a:prst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25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8D9B38-592D-12E7-6BAA-92EAC6247177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B5E607D5-FA5F-87B2-FB2F-31123E4C66A5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96C8FBC-0902-C9EC-2A86-7870F114B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DD69CDD-8016-E6F1-49FB-C1EBA7CEE130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9942E1-AF59-19CE-E4F9-0634F594248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3348A273-E20D-B1DB-8E36-1CB9A73248D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42830-B4C0-DCA2-81EF-377D89FA5D91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A769157-350C-D47E-94B4-DBB475B2F94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753B854-2132-D068-8E2C-55F98D94F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3E03AED-293E-AF4D-1391-E3F6C96E6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A961A4DF-AF39-3BA8-FA81-CDC2E8436D3D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3DAFBFD-5D1A-91A5-A9B4-E87BA32AEB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5" name="원호 14">
                <a:extLst>
                  <a:ext uri="{FF2B5EF4-FFF2-40B4-BE49-F238E27FC236}">
                    <a16:creationId xmlns:a16="http://schemas.microsoft.com/office/drawing/2014/main" id="{E34F3F87-28F7-9E6C-1025-36E51A352AB0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226F35C-F76A-3CB1-3107-0DC7B3D0293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7" name="원호 16">
                  <a:extLst>
                    <a:ext uri="{FF2B5EF4-FFF2-40B4-BE49-F238E27FC236}">
                      <a16:creationId xmlns:a16="http://schemas.microsoft.com/office/drawing/2014/main" id="{553C6CA1-DB66-812B-513C-7F8EADB62910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816661B7-C730-2861-3F07-2AAA7590A8A1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4BDC3CB-AB06-D28F-2932-B63596D3F7F0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AEEBD9-AA34-B34F-0800-0E00C08EF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5E520A-4CEA-4B52-EC5C-0DAAEE34B4D1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Pipe and Filter </a:t>
            </a:r>
            <a:r>
              <a:rPr lang="ko-KR" altLang="en-US" b="1" kern="0" dirty="0">
                <a:solidFill>
                  <a:prstClr val="white"/>
                </a:solidFill>
              </a:rPr>
              <a:t>결과 화면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07C9DE-555B-37E5-18B5-0914BB629137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764EFFD-CCFC-82DF-37C8-E7A683F7E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5" t="15591" r="8656" b="15697"/>
          <a:stretch/>
        </p:blipFill>
        <p:spPr>
          <a:xfrm>
            <a:off x="1028650" y="2574667"/>
            <a:ext cx="4781906" cy="2182930"/>
          </a:xfrm>
          <a:prstGeom prst="roundRect">
            <a:avLst>
              <a:gd name="adj" fmla="val 9686"/>
            </a:avLst>
          </a:prstGeom>
          <a:effectLst>
            <a:softEdge rad="0"/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1FCC958-72B4-2ECE-EBA7-4599F398C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8" t="18819" r="8522" b="18653"/>
          <a:stretch/>
        </p:blipFill>
        <p:spPr>
          <a:xfrm>
            <a:off x="6394120" y="1340738"/>
            <a:ext cx="5156945" cy="1812694"/>
          </a:xfrm>
          <a:prstGeom prst="roundRect">
            <a:avLst>
              <a:gd name="adj" fmla="val 6018"/>
            </a:avLst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DF18B2F-B610-1FD1-B0F3-519C1A424E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52" t="25334" r="12362" b="25313"/>
          <a:stretch/>
        </p:blipFill>
        <p:spPr>
          <a:xfrm>
            <a:off x="6453447" y="4131542"/>
            <a:ext cx="5139140" cy="1671107"/>
          </a:xfrm>
          <a:prstGeom prst="roundRect">
            <a:avLst>
              <a:gd name="adj" fmla="val 6331"/>
            </a:avLst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B3769BB-64B6-4F1D-E20C-3017945CC348}"/>
              </a:ext>
            </a:extLst>
          </p:cNvPr>
          <p:cNvSpPr/>
          <p:nvPr/>
        </p:nvSpPr>
        <p:spPr>
          <a:xfrm>
            <a:off x="1206619" y="2257507"/>
            <a:ext cx="4264594" cy="439241"/>
          </a:xfrm>
          <a:prstGeom prst="roundRect">
            <a:avLst>
              <a:gd name="adj" fmla="val 11061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전공에 따른 강의 등록</a:t>
            </a:r>
            <a:endParaRPr lang="en-US" altLang="ko-KR" b="1" kern="0" dirty="0">
              <a:solidFill>
                <a:schemeClr val="tx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83B18C-DA04-9661-96EC-133A26F58CA9}"/>
              </a:ext>
            </a:extLst>
          </p:cNvPr>
          <p:cNvSpPr/>
          <p:nvPr/>
        </p:nvSpPr>
        <p:spPr>
          <a:xfrm>
            <a:off x="6793396" y="3853292"/>
            <a:ext cx="4459242" cy="439241"/>
          </a:xfrm>
          <a:prstGeom prst="roundRect">
            <a:avLst>
              <a:gd name="adj" fmla="val 11061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전공 </a:t>
            </a:r>
            <a:r>
              <a:rPr lang="en-US" altLang="ko-KR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&amp; </a:t>
            </a: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특정 학번에 따른 수강 강의 삭제</a:t>
            </a:r>
            <a:endParaRPr lang="en-US" altLang="ko-KR" b="1" kern="0" dirty="0">
              <a:solidFill>
                <a:schemeClr val="tx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0C0043-548D-152C-E72A-FD0E9DC624D8}"/>
              </a:ext>
            </a:extLst>
          </p:cNvPr>
          <p:cNvSpPr/>
          <p:nvPr/>
        </p:nvSpPr>
        <p:spPr>
          <a:xfrm>
            <a:off x="7055898" y="5887041"/>
            <a:ext cx="3881317" cy="487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CS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가 아닌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13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학번 중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17651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이나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17652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을 수강한 학생을 찾아 수강한 과목 삭제 </a:t>
            </a:r>
            <a:endParaRPr lang="ko-KR" altLang="en-US" sz="12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E2E3358-3FAC-4044-BAF5-5338D1DE8894}"/>
              </a:ext>
            </a:extLst>
          </p:cNvPr>
          <p:cNvSpPr/>
          <p:nvPr/>
        </p:nvSpPr>
        <p:spPr>
          <a:xfrm>
            <a:off x="6840295" y="1132260"/>
            <a:ext cx="4264594" cy="439241"/>
          </a:xfrm>
          <a:prstGeom prst="roundRect">
            <a:avLst>
              <a:gd name="adj" fmla="val 11061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전공에 따른 강의 등록</a:t>
            </a:r>
            <a:endParaRPr lang="en-US" altLang="ko-KR" b="1" kern="0" dirty="0">
              <a:solidFill>
                <a:schemeClr val="tx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23D8F0-B790-A42E-F411-EA79AD9BA2FC}"/>
              </a:ext>
            </a:extLst>
          </p:cNvPr>
          <p:cNvSpPr/>
          <p:nvPr/>
        </p:nvSpPr>
        <p:spPr>
          <a:xfrm>
            <a:off x="7143092" y="3237824"/>
            <a:ext cx="3707788" cy="439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CS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가 아닌 학생 중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23456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을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수강하지 않은 학생 수강한 과목 리스트에 추가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E23F93-F87D-E4A3-9EAF-0DC1F50F7387}"/>
              </a:ext>
            </a:extLst>
          </p:cNvPr>
          <p:cNvSpPr/>
          <p:nvPr/>
        </p:nvSpPr>
        <p:spPr>
          <a:xfrm>
            <a:off x="1565709" y="4831645"/>
            <a:ext cx="3707788" cy="469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CS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학생 중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12345, 23456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을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수강하지 않은 학생 수강한 과목 리스트에 추가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41ED87-DEF9-C1A3-2314-08AD53933E56}"/>
              </a:ext>
            </a:extLst>
          </p:cNvPr>
          <p:cNvSpPr/>
          <p:nvPr/>
        </p:nvSpPr>
        <p:spPr>
          <a:xfrm>
            <a:off x="4656157" y="4193944"/>
            <a:ext cx="995077" cy="215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D67890-7ECC-1A8E-CBA2-21566FCE2D9D}"/>
              </a:ext>
            </a:extLst>
          </p:cNvPr>
          <p:cNvSpPr/>
          <p:nvPr/>
        </p:nvSpPr>
        <p:spPr>
          <a:xfrm>
            <a:off x="4638426" y="4023565"/>
            <a:ext cx="507315" cy="170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430F6F-96A0-BE3E-0B6C-7AE9E3712495}"/>
              </a:ext>
            </a:extLst>
          </p:cNvPr>
          <p:cNvSpPr/>
          <p:nvPr/>
        </p:nvSpPr>
        <p:spPr>
          <a:xfrm>
            <a:off x="4656157" y="3378862"/>
            <a:ext cx="507315" cy="170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6187C5-3527-D8C6-A2D4-A22758F62865}"/>
              </a:ext>
            </a:extLst>
          </p:cNvPr>
          <p:cNvSpPr/>
          <p:nvPr/>
        </p:nvSpPr>
        <p:spPr>
          <a:xfrm>
            <a:off x="4349065" y="3691882"/>
            <a:ext cx="507315" cy="170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B5064B-DD92-8DCF-C103-279724B149B8}"/>
              </a:ext>
            </a:extLst>
          </p:cNvPr>
          <p:cNvSpPr/>
          <p:nvPr/>
        </p:nvSpPr>
        <p:spPr>
          <a:xfrm>
            <a:off x="10159061" y="1836241"/>
            <a:ext cx="507315" cy="170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083418-80F8-5248-A114-78ED9A6C962B}"/>
              </a:ext>
            </a:extLst>
          </p:cNvPr>
          <p:cNvSpPr/>
          <p:nvPr/>
        </p:nvSpPr>
        <p:spPr>
          <a:xfrm>
            <a:off x="10412718" y="2006793"/>
            <a:ext cx="507315" cy="170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58CF5BF-CDAF-4854-3384-C5EA29DD24DA}"/>
              </a:ext>
            </a:extLst>
          </p:cNvPr>
          <p:cNvSpPr/>
          <p:nvPr/>
        </p:nvSpPr>
        <p:spPr>
          <a:xfrm>
            <a:off x="11038756" y="2386620"/>
            <a:ext cx="507315" cy="170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29C87EA-5C35-EEF2-CFBE-24D3C9B21B6F}"/>
              </a:ext>
            </a:extLst>
          </p:cNvPr>
          <p:cNvSpPr/>
          <p:nvPr/>
        </p:nvSpPr>
        <p:spPr>
          <a:xfrm>
            <a:off x="10756008" y="2562847"/>
            <a:ext cx="507315" cy="170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5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8D9B38-592D-12E7-6BAA-92EAC6247177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B5E607D5-FA5F-87B2-FB2F-31123E4C66A5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96C8FBC-0902-C9EC-2A86-7870F114B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DD69CDD-8016-E6F1-49FB-C1EBA7CEE130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9942E1-AF59-19CE-E4F9-0634F594248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3348A273-E20D-B1DB-8E36-1CB9A73248D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42830-B4C0-DCA2-81EF-377D89FA5D91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A769157-350C-D47E-94B4-DBB475B2F94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753B854-2132-D068-8E2C-55F98D94F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3E03AED-293E-AF4D-1391-E3F6C96E6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A961A4DF-AF39-3BA8-FA81-CDC2E8436D3D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3DAFBFD-5D1A-91A5-A9B4-E87BA32AEB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5" name="원호 14">
                <a:extLst>
                  <a:ext uri="{FF2B5EF4-FFF2-40B4-BE49-F238E27FC236}">
                    <a16:creationId xmlns:a16="http://schemas.microsoft.com/office/drawing/2014/main" id="{E34F3F87-28F7-9E6C-1025-36E51A352AB0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226F35C-F76A-3CB1-3107-0DC7B3D0293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7" name="원호 16">
                  <a:extLst>
                    <a:ext uri="{FF2B5EF4-FFF2-40B4-BE49-F238E27FC236}">
                      <a16:creationId xmlns:a16="http://schemas.microsoft.com/office/drawing/2014/main" id="{553C6CA1-DB66-812B-513C-7F8EADB62910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816661B7-C730-2861-3F07-2AAA7590A8A1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4BDC3CB-AB06-D28F-2932-B63596D3F7F0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AEEBD9-AA34-B34F-0800-0E00C08EF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Google Shape;198;p32">
            <a:extLst>
              <a:ext uri="{FF2B5EF4-FFF2-40B4-BE49-F238E27FC236}">
                <a16:creationId xmlns:a16="http://schemas.microsoft.com/office/drawing/2014/main" id="{8C6FFBEE-E118-0E7B-9067-9E92B94370F4}"/>
              </a:ext>
            </a:extLst>
          </p:cNvPr>
          <p:cNvSpPr txBox="1">
            <a:spLocks/>
          </p:cNvSpPr>
          <p:nvPr/>
        </p:nvSpPr>
        <p:spPr>
          <a:xfrm>
            <a:off x="6710434" y="3689975"/>
            <a:ext cx="5102281" cy="562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altLang="ko-KR" sz="4400" dirty="0">
                <a:latin typeface="Arial Black" panose="020B0A04020102020204" pitchFamily="34" charset="0"/>
                <a:ea typeface="LG PC" panose="02030504000101010101" pitchFamily="18" charset="-127"/>
              </a:rPr>
              <a:t>Event - Bus</a:t>
            </a:r>
          </a:p>
        </p:txBody>
      </p:sp>
      <p:sp>
        <p:nvSpPr>
          <p:cNvPr id="35" name="Google Shape;199;p32">
            <a:extLst>
              <a:ext uri="{FF2B5EF4-FFF2-40B4-BE49-F238E27FC236}">
                <a16:creationId xmlns:a16="http://schemas.microsoft.com/office/drawing/2014/main" id="{203323DA-ED6E-9570-A9D4-E9303F1625B3}"/>
              </a:ext>
            </a:extLst>
          </p:cNvPr>
          <p:cNvSpPr txBox="1">
            <a:spLocks/>
          </p:cNvSpPr>
          <p:nvPr/>
        </p:nvSpPr>
        <p:spPr>
          <a:xfrm>
            <a:off x="8894978" y="2374508"/>
            <a:ext cx="2675953" cy="1455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13800" dirty="0">
                <a:solidFill>
                  <a:srgbClr val="127CEA"/>
                </a:solidFill>
                <a:latin typeface="Arial Black" panose="020B0A04020102020204" pitchFamily="34" charset="0"/>
                <a:ea typeface="LG PC" panose="02030504000101010101" pitchFamily="18" charset="-127"/>
              </a:rPr>
              <a:t>02</a:t>
            </a:r>
          </a:p>
        </p:txBody>
      </p:sp>
      <p:sp>
        <p:nvSpPr>
          <p:cNvPr id="36" name="Google Shape;200;p32">
            <a:extLst>
              <a:ext uri="{FF2B5EF4-FFF2-40B4-BE49-F238E27FC236}">
                <a16:creationId xmlns:a16="http://schemas.microsoft.com/office/drawing/2014/main" id="{33162F12-0F89-BBB8-B1C0-7F4525DD8C14}"/>
              </a:ext>
            </a:extLst>
          </p:cNvPr>
          <p:cNvSpPr txBox="1">
            <a:spLocks/>
          </p:cNvSpPr>
          <p:nvPr/>
        </p:nvSpPr>
        <p:spPr>
          <a:xfrm>
            <a:off x="7724019" y="4295159"/>
            <a:ext cx="4135778" cy="38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LG PC" panose="02030504000101010101" pitchFamily="18" charset="-127"/>
                <a:ea typeface="LG PC" panose="02030504000101010101" pitchFamily="18" charset="-127"/>
              </a:rPr>
              <a:t>System A System B </a:t>
            </a:r>
            <a:r>
              <a:rPr lang="ko-KR" altLang="en-US" b="1" dirty="0">
                <a:latin typeface="LG PC" panose="02030504000101010101" pitchFamily="18" charset="-127"/>
                <a:ea typeface="LG PC" panose="0203050400010101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6028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Event Bus EA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9C1436F-7457-DA3A-C1C5-E37F6F4C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78" y="2393539"/>
            <a:ext cx="9017519" cy="298726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D6D65A-0D34-397F-6579-2D5C5DB80B2B}"/>
              </a:ext>
            </a:extLst>
          </p:cNvPr>
          <p:cNvSpPr/>
          <p:nvPr/>
        </p:nvSpPr>
        <p:spPr>
          <a:xfrm>
            <a:off x="4588529" y="1644727"/>
            <a:ext cx="3084216" cy="461594"/>
          </a:xfrm>
          <a:prstGeom prst="roundRect">
            <a:avLst>
              <a:gd name="adj" fmla="val 11061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schemeClr val="tx1"/>
                </a:solidFill>
              </a:rPr>
              <a:t>Event – Bus </a:t>
            </a:r>
            <a:r>
              <a:rPr lang="ko-KR" altLang="en-US" b="1" kern="0" dirty="0">
                <a:solidFill>
                  <a:schemeClr val="tx1"/>
                </a:solidFill>
              </a:rPr>
              <a:t>설계 구조</a:t>
            </a:r>
            <a:endParaRPr lang="en-US" altLang="ko-KR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7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Event Bus System A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Google Shape;198;p32">
            <a:extLst>
              <a:ext uri="{FF2B5EF4-FFF2-40B4-BE49-F238E27FC236}">
                <a16:creationId xmlns:a16="http://schemas.microsoft.com/office/drawing/2014/main" id="{2E5E6B32-A0AC-BB24-8030-588279195C68}"/>
              </a:ext>
            </a:extLst>
          </p:cNvPr>
          <p:cNvSpPr txBox="1">
            <a:spLocks/>
          </p:cNvSpPr>
          <p:nvPr/>
        </p:nvSpPr>
        <p:spPr>
          <a:xfrm>
            <a:off x="8220637" y="358677"/>
            <a:ext cx="3682382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b="1" dirty="0">
                <a:latin typeface="Arial Black" panose="020B0A04020102020204" pitchFamily="34" charset="0"/>
                <a:ea typeface="LG PC" panose="02030504000101010101" pitchFamily="18" charset="-127"/>
              </a:rPr>
              <a:t>System A </a:t>
            </a:r>
            <a:r>
              <a:rPr lang="en-US" sz="1400" b="1" dirty="0">
                <a:latin typeface="Arial Black" panose="020B0A04020102020204" pitchFamily="34" charset="0"/>
                <a:ea typeface="맑은 고딕" panose="020B0503020000020004" pitchFamily="50" charset="-127"/>
              </a:rPr>
              <a:t>① ② </a:t>
            </a:r>
            <a:r>
              <a:rPr lang="en-US" sz="1400" b="1" dirty="0">
                <a:latin typeface="Arial Black" panose="020B0A04020102020204" pitchFamily="34" charset="0"/>
                <a:ea typeface="LG PC" panose="02030504000101010101" pitchFamily="18" charset="-127"/>
              </a:rPr>
              <a:t>Enterprise Architect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BFC4B-DE65-38EF-528F-EB95CB45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18" y="1650308"/>
            <a:ext cx="4020125" cy="27537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4B64EE-832F-7560-0A03-6036DB13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39" y="1650308"/>
            <a:ext cx="4020124" cy="275370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5C5A96-5625-2208-4CA0-A21393A96A58}"/>
              </a:ext>
            </a:extLst>
          </p:cNvPr>
          <p:cNvSpPr/>
          <p:nvPr/>
        </p:nvSpPr>
        <p:spPr>
          <a:xfrm>
            <a:off x="1489884" y="1102366"/>
            <a:ext cx="4264594" cy="439241"/>
          </a:xfrm>
          <a:prstGeom prst="roundRect">
            <a:avLst>
              <a:gd name="adj" fmla="val 11061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강의번호 전달 </a:t>
            </a:r>
            <a:r>
              <a:rPr lang="en-US" altLang="ko-KR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강의 삭제</a:t>
            </a:r>
            <a:endParaRPr lang="en-US" altLang="ko-KR" b="1" kern="0" dirty="0">
              <a:solidFill>
                <a:schemeClr val="tx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40A9BD8-EF26-CDBF-E466-07947D02D767}"/>
              </a:ext>
            </a:extLst>
          </p:cNvPr>
          <p:cNvSpPr/>
          <p:nvPr/>
        </p:nvSpPr>
        <p:spPr>
          <a:xfrm>
            <a:off x="6424380" y="1105079"/>
            <a:ext cx="4459242" cy="439241"/>
          </a:xfrm>
          <a:prstGeom prst="roundRect">
            <a:avLst>
              <a:gd name="adj" fmla="val 11061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학번 전달 </a:t>
            </a:r>
            <a:r>
              <a:rPr lang="en-US" altLang="ko-KR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b="1" kern="0" dirty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학생 삭제</a:t>
            </a:r>
            <a:endParaRPr lang="en-US" altLang="ko-KR" b="1" kern="0" dirty="0">
              <a:solidFill>
                <a:schemeClr val="tx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251FE0-CDD7-38B4-E5F0-C8A8D18E1236}"/>
              </a:ext>
            </a:extLst>
          </p:cNvPr>
          <p:cNvSpPr/>
          <p:nvPr/>
        </p:nvSpPr>
        <p:spPr>
          <a:xfrm>
            <a:off x="1435005" y="4423311"/>
            <a:ext cx="4264594" cy="161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삭제하고자 하는 강의 번호 전달</a:t>
            </a:r>
            <a:endParaRPr lang="en-US" altLang="ko-KR" sz="20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강의 번호를 이벤트에 담아서 전달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이벤트 내 메시지 강의 정보 확인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강의 리스트 내 강의 삭제 후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output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전달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A5BCEB-195A-3570-8670-F4B87CBED426}"/>
              </a:ext>
            </a:extLst>
          </p:cNvPr>
          <p:cNvSpPr/>
          <p:nvPr/>
        </p:nvSpPr>
        <p:spPr>
          <a:xfrm>
            <a:off x="6521704" y="4454289"/>
            <a:ext cx="4264594" cy="1876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삭제하고자 하는 학번 전달</a:t>
            </a:r>
            <a:endParaRPr lang="en-US" altLang="ko-KR" sz="20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학번을 이벤트에 담아서 전달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이벤트 내 메시지 학번 정보 확인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학생 리스트 내 학생 삭제 후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output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전달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E13D9D-6DDE-AC1B-403F-0DF5929FE593}"/>
              </a:ext>
            </a:extLst>
          </p:cNvPr>
          <p:cNvSpPr/>
          <p:nvPr/>
        </p:nvSpPr>
        <p:spPr>
          <a:xfrm>
            <a:off x="1612118" y="3801948"/>
            <a:ext cx="3499385" cy="616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총 이벤트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2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개 사용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DeleteCourses</a:t>
            </a:r>
            <a:r>
              <a:rPr lang="en-US" altLang="ko-KR" sz="1200" b="1" i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, </a:t>
            </a:r>
            <a:r>
              <a:rPr lang="en-US" altLang="ko-KR" sz="1200" b="1" i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ClientOutput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E88E35-1C87-AF01-748C-179182B095EE}"/>
              </a:ext>
            </a:extLst>
          </p:cNvPr>
          <p:cNvSpPr/>
          <p:nvPr/>
        </p:nvSpPr>
        <p:spPr>
          <a:xfrm>
            <a:off x="6643939" y="3782588"/>
            <a:ext cx="3333052" cy="891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총 이벤트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2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개 사용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DeleteStudents</a:t>
            </a:r>
            <a:r>
              <a:rPr lang="en-US" altLang="ko-KR" sz="1200" b="1" i="1" dirty="0">
                <a:solidFill>
                  <a:schemeClr val="accent5">
                    <a:lumMod val="50000"/>
                  </a:schemeClr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, </a:t>
            </a:r>
            <a:r>
              <a:rPr lang="en-US" altLang="ko-KR" sz="1200" b="1" i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ClientOutput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5">
                  <a:lumMod val="50000"/>
                </a:schemeClr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72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844</Words>
  <Application>Microsoft Office PowerPoint</Application>
  <PresentationFormat>와이드스크린</PresentationFormat>
  <Paragraphs>172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LG PC</vt:lpstr>
      <vt:lpstr>경기천년제목B Bold</vt:lpstr>
      <vt:lpstr>경기천년제목M Medium</vt:lpstr>
      <vt:lpstr>맑은 고딕</vt:lpstr>
      <vt:lpstr>휴먼둥근헤드라인</vt:lpstr>
      <vt:lpstr>Arial</vt:lpstr>
      <vt:lpstr>Arial Black</vt:lpstr>
      <vt:lpstr>Consolas</vt:lpstr>
      <vt:lpstr>Montserrat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장채은</dc:creator>
  <cp:lastModifiedBy>장채은</cp:lastModifiedBy>
  <cp:revision>60</cp:revision>
  <dcterms:created xsi:type="dcterms:W3CDTF">2022-12-12T02:08:15Z</dcterms:created>
  <dcterms:modified xsi:type="dcterms:W3CDTF">2022-12-13T06:48:59Z</dcterms:modified>
</cp:coreProperties>
</file>