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4003" r:id="rId1"/>
  </p:sldMasterIdLst>
  <p:notesMasterIdLst>
    <p:notesMasterId r:id="rId20"/>
  </p:notesMasterIdLst>
  <p:sldIdLst>
    <p:sldId id="959" r:id="rId2"/>
    <p:sldId id="963" r:id="rId3"/>
    <p:sldId id="960" r:id="rId4"/>
    <p:sldId id="962" r:id="rId5"/>
    <p:sldId id="961" r:id="rId6"/>
    <p:sldId id="964" r:id="rId7"/>
    <p:sldId id="950" r:id="rId8"/>
    <p:sldId id="967" r:id="rId9"/>
    <p:sldId id="951" r:id="rId10"/>
    <p:sldId id="965" r:id="rId11"/>
    <p:sldId id="952" r:id="rId12"/>
    <p:sldId id="966" r:id="rId13"/>
    <p:sldId id="953" r:id="rId14"/>
    <p:sldId id="954" r:id="rId15"/>
    <p:sldId id="955" r:id="rId16"/>
    <p:sldId id="956" r:id="rId17"/>
    <p:sldId id="957" r:id="rId18"/>
    <p:sldId id="958" r:id="rId19"/>
  </p:sldIdLst>
  <p:sldSz cx="12192000" cy="6858000"/>
  <p:notesSz cx="7104063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94" autoAdjust="0"/>
    <p:restoredTop sz="94657" autoAdjust="0"/>
  </p:normalViewPr>
  <p:slideViewPr>
    <p:cSldViewPr snapToGrid="0">
      <p:cViewPr varScale="1">
        <p:scale>
          <a:sx n="65" d="100"/>
          <a:sy n="65" d="100"/>
        </p:scale>
        <p:origin x="326" y="43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3372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1109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27FA8360-AEBC-46D3-B3A9-287AAB828AB1}" type="datetimeFigureOut">
              <a:rPr lang="ko-KR" altLang="en-US" smtClean="0"/>
              <a:pPr/>
              <a:t>2021-06-18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75" tIns="49538" rIns="99075" bIns="49538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B3B6DC9B-C5E3-4B24-932A-BF9B7CBDE3A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5528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C3943-1196-429C-8401-73243C6B9F3A}" type="datetime1">
              <a:rPr lang="ko-KR" altLang="en-US" smtClean="0"/>
              <a:t>2021-06-18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07484-FA8A-449B-AD0E-7AD0D6FA48F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4289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C6AB2-D463-44A7-8AE0-6DA5011A71F4}" type="datetime1">
              <a:rPr lang="ko-KR" altLang="en-US" smtClean="0"/>
              <a:t>2021-06-18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07484-FA8A-449B-AD0E-7AD0D6FA48F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0750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606E2-FF8C-403E-9A0C-0EDB96AD56D5}" type="datetime1">
              <a:rPr lang="ko-KR" altLang="en-US" smtClean="0"/>
              <a:t>2021-06-18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07484-FA8A-449B-AD0E-7AD0D6FA48F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831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8ECD7-166A-4ECB-9300-4D77C50C6071}" type="datetime1">
              <a:rPr lang="ko-KR" altLang="en-US" smtClean="0"/>
              <a:t>2021-06-18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07484-FA8A-449B-AD0E-7AD0D6FA48F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7969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1DB0C-A4C9-44D8-9E05-F8CB30D0BD03}" type="datetime1">
              <a:rPr lang="ko-KR" altLang="en-US" smtClean="0"/>
              <a:t>2021-06-18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07484-FA8A-449B-AD0E-7AD0D6FA48F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4638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34487-C007-4A55-B1ED-2D4D7C910CBD}" type="datetime1">
              <a:rPr lang="ko-KR" altLang="en-US" smtClean="0"/>
              <a:t>2021-06-18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07484-FA8A-449B-AD0E-7AD0D6FA48F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682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F4345-D08C-4FD9-98CD-7D52CF29365C}" type="datetime1">
              <a:rPr lang="ko-KR" altLang="en-US" smtClean="0"/>
              <a:t>2021-06-18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07484-FA8A-449B-AD0E-7AD0D6FA48F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64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29CD6-AEB6-4F50-9FA1-A7EDB363E98C}" type="datetime1">
              <a:rPr lang="ko-KR" altLang="en-US" smtClean="0"/>
              <a:t>2021-06-18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07484-FA8A-449B-AD0E-7AD0D6FA48F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265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578E9-CCA8-4CA6-BF1F-7A1B0B7C8AB8}" type="datetime1">
              <a:rPr lang="ko-KR" altLang="en-US" smtClean="0"/>
              <a:t>2021-06-18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07484-FA8A-449B-AD0E-7AD0D6FA48F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0421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A0750-1316-4894-B895-7BDB959FE7DE}" type="datetime1">
              <a:rPr lang="ko-KR" altLang="en-US" smtClean="0"/>
              <a:t>2021-06-18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07484-FA8A-449B-AD0E-7AD0D6FA48F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8876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4ABD7-C578-45D7-8903-909318CD6114}" type="datetime1">
              <a:rPr lang="ko-KR" altLang="en-US" smtClean="0"/>
              <a:t>2021-06-18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07484-FA8A-449B-AD0E-7AD0D6FA48F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901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40C0400-DAF8-49AB-BFF9-F72C6EFE34C3}" type="datetime1">
              <a:rPr lang="ko-KR" altLang="en-US" smtClean="0"/>
              <a:t>2021-06-18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007484-FA8A-449B-AD0E-7AD0D6FA48F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2542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4" r:id="rId1"/>
    <p:sldLayoutId id="2147484005" r:id="rId2"/>
    <p:sldLayoutId id="2147484006" r:id="rId3"/>
    <p:sldLayoutId id="2147484007" r:id="rId4"/>
    <p:sldLayoutId id="2147484008" r:id="rId5"/>
    <p:sldLayoutId id="2147484009" r:id="rId6"/>
    <p:sldLayoutId id="2147484010" r:id="rId7"/>
    <p:sldLayoutId id="2147484011" r:id="rId8"/>
    <p:sldLayoutId id="2147484012" r:id="rId9"/>
    <p:sldLayoutId id="2147484013" r:id="rId10"/>
    <p:sldLayoutId id="2147484014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11B3049-61C5-4D8F-AC1E-68A9BF74F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07484-FA8A-449B-AD0E-7AD0D6FA48F3}" type="slidenum">
              <a:rPr lang="ko-KR" altLang="en-US" smtClean="0"/>
              <a:pPr/>
              <a:t>0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164A7A-3C99-4C3A-BCF0-2DC6A7BA6285}"/>
              </a:ext>
            </a:extLst>
          </p:cNvPr>
          <p:cNvSpPr txBox="1"/>
          <p:nvPr/>
        </p:nvSpPr>
        <p:spPr>
          <a:xfrm>
            <a:off x="1402672" y="861134"/>
            <a:ext cx="4632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Target: Total Bill -&gt;PCA without Mutate Variable</a:t>
            </a:r>
            <a:endParaRPr lang="ko-KR" altLang="en-US" b="1" dirty="0">
              <a:solidFill>
                <a:srgbClr val="00206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76FB9D-C041-481E-A60D-84B8A85BDE86}"/>
              </a:ext>
            </a:extLst>
          </p:cNvPr>
          <p:cNvSpPr txBox="1"/>
          <p:nvPr/>
        </p:nvSpPr>
        <p:spPr>
          <a:xfrm>
            <a:off x="6096000" y="1421669"/>
            <a:ext cx="583046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2060"/>
                </a:solidFill>
              </a:rPr>
              <a:t>from </a:t>
            </a:r>
            <a:r>
              <a:rPr lang="en-US" altLang="ko-KR" b="1" dirty="0" err="1">
                <a:solidFill>
                  <a:srgbClr val="002060"/>
                </a:solidFill>
              </a:rPr>
              <a:t>sklearn.decomposition</a:t>
            </a:r>
            <a:r>
              <a:rPr lang="en-US" altLang="ko-KR" b="1" dirty="0">
                <a:solidFill>
                  <a:srgbClr val="002060"/>
                </a:solidFill>
              </a:rPr>
              <a:t> import PCA</a:t>
            </a:r>
          </a:p>
          <a:p>
            <a:endParaRPr lang="en-US" altLang="ko-KR" b="1" dirty="0">
              <a:solidFill>
                <a:srgbClr val="002060"/>
              </a:solidFill>
            </a:endParaRPr>
          </a:p>
          <a:p>
            <a:r>
              <a:rPr lang="en-US" altLang="ko-KR" b="1" dirty="0" err="1">
                <a:solidFill>
                  <a:srgbClr val="002060"/>
                </a:solidFill>
              </a:rPr>
              <a:t>n_components</a:t>
            </a:r>
            <a:r>
              <a:rPr lang="en-US" altLang="ko-KR" b="1" dirty="0">
                <a:solidFill>
                  <a:srgbClr val="002060"/>
                </a:solidFill>
              </a:rPr>
              <a:t>  </a:t>
            </a:r>
            <a:r>
              <a:rPr lang="ko-KR" altLang="en-US" b="1" dirty="0">
                <a:solidFill>
                  <a:srgbClr val="002060"/>
                </a:solidFill>
              </a:rPr>
              <a:t>축소할 차원 수</a:t>
            </a:r>
            <a:endParaRPr lang="en-US" altLang="ko-KR" b="1" dirty="0">
              <a:solidFill>
                <a:srgbClr val="002060"/>
              </a:solidFill>
            </a:endParaRPr>
          </a:p>
          <a:p>
            <a:r>
              <a:rPr lang="en-US" altLang="ko-KR" b="1" dirty="0" err="1">
                <a:solidFill>
                  <a:srgbClr val="002060"/>
                </a:solidFill>
              </a:rPr>
              <a:t>fit_transfor</a:t>
            </a:r>
            <a:r>
              <a:rPr lang="ko-KR" altLang="en-US" b="1" dirty="0">
                <a:solidFill>
                  <a:srgbClr val="002060"/>
                </a:solidFill>
              </a:rPr>
              <a:t>을 통해 모델에 적용한다</a:t>
            </a:r>
            <a:endParaRPr lang="en-US" altLang="ko-KR" b="1" dirty="0">
              <a:solidFill>
                <a:srgbClr val="002060"/>
              </a:solidFill>
            </a:endParaRPr>
          </a:p>
          <a:p>
            <a:endParaRPr lang="en-US" altLang="ko-KR" b="1" dirty="0">
              <a:solidFill>
                <a:srgbClr val="002060"/>
              </a:solidFill>
            </a:endParaRPr>
          </a:p>
          <a:p>
            <a:r>
              <a:rPr lang="ko-KR" altLang="en-US" b="1" dirty="0">
                <a:solidFill>
                  <a:srgbClr val="002060"/>
                </a:solidFill>
              </a:rPr>
              <a:t>결과 </a:t>
            </a:r>
            <a:r>
              <a:rPr lang="en-US" altLang="ko-KR" b="1" dirty="0">
                <a:solidFill>
                  <a:srgbClr val="002060"/>
                </a:solidFill>
              </a:rPr>
              <a:t>df2.head </a:t>
            </a:r>
            <a:r>
              <a:rPr lang="ko-KR" altLang="en-US" b="1" dirty="0">
                <a:solidFill>
                  <a:srgbClr val="002060"/>
                </a:solidFill>
              </a:rPr>
              <a:t>를 보면</a:t>
            </a:r>
            <a:endParaRPr lang="en-US" altLang="ko-KR" b="1" dirty="0">
              <a:solidFill>
                <a:srgbClr val="002060"/>
              </a:solidFill>
            </a:endParaRPr>
          </a:p>
          <a:p>
            <a:r>
              <a:rPr lang="en-US" altLang="ko-KR" b="1" dirty="0">
                <a:solidFill>
                  <a:srgbClr val="002060"/>
                </a:solidFill>
              </a:rPr>
              <a:t>Pc0</a:t>
            </a:r>
            <a:r>
              <a:rPr lang="ko-KR" altLang="en-US" b="1" dirty="0">
                <a:solidFill>
                  <a:srgbClr val="002060"/>
                </a:solidFill>
              </a:rPr>
              <a:t> </a:t>
            </a:r>
            <a:r>
              <a:rPr lang="en-US" altLang="ko-KR" b="1" dirty="0">
                <a:solidFill>
                  <a:srgbClr val="002060"/>
                </a:solidFill>
              </a:rPr>
              <a:t>, pc1, pc2, pc3 </a:t>
            </a:r>
            <a:r>
              <a:rPr lang="ko-KR" altLang="en-US" b="1" dirty="0">
                <a:solidFill>
                  <a:srgbClr val="002060"/>
                </a:solidFill>
              </a:rPr>
              <a:t>을 뽑을 수 있다</a:t>
            </a:r>
            <a:endParaRPr lang="en-US" altLang="ko-KR" b="1" dirty="0">
              <a:solidFill>
                <a:srgbClr val="002060"/>
              </a:solidFill>
            </a:endParaRPr>
          </a:p>
          <a:p>
            <a:endParaRPr lang="en-US" altLang="ko-KR" b="1" dirty="0">
              <a:solidFill>
                <a:srgbClr val="002060"/>
              </a:solidFill>
            </a:endParaRPr>
          </a:p>
          <a:p>
            <a:r>
              <a:rPr lang="en-US" altLang="ko-KR" b="1" dirty="0" err="1">
                <a:solidFill>
                  <a:srgbClr val="002060"/>
                </a:solidFill>
              </a:rPr>
              <a:t>trans.explained_variance_ratio</a:t>
            </a:r>
            <a:r>
              <a:rPr lang="en-US" altLang="ko-KR" b="1" dirty="0">
                <a:solidFill>
                  <a:srgbClr val="002060"/>
                </a:solidFill>
              </a:rPr>
              <a:t>_</a:t>
            </a:r>
            <a:r>
              <a:rPr lang="ko-KR" altLang="en-US" b="1" dirty="0">
                <a:solidFill>
                  <a:srgbClr val="002060"/>
                </a:solidFill>
              </a:rPr>
              <a:t>을 통해서</a:t>
            </a:r>
            <a:endParaRPr lang="en-US" altLang="ko-KR" b="1" dirty="0">
              <a:solidFill>
                <a:srgbClr val="002060"/>
              </a:solidFill>
            </a:endParaRPr>
          </a:p>
          <a:p>
            <a:r>
              <a:rPr lang="ko-KR" altLang="en-US" b="1" dirty="0">
                <a:solidFill>
                  <a:srgbClr val="002060"/>
                </a:solidFill>
              </a:rPr>
              <a:t>각 요소의 설명력을 볼 수 있다</a:t>
            </a:r>
            <a:r>
              <a:rPr lang="en-US" altLang="ko-KR" b="1" dirty="0">
                <a:solidFill>
                  <a:srgbClr val="002060"/>
                </a:solidFill>
              </a:rPr>
              <a:t>.</a:t>
            </a:r>
          </a:p>
          <a:p>
            <a:r>
              <a:rPr lang="ko-KR" altLang="en-US" b="1" dirty="0">
                <a:solidFill>
                  <a:srgbClr val="002060"/>
                </a:solidFill>
              </a:rPr>
              <a:t>첫번째 요소는 전체 데이터의 </a:t>
            </a:r>
            <a:r>
              <a:rPr lang="en-US" altLang="ko-KR" b="1" dirty="0">
                <a:solidFill>
                  <a:srgbClr val="002060"/>
                </a:solidFill>
              </a:rPr>
              <a:t>0.957 </a:t>
            </a:r>
            <a:r>
              <a:rPr lang="ko-KR" altLang="en-US" b="1" dirty="0">
                <a:solidFill>
                  <a:srgbClr val="002060"/>
                </a:solidFill>
              </a:rPr>
              <a:t>정도의 설명력을 가지고 있다</a:t>
            </a:r>
            <a:r>
              <a:rPr lang="en-US" altLang="ko-KR" b="1" dirty="0">
                <a:solidFill>
                  <a:srgbClr val="002060"/>
                </a:solidFill>
              </a:rPr>
              <a:t>.</a:t>
            </a:r>
          </a:p>
          <a:p>
            <a:endParaRPr lang="en-US" altLang="ko-KR" b="1" dirty="0">
              <a:solidFill>
                <a:srgbClr val="002060"/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2E38048-9565-461F-97AB-6C633289ED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044" y="1421668"/>
            <a:ext cx="4972050" cy="4088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49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202D49D-DB81-4DE9-B346-D98EC5297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07484-FA8A-449B-AD0E-7AD0D6FA48F3}" type="slidenum">
              <a:rPr lang="ko-KR" altLang="en-US" smtClean="0"/>
              <a:pPr/>
              <a:t>9</a:t>
            </a:fld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82A4996-E530-4A3E-B29C-8319D89A81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37408"/>
            <a:ext cx="6256489" cy="501894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C066FD6-B4F7-436D-8F36-DC8AB8BB4B49}"/>
              </a:ext>
            </a:extLst>
          </p:cNvPr>
          <p:cNvSpPr txBox="1"/>
          <p:nvPr/>
        </p:nvSpPr>
        <p:spPr>
          <a:xfrm>
            <a:off x="1402672" y="861134"/>
            <a:ext cx="5194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Target: Total Bill -&gt;RFE  with Mutate Variable : </a:t>
            </a:r>
            <a:r>
              <a:rPr lang="en-US" altLang="ko-KR" b="1" dirty="0">
                <a:solidFill>
                  <a:srgbClr val="002060"/>
                </a:solidFill>
              </a:rPr>
              <a:t>tip rate</a:t>
            </a:r>
            <a:endParaRPr lang="ko-KR" altLang="en-US" b="1" dirty="0">
              <a:solidFill>
                <a:srgbClr val="002060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D8A7C60-482C-43E3-8173-7D5F3E2D5F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517039"/>
            <a:ext cx="5801926" cy="4614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3305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11B3049-61C5-4D8F-AC1E-68A9BF74F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07484-FA8A-449B-AD0E-7AD0D6FA48F3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C79E89-AFEC-4A4D-88B4-BD1842D757C6}"/>
              </a:ext>
            </a:extLst>
          </p:cNvPr>
          <p:cNvSpPr txBox="1"/>
          <p:nvPr/>
        </p:nvSpPr>
        <p:spPr>
          <a:xfrm>
            <a:off x="1402672" y="861134"/>
            <a:ext cx="7549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Target: Total Bill -&gt;Regression Feature Selection  with Mutate Variable : </a:t>
            </a:r>
            <a:r>
              <a:rPr lang="en-US" altLang="ko-KR" b="1" dirty="0">
                <a:solidFill>
                  <a:srgbClr val="002060"/>
                </a:solidFill>
              </a:rPr>
              <a:t>tip rate</a:t>
            </a:r>
            <a:endParaRPr lang="ko-KR" altLang="en-US" b="1" dirty="0">
              <a:solidFill>
                <a:srgbClr val="00206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8BED12-ADEB-4CD6-A4C6-6418C413DF8C}"/>
              </a:ext>
            </a:extLst>
          </p:cNvPr>
          <p:cNvSpPr txBox="1"/>
          <p:nvPr/>
        </p:nvSpPr>
        <p:spPr>
          <a:xfrm>
            <a:off x="5827400" y="1756996"/>
            <a:ext cx="583046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2060"/>
                </a:solidFill>
              </a:rPr>
              <a:t>from </a:t>
            </a:r>
            <a:r>
              <a:rPr lang="en-US" altLang="ko-KR" b="1" dirty="0" err="1">
                <a:solidFill>
                  <a:srgbClr val="002060"/>
                </a:solidFill>
              </a:rPr>
              <a:t>sklearn.feature_selection</a:t>
            </a:r>
            <a:r>
              <a:rPr lang="en-US" altLang="ko-KR" b="1" dirty="0">
                <a:solidFill>
                  <a:srgbClr val="002060"/>
                </a:solidFill>
              </a:rPr>
              <a:t> import </a:t>
            </a:r>
            <a:r>
              <a:rPr lang="en-US" altLang="ko-KR" b="1" dirty="0" err="1">
                <a:solidFill>
                  <a:srgbClr val="002060"/>
                </a:solidFill>
              </a:rPr>
              <a:t>SelectKBest</a:t>
            </a:r>
            <a:endParaRPr lang="en-US" altLang="ko-KR" b="1" dirty="0">
              <a:solidFill>
                <a:srgbClr val="002060"/>
              </a:solidFill>
            </a:endParaRPr>
          </a:p>
          <a:p>
            <a:r>
              <a:rPr lang="en-US" altLang="ko-KR" b="1" dirty="0">
                <a:solidFill>
                  <a:srgbClr val="002060"/>
                </a:solidFill>
              </a:rPr>
              <a:t>from </a:t>
            </a:r>
            <a:r>
              <a:rPr lang="en-US" altLang="ko-KR" b="1" dirty="0" err="1">
                <a:solidFill>
                  <a:srgbClr val="002060"/>
                </a:solidFill>
              </a:rPr>
              <a:t>sklearn.feature_selection</a:t>
            </a:r>
            <a:r>
              <a:rPr lang="en-US" altLang="ko-KR" b="1" dirty="0">
                <a:solidFill>
                  <a:srgbClr val="002060"/>
                </a:solidFill>
              </a:rPr>
              <a:t> import </a:t>
            </a:r>
            <a:r>
              <a:rPr lang="en-US" altLang="ko-KR" b="1" dirty="0" err="1">
                <a:solidFill>
                  <a:srgbClr val="002060"/>
                </a:solidFill>
              </a:rPr>
              <a:t>f_regression</a:t>
            </a:r>
            <a:endParaRPr lang="en-US" altLang="ko-KR" b="1" dirty="0">
              <a:solidFill>
                <a:srgbClr val="002060"/>
              </a:solidFill>
            </a:endParaRPr>
          </a:p>
          <a:p>
            <a:endParaRPr lang="en-US" altLang="ko-KR" b="1" dirty="0">
              <a:solidFill>
                <a:srgbClr val="002060"/>
              </a:solidFill>
            </a:endParaRPr>
          </a:p>
          <a:p>
            <a:endParaRPr lang="en-US" altLang="ko-KR" b="1" dirty="0">
              <a:solidFill>
                <a:srgbClr val="002060"/>
              </a:solidFill>
            </a:endParaRPr>
          </a:p>
          <a:p>
            <a:r>
              <a:rPr lang="en-US" altLang="ko-KR" b="1" dirty="0" err="1">
                <a:solidFill>
                  <a:srgbClr val="002060"/>
                </a:solidFill>
              </a:rPr>
              <a:t>SelectKBest</a:t>
            </a:r>
            <a:r>
              <a:rPr lang="en-US" altLang="ko-KR" b="1" dirty="0">
                <a:solidFill>
                  <a:srgbClr val="002060"/>
                </a:solidFill>
              </a:rPr>
              <a:t> </a:t>
            </a:r>
            <a:r>
              <a:rPr lang="ko-KR" altLang="en-US" b="1" dirty="0">
                <a:solidFill>
                  <a:srgbClr val="002060"/>
                </a:solidFill>
              </a:rPr>
              <a:t>함수를 통해 적용할 함수 유형과 희망 축소 차원 수 </a:t>
            </a:r>
            <a:r>
              <a:rPr lang="en-US" altLang="ko-KR" b="1" dirty="0">
                <a:solidFill>
                  <a:srgbClr val="002060"/>
                </a:solidFill>
              </a:rPr>
              <a:t>k </a:t>
            </a:r>
            <a:r>
              <a:rPr lang="ko-KR" altLang="en-US" b="1" dirty="0">
                <a:solidFill>
                  <a:srgbClr val="002060"/>
                </a:solidFill>
              </a:rPr>
              <a:t>를 입력한다</a:t>
            </a:r>
            <a:r>
              <a:rPr lang="en-US" altLang="ko-KR" b="1" dirty="0">
                <a:solidFill>
                  <a:srgbClr val="002060"/>
                </a:solidFill>
              </a:rPr>
              <a:t>.</a:t>
            </a:r>
          </a:p>
          <a:p>
            <a:r>
              <a:rPr lang="en-US" altLang="ko-KR" b="1" dirty="0" err="1">
                <a:solidFill>
                  <a:srgbClr val="002060"/>
                </a:solidFill>
              </a:rPr>
              <a:t>fit_transform</a:t>
            </a:r>
            <a:r>
              <a:rPr lang="en-US" altLang="ko-KR" b="1" dirty="0">
                <a:solidFill>
                  <a:srgbClr val="002060"/>
                </a:solidFill>
              </a:rPr>
              <a:t>(df1, y) </a:t>
            </a:r>
            <a:r>
              <a:rPr lang="ko-KR" altLang="en-US" b="1" dirty="0">
                <a:solidFill>
                  <a:srgbClr val="002060"/>
                </a:solidFill>
              </a:rPr>
              <a:t>함수를 통해서 독립변수와 종속변수</a:t>
            </a:r>
            <a:r>
              <a:rPr lang="en-US" altLang="ko-KR" b="1" dirty="0">
                <a:solidFill>
                  <a:srgbClr val="002060"/>
                </a:solidFill>
              </a:rPr>
              <a:t>(target)</a:t>
            </a:r>
            <a:r>
              <a:rPr lang="ko-KR" altLang="en-US" b="1" dirty="0">
                <a:solidFill>
                  <a:srgbClr val="002060"/>
                </a:solidFill>
              </a:rPr>
              <a:t>을 넣어 모델에 적용시킨다</a:t>
            </a:r>
            <a:r>
              <a:rPr lang="en-US" altLang="ko-KR" b="1" dirty="0">
                <a:solidFill>
                  <a:srgbClr val="002060"/>
                </a:solidFill>
              </a:rPr>
              <a:t>.</a:t>
            </a:r>
          </a:p>
          <a:p>
            <a:endParaRPr lang="en-US" altLang="ko-KR" b="1" dirty="0">
              <a:solidFill>
                <a:srgbClr val="002060"/>
              </a:solidFill>
            </a:endParaRPr>
          </a:p>
          <a:p>
            <a:r>
              <a:rPr lang="en-US" altLang="ko-KR" b="1" dirty="0" err="1">
                <a:solidFill>
                  <a:srgbClr val="002060"/>
                </a:solidFill>
              </a:rPr>
              <a:t>get_support</a:t>
            </a:r>
            <a:r>
              <a:rPr lang="en-US" altLang="ko-KR" b="1" dirty="0">
                <a:solidFill>
                  <a:srgbClr val="002060"/>
                </a:solidFill>
              </a:rPr>
              <a:t>(indices=True) </a:t>
            </a:r>
            <a:r>
              <a:rPr lang="ko-KR" altLang="en-US" b="1" dirty="0">
                <a:solidFill>
                  <a:srgbClr val="002060"/>
                </a:solidFill>
              </a:rPr>
              <a:t>함수를 통해 선택된 </a:t>
            </a:r>
            <a:r>
              <a:rPr lang="en-US" altLang="ko-KR" b="1" dirty="0">
                <a:solidFill>
                  <a:srgbClr val="002060"/>
                </a:solidFill>
              </a:rPr>
              <a:t>Column</a:t>
            </a:r>
            <a:r>
              <a:rPr lang="ko-KR" altLang="en-US" b="1" dirty="0">
                <a:solidFill>
                  <a:srgbClr val="002060"/>
                </a:solidFill>
              </a:rPr>
              <a:t>의 인덱스 값을 </a:t>
            </a:r>
            <a:r>
              <a:rPr lang="ko-KR" altLang="en-US" b="1" dirty="0" err="1">
                <a:solidFill>
                  <a:srgbClr val="002060"/>
                </a:solidFill>
              </a:rPr>
              <a:t>리턴한다</a:t>
            </a:r>
            <a:r>
              <a:rPr lang="en-US" altLang="ko-KR" b="1" dirty="0">
                <a:solidFill>
                  <a:srgbClr val="002060"/>
                </a:solidFill>
              </a:rPr>
              <a:t>.</a:t>
            </a:r>
          </a:p>
          <a:p>
            <a:endParaRPr lang="en-US" altLang="ko-KR" b="1" dirty="0">
              <a:solidFill>
                <a:srgbClr val="002060"/>
              </a:solidFill>
            </a:endParaRPr>
          </a:p>
          <a:p>
            <a:r>
              <a:rPr lang="ko-KR" altLang="en-US" b="1" dirty="0">
                <a:solidFill>
                  <a:srgbClr val="002060"/>
                </a:solidFill>
              </a:rPr>
              <a:t>결과 그림 </a:t>
            </a:r>
            <a:r>
              <a:rPr lang="en-US" altLang="ko-KR" b="1" dirty="0">
                <a:solidFill>
                  <a:srgbClr val="002060"/>
                </a:solidFill>
              </a:rPr>
              <a:t>df3 </a:t>
            </a:r>
            <a:r>
              <a:rPr lang="ko-KR" altLang="en-US" b="1" dirty="0">
                <a:solidFill>
                  <a:srgbClr val="002060"/>
                </a:solidFill>
              </a:rPr>
              <a:t>에서와 같이 초기 데이터 </a:t>
            </a:r>
            <a:r>
              <a:rPr lang="en-US" altLang="ko-KR" b="1" dirty="0">
                <a:solidFill>
                  <a:srgbClr val="002060"/>
                </a:solidFill>
              </a:rPr>
              <a:t>df</a:t>
            </a:r>
            <a:r>
              <a:rPr lang="ko-KR" altLang="en-US" b="1" dirty="0">
                <a:solidFill>
                  <a:srgbClr val="002060"/>
                </a:solidFill>
              </a:rPr>
              <a:t>에서 </a:t>
            </a:r>
            <a:r>
              <a:rPr lang="en-US" altLang="ko-KR" b="1" dirty="0">
                <a:solidFill>
                  <a:srgbClr val="002060"/>
                </a:solidFill>
              </a:rPr>
              <a:t>0,4,5,6 </a:t>
            </a:r>
            <a:r>
              <a:rPr lang="ko-KR" altLang="en-US" b="1" dirty="0">
                <a:solidFill>
                  <a:srgbClr val="002060"/>
                </a:solidFill>
              </a:rPr>
              <a:t>번 인덱스 값을 제외한 나머지 값이 사라진 것으로 보인다</a:t>
            </a:r>
            <a:endParaRPr lang="en-US" altLang="ko-KR" b="1" dirty="0">
              <a:solidFill>
                <a:srgbClr val="002060"/>
              </a:solidFill>
            </a:endParaRPr>
          </a:p>
          <a:p>
            <a:endParaRPr lang="en-US" altLang="ko-KR" b="1" dirty="0">
              <a:solidFill>
                <a:srgbClr val="002060"/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2E118CBC-F0B6-440C-9BD1-AED8B3872C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050" y="1566523"/>
            <a:ext cx="4705350" cy="297180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AC97FD75-16EE-4826-A9E2-6E80504DBB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050" y="4661718"/>
            <a:ext cx="4200525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7519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3E56C14-9307-40EA-BFEB-1FE68C162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07484-FA8A-449B-AD0E-7AD0D6FA48F3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8FFD95-23B6-4BEA-8A27-26A67BDFD042}"/>
              </a:ext>
            </a:extLst>
          </p:cNvPr>
          <p:cNvSpPr txBox="1"/>
          <p:nvPr/>
        </p:nvSpPr>
        <p:spPr>
          <a:xfrm>
            <a:off x="1402672" y="861134"/>
            <a:ext cx="7549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Target: Total Bill -&gt;Regression Feature Selection  with Mutate Variable : </a:t>
            </a:r>
            <a:r>
              <a:rPr lang="en-US" altLang="ko-KR" b="1" dirty="0">
                <a:solidFill>
                  <a:srgbClr val="002060"/>
                </a:solidFill>
              </a:rPr>
              <a:t>tip rate</a:t>
            </a:r>
            <a:endParaRPr lang="ko-KR" altLang="en-US" b="1" dirty="0">
              <a:solidFill>
                <a:srgbClr val="002060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6E21349-8B56-4A32-B95E-DEA204B6F6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2235" y="1461012"/>
            <a:ext cx="5827492" cy="479911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7906485-437F-4B87-93A7-C479FD8FCA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37408"/>
            <a:ext cx="6256489" cy="5018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6086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11B3049-61C5-4D8F-AC1E-68A9BF74F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07484-FA8A-449B-AD0E-7AD0D6FA48F3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4DCCFB-E665-46B6-9E53-D8CFD686968C}"/>
              </a:ext>
            </a:extLst>
          </p:cNvPr>
          <p:cNvSpPr txBox="1"/>
          <p:nvPr/>
        </p:nvSpPr>
        <p:spPr>
          <a:xfrm>
            <a:off x="1162975" y="852256"/>
            <a:ext cx="1642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Normalize - </a:t>
            </a:r>
            <a:r>
              <a:rPr lang="en-US" altLang="ko-KR" dirty="0" err="1"/>
              <a:t>pca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3544A76-B8DB-4BCC-865D-9E66EBC828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21588"/>
            <a:ext cx="6576646" cy="53560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714F9F2-304E-4A79-AFCC-9563C7E71B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7353" y="1221588"/>
            <a:ext cx="5520395" cy="4365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1281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11B3049-61C5-4D8F-AC1E-68A9BF74F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07484-FA8A-449B-AD0E-7AD0D6FA48F3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AC89FA-8319-4618-9EDA-08C15269F800}"/>
              </a:ext>
            </a:extLst>
          </p:cNvPr>
          <p:cNvSpPr txBox="1"/>
          <p:nvPr/>
        </p:nvSpPr>
        <p:spPr>
          <a:xfrm>
            <a:off x="1162975" y="852256"/>
            <a:ext cx="1574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Normalize - </a:t>
            </a:r>
            <a:r>
              <a:rPr lang="en-US" altLang="ko-KR" dirty="0" err="1"/>
              <a:t>rfe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6A5E71A-2C6C-4595-A13A-43098F733E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21588"/>
            <a:ext cx="6409720" cy="513476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A891713-B66C-48A4-A7A7-28B4931BAF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7997" y="1429116"/>
            <a:ext cx="5619840" cy="4608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7528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11B3049-61C5-4D8F-AC1E-68A9BF74F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07484-FA8A-449B-AD0E-7AD0D6FA48F3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73E472-1027-4DB8-A2E7-80D82D8463DB}"/>
              </a:ext>
            </a:extLst>
          </p:cNvPr>
          <p:cNvSpPr txBox="1"/>
          <p:nvPr/>
        </p:nvSpPr>
        <p:spPr>
          <a:xfrm>
            <a:off x="1162975" y="852256"/>
            <a:ext cx="4065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Normalize - Regression Feature Selection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DEDDCE3-597D-456E-98FD-FAA0677F85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92" y="1221588"/>
            <a:ext cx="6409720" cy="513476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0330ADA-C644-47ED-BB8F-2493C2D0D1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353282"/>
            <a:ext cx="5568462" cy="463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6415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11B3049-61C5-4D8F-AC1E-68A9BF74F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07484-FA8A-449B-AD0E-7AD0D6FA48F3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4EFE99-BA8B-4DF4-A35B-B3EFE5A8BD8B}"/>
              </a:ext>
            </a:extLst>
          </p:cNvPr>
          <p:cNvSpPr txBox="1"/>
          <p:nvPr/>
        </p:nvSpPr>
        <p:spPr>
          <a:xfrm>
            <a:off x="1162975" y="852256"/>
            <a:ext cx="2155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Standardization - </a:t>
            </a:r>
            <a:r>
              <a:rPr lang="en-US" altLang="ko-KR" dirty="0" err="1"/>
              <a:t>pca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B9B4A1B-DEFA-44BD-9C17-7CB89DD0E2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910" y="1422156"/>
            <a:ext cx="5815435" cy="477935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DD3F5E1-5672-4645-8935-498CE3CB07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9701" y="1422156"/>
            <a:ext cx="5427400" cy="4779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7197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11B3049-61C5-4D8F-AC1E-68A9BF74F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07484-FA8A-449B-AD0E-7AD0D6FA48F3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4EFE99-BA8B-4DF4-A35B-B3EFE5A8BD8B}"/>
              </a:ext>
            </a:extLst>
          </p:cNvPr>
          <p:cNvSpPr txBox="1"/>
          <p:nvPr/>
        </p:nvSpPr>
        <p:spPr>
          <a:xfrm>
            <a:off x="1162975" y="852256"/>
            <a:ext cx="2087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Standardization - </a:t>
            </a:r>
            <a:r>
              <a:rPr lang="en-US" altLang="ko-KR" dirty="0" err="1"/>
              <a:t>rfe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5674175-BCEB-4EFD-B858-53DB9C622F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62808"/>
            <a:ext cx="6096000" cy="506858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BB68123-CC37-45DF-864A-3C31312586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3947" y="1422156"/>
            <a:ext cx="5538421" cy="4904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0249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11B3049-61C5-4D8F-AC1E-68A9BF74F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07484-FA8A-449B-AD0E-7AD0D6FA48F3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4EFE99-BA8B-4DF4-A35B-B3EFE5A8BD8B}"/>
              </a:ext>
            </a:extLst>
          </p:cNvPr>
          <p:cNvSpPr txBox="1"/>
          <p:nvPr/>
        </p:nvSpPr>
        <p:spPr>
          <a:xfrm>
            <a:off x="1162975" y="852256"/>
            <a:ext cx="457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Standardization - Regression Feature Selection 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92E53B5-D154-42F7-960A-CC39BAE7A3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410" y="1550376"/>
            <a:ext cx="6016909" cy="500282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01BADED-3F5C-4426-814D-2CC73B2C10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8873" y="1550376"/>
            <a:ext cx="5593374" cy="4674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469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A0E4E53-0F0F-4789-9731-97190D70A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07484-FA8A-449B-AD0E-7AD0D6FA48F3}" type="slidenum">
              <a:rPr lang="ko-KR" altLang="en-US" smtClean="0"/>
              <a:pPr/>
              <a:t>1</a:t>
            </a:fld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1111045-FE47-4617-8B67-FA58B1831C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230" t="38770" r="18064" b="9127"/>
          <a:stretch/>
        </p:blipFill>
        <p:spPr>
          <a:xfrm>
            <a:off x="0" y="1077297"/>
            <a:ext cx="6733910" cy="527905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DD3088B-6A03-463C-BC01-84DC5A8D9B26}"/>
              </a:ext>
            </a:extLst>
          </p:cNvPr>
          <p:cNvSpPr txBox="1"/>
          <p:nvPr/>
        </p:nvSpPr>
        <p:spPr>
          <a:xfrm>
            <a:off x="646209" y="707965"/>
            <a:ext cx="4632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Target: Total Bill -&gt;PCA without Mutate Variable</a:t>
            </a:r>
            <a:endParaRPr lang="ko-KR" altLang="en-US" b="1" dirty="0">
              <a:solidFill>
                <a:srgbClr val="002060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9669095-58DA-464A-BEA0-A62ECAB6F3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1694" y="1302360"/>
            <a:ext cx="5654152" cy="451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61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11B3049-61C5-4D8F-AC1E-68A9BF74F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07484-FA8A-449B-AD0E-7AD0D6FA48F3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721A13-DF86-46CF-875B-AABE7DBDD5CA}"/>
              </a:ext>
            </a:extLst>
          </p:cNvPr>
          <p:cNvSpPr txBox="1"/>
          <p:nvPr/>
        </p:nvSpPr>
        <p:spPr>
          <a:xfrm>
            <a:off x="1402672" y="861134"/>
            <a:ext cx="4653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Target: Total Bill -&gt;RFE  without Mutate Variable</a:t>
            </a:r>
            <a:endParaRPr lang="ko-KR" altLang="en-US" b="1" dirty="0">
              <a:solidFill>
                <a:srgbClr val="002060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8AC02EB-911C-471D-BF0E-64F9C29A98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441" y="1221075"/>
            <a:ext cx="3000375" cy="11811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93B67F6-CBBA-45C6-A4B9-3D7408847D86}"/>
              </a:ext>
            </a:extLst>
          </p:cNvPr>
          <p:cNvSpPr txBox="1"/>
          <p:nvPr/>
        </p:nvSpPr>
        <p:spPr>
          <a:xfrm>
            <a:off x="3523816" y="1243750"/>
            <a:ext cx="58304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02060"/>
                </a:solidFill>
              </a:rPr>
              <a:t>분석 전 데이터 정의</a:t>
            </a:r>
            <a:endParaRPr lang="en-US" altLang="ko-KR" b="1" dirty="0">
              <a:solidFill>
                <a:srgbClr val="002060"/>
              </a:solidFill>
            </a:endParaRPr>
          </a:p>
          <a:p>
            <a:r>
              <a:rPr lang="en-US" altLang="ko-KR" b="1" dirty="0">
                <a:solidFill>
                  <a:srgbClr val="002060"/>
                </a:solidFill>
              </a:rPr>
              <a:t>Y = tip[‘</a:t>
            </a:r>
            <a:r>
              <a:rPr lang="en-US" altLang="ko-KR" b="1" dirty="0" err="1">
                <a:solidFill>
                  <a:srgbClr val="002060"/>
                </a:solidFill>
              </a:rPr>
              <a:t>total_bill</a:t>
            </a:r>
            <a:r>
              <a:rPr lang="en-US" altLang="ko-KR" b="1" dirty="0">
                <a:solidFill>
                  <a:srgbClr val="002060"/>
                </a:solidFill>
              </a:rPr>
              <a:t>’]</a:t>
            </a:r>
            <a:endParaRPr lang="ko-KR" altLang="en-US" b="1" dirty="0">
              <a:solidFill>
                <a:srgbClr val="00206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795183-6250-41AF-86C4-EB734924D007}"/>
              </a:ext>
            </a:extLst>
          </p:cNvPr>
          <p:cNvSpPr txBox="1"/>
          <p:nvPr/>
        </p:nvSpPr>
        <p:spPr>
          <a:xfrm>
            <a:off x="6343216" y="1481008"/>
            <a:ext cx="583046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2060"/>
                </a:solidFill>
              </a:rPr>
              <a:t>from </a:t>
            </a:r>
            <a:r>
              <a:rPr lang="en-US" altLang="ko-KR" b="1" dirty="0" err="1">
                <a:solidFill>
                  <a:srgbClr val="002060"/>
                </a:solidFill>
              </a:rPr>
              <a:t>sklearn.feature_selection</a:t>
            </a:r>
            <a:r>
              <a:rPr lang="en-US" altLang="ko-KR" b="1" dirty="0">
                <a:solidFill>
                  <a:srgbClr val="002060"/>
                </a:solidFill>
              </a:rPr>
              <a:t> import RFE</a:t>
            </a:r>
          </a:p>
          <a:p>
            <a:r>
              <a:rPr lang="en-US" altLang="ko-KR" b="1" dirty="0">
                <a:solidFill>
                  <a:srgbClr val="002060"/>
                </a:solidFill>
              </a:rPr>
              <a:t>from </a:t>
            </a:r>
            <a:r>
              <a:rPr lang="en-US" altLang="ko-KR" b="1" dirty="0" err="1">
                <a:solidFill>
                  <a:srgbClr val="002060"/>
                </a:solidFill>
              </a:rPr>
              <a:t>sklearn.svm</a:t>
            </a:r>
            <a:r>
              <a:rPr lang="en-US" altLang="ko-KR" b="1" dirty="0">
                <a:solidFill>
                  <a:srgbClr val="002060"/>
                </a:solidFill>
              </a:rPr>
              <a:t> import SVR </a:t>
            </a:r>
          </a:p>
          <a:p>
            <a:endParaRPr lang="en-US" altLang="ko-KR" b="1" dirty="0">
              <a:solidFill>
                <a:srgbClr val="002060"/>
              </a:solidFill>
            </a:endParaRPr>
          </a:p>
          <a:p>
            <a:r>
              <a:rPr lang="en-US" altLang="ko-KR" b="1" dirty="0">
                <a:solidFill>
                  <a:srgbClr val="002060"/>
                </a:solidFill>
              </a:rPr>
              <a:t>RFE </a:t>
            </a:r>
            <a:r>
              <a:rPr lang="ko-KR" altLang="en-US" b="1" dirty="0">
                <a:solidFill>
                  <a:srgbClr val="002060"/>
                </a:solidFill>
              </a:rPr>
              <a:t>모델은 범주형 모델로 </a:t>
            </a:r>
            <a:r>
              <a:rPr lang="en-US" altLang="ko-KR" b="1" dirty="0">
                <a:solidFill>
                  <a:srgbClr val="002060"/>
                </a:solidFill>
              </a:rPr>
              <a:t>SVM</a:t>
            </a:r>
            <a:r>
              <a:rPr lang="ko-KR" altLang="en-US" b="1" dirty="0">
                <a:solidFill>
                  <a:srgbClr val="002060"/>
                </a:solidFill>
              </a:rPr>
              <a:t>의 </a:t>
            </a:r>
            <a:r>
              <a:rPr lang="en-US" altLang="ko-KR" b="1" dirty="0">
                <a:solidFill>
                  <a:srgbClr val="002060"/>
                </a:solidFill>
              </a:rPr>
              <a:t>SVR </a:t>
            </a:r>
            <a:r>
              <a:rPr lang="ko-KR" altLang="en-US" b="1" dirty="0" err="1">
                <a:solidFill>
                  <a:srgbClr val="002060"/>
                </a:solidFill>
              </a:rPr>
              <a:t>모델을통해서</a:t>
            </a:r>
            <a:r>
              <a:rPr lang="ko-KR" altLang="en-US" b="1" dirty="0">
                <a:solidFill>
                  <a:srgbClr val="002060"/>
                </a:solidFill>
              </a:rPr>
              <a:t> 연속형 변수 모델로 만들어준다</a:t>
            </a:r>
            <a:r>
              <a:rPr lang="en-US" altLang="ko-KR" b="1" dirty="0">
                <a:solidFill>
                  <a:srgbClr val="002060"/>
                </a:solidFill>
              </a:rPr>
              <a:t>.</a:t>
            </a:r>
          </a:p>
          <a:p>
            <a:endParaRPr lang="en-US" altLang="ko-KR" b="1" dirty="0">
              <a:solidFill>
                <a:srgbClr val="002060"/>
              </a:solidFill>
            </a:endParaRPr>
          </a:p>
          <a:p>
            <a:r>
              <a:rPr lang="en-US" altLang="ko-KR" b="1" dirty="0" err="1">
                <a:solidFill>
                  <a:srgbClr val="002060"/>
                </a:solidFill>
              </a:rPr>
              <a:t>n_features_to_select</a:t>
            </a:r>
            <a:r>
              <a:rPr lang="en-US" altLang="ko-KR" b="1" dirty="0">
                <a:solidFill>
                  <a:srgbClr val="002060"/>
                </a:solidFill>
              </a:rPr>
              <a:t>=4 </a:t>
            </a:r>
            <a:r>
              <a:rPr lang="ko-KR" altLang="en-US" b="1" dirty="0">
                <a:solidFill>
                  <a:srgbClr val="002060"/>
                </a:solidFill>
              </a:rPr>
              <a:t>선별할 차원수</a:t>
            </a:r>
            <a:r>
              <a:rPr lang="en-US" altLang="ko-KR" b="1" dirty="0">
                <a:solidFill>
                  <a:srgbClr val="002060"/>
                </a:solidFill>
              </a:rPr>
              <a:t>(</a:t>
            </a:r>
            <a:r>
              <a:rPr lang="ko-KR" altLang="en-US" b="1" dirty="0" err="1">
                <a:solidFill>
                  <a:srgbClr val="002060"/>
                </a:solidFill>
              </a:rPr>
              <a:t>요인수</a:t>
            </a:r>
            <a:r>
              <a:rPr lang="en-US" altLang="ko-KR" b="1" dirty="0">
                <a:solidFill>
                  <a:srgbClr val="002060"/>
                </a:solidFill>
              </a:rPr>
              <a:t>)</a:t>
            </a:r>
            <a:r>
              <a:rPr lang="ko-KR" altLang="en-US" b="1" dirty="0">
                <a:solidFill>
                  <a:srgbClr val="002060"/>
                </a:solidFill>
              </a:rPr>
              <a:t>를 </a:t>
            </a:r>
            <a:r>
              <a:rPr lang="en-US" altLang="ko-KR" b="1" dirty="0">
                <a:solidFill>
                  <a:srgbClr val="002060"/>
                </a:solidFill>
              </a:rPr>
              <a:t>4</a:t>
            </a:r>
            <a:r>
              <a:rPr lang="ko-KR" altLang="en-US" b="1" dirty="0">
                <a:solidFill>
                  <a:srgbClr val="002060"/>
                </a:solidFill>
              </a:rPr>
              <a:t>개로 선택한다</a:t>
            </a:r>
            <a:r>
              <a:rPr lang="en-US" altLang="ko-KR" b="1" dirty="0">
                <a:solidFill>
                  <a:srgbClr val="002060"/>
                </a:solidFill>
              </a:rPr>
              <a:t>.</a:t>
            </a:r>
          </a:p>
          <a:p>
            <a:endParaRPr lang="en-US" altLang="ko-KR" b="1" dirty="0">
              <a:solidFill>
                <a:srgbClr val="002060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A31CD52-FB7D-4F8A-B4A3-62A2A09F51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441" y="2402175"/>
            <a:ext cx="5819775" cy="147637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269BBBD-13C8-4D8A-A384-C705AA7C3E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441" y="3884797"/>
            <a:ext cx="7166897" cy="310515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8E150E9-3FC8-4C91-92E0-0BB82B822C8D}"/>
              </a:ext>
            </a:extLst>
          </p:cNvPr>
          <p:cNvSpPr txBox="1"/>
          <p:nvPr/>
        </p:nvSpPr>
        <p:spPr>
          <a:xfrm>
            <a:off x="7690338" y="3878550"/>
            <a:ext cx="43575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solidFill>
                  <a:srgbClr val="002060"/>
                </a:solidFill>
              </a:rPr>
              <a:t>rfe.suppot</a:t>
            </a:r>
            <a:r>
              <a:rPr lang="en-US" altLang="ko-KR" b="1" dirty="0">
                <a:solidFill>
                  <a:srgbClr val="002060"/>
                </a:solidFill>
              </a:rPr>
              <a:t>_</a:t>
            </a:r>
            <a:r>
              <a:rPr lang="ko-KR" altLang="en-US" b="1" dirty="0">
                <a:solidFill>
                  <a:srgbClr val="002060"/>
                </a:solidFill>
              </a:rPr>
              <a:t>를 통해 선별 대상 </a:t>
            </a:r>
            <a:r>
              <a:rPr lang="en-US" altLang="ko-KR" b="1" dirty="0">
                <a:solidFill>
                  <a:srgbClr val="002060"/>
                </a:solidFill>
              </a:rPr>
              <a:t>Column</a:t>
            </a:r>
            <a:r>
              <a:rPr lang="ko-KR" altLang="en-US" b="1" dirty="0">
                <a:solidFill>
                  <a:srgbClr val="002060"/>
                </a:solidFill>
              </a:rPr>
              <a:t>을 확인 하고</a:t>
            </a:r>
            <a:r>
              <a:rPr lang="en-US" altLang="ko-KR" b="1" dirty="0">
                <a:solidFill>
                  <a:srgbClr val="002060"/>
                </a:solidFill>
              </a:rPr>
              <a:t>, </a:t>
            </a:r>
            <a:r>
              <a:rPr lang="en-US" altLang="ko-KR" b="1" dirty="0" err="1">
                <a:solidFill>
                  <a:srgbClr val="002060"/>
                </a:solidFill>
              </a:rPr>
              <a:t>rfe.ranking</a:t>
            </a:r>
            <a:r>
              <a:rPr lang="en-US" altLang="ko-KR" b="1" dirty="0">
                <a:solidFill>
                  <a:srgbClr val="002060"/>
                </a:solidFill>
              </a:rPr>
              <a:t>_</a:t>
            </a:r>
            <a:r>
              <a:rPr lang="ko-KR" altLang="en-US" b="1" dirty="0">
                <a:solidFill>
                  <a:srgbClr val="002060"/>
                </a:solidFill>
              </a:rPr>
              <a:t>을 통해 </a:t>
            </a:r>
            <a:r>
              <a:rPr lang="en-US" altLang="ko-KR" b="1" dirty="0">
                <a:solidFill>
                  <a:srgbClr val="002060"/>
                </a:solidFill>
              </a:rPr>
              <a:t>RFE </a:t>
            </a:r>
            <a:r>
              <a:rPr lang="ko-KR" altLang="en-US" b="1" dirty="0">
                <a:solidFill>
                  <a:srgbClr val="002060"/>
                </a:solidFill>
              </a:rPr>
              <a:t>모델이 적용된 </a:t>
            </a:r>
            <a:r>
              <a:rPr lang="en-US" altLang="ko-KR" b="1" dirty="0">
                <a:solidFill>
                  <a:srgbClr val="002060"/>
                </a:solidFill>
              </a:rPr>
              <a:t>Column</a:t>
            </a:r>
            <a:r>
              <a:rPr lang="ko-KR" altLang="en-US" b="1" dirty="0">
                <a:solidFill>
                  <a:srgbClr val="002060"/>
                </a:solidFill>
              </a:rPr>
              <a:t>들의 순위를 뽑아 </a:t>
            </a:r>
            <a:r>
              <a:rPr lang="ko-KR" altLang="en-US" b="1" dirty="0" err="1">
                <a:solidFill>
                  <a:srgbClr val="002060"/>
                </a:solidFill>
              </a:rPr>
              <a:t>낼수</a:t>
            </a:r>
            <a:r>
              <a:rPr lang="ko-KR" altLang="en-US" b="1" dirty="0">
                <a:solidFill>
                  <a:srgbClr val="002060"/>
                </a:solidFill>
              </a:rPr>
              <a:t> 있다</a:t>
            </a:r>
            <a:r>
              <a:rPr lang="en-US" altLang="ko-KR" b="1" dirty="0">
                <a:solidFill>
                  <a:srgbClr val="002060"/>
                </a:solidFill>
              </a:rPr>
              <a:t>.</a:t>
            </a:r>
          </a:p>
          <a:p>
            <a:endParaRPr lang="en-US" altLang="ko-KR" b="1" dirty="0">
              <a:solidFill>
                <a:srgbClr val="002060"/>
              </a:solidFill>
            </a:endParaRPr>
          </a:p>
          <a:p>
            <a:r>
              <a:rPr lang="ko-KR" altLang="en-US" b="1" dirty="0">
                <a:solidFill>
                  <a:srgbClr val="002060"/>
                </a:solidFill>
              </a:rPr>
              <a:t>결과적으로 초기 데이터 </a:t>
            </a:r>
            <a:r>
              <a:rPr lang="en-US" altLang="ko-KR" b="1" dirty="0">
                <a:solidFill>
                  <a:srgbClr val="002060"/>
                </a:solidFill>
              </a:rPr>
              <a:t>df1</a:t>
            </a:r>
            <a:r>
              <a:rPr lang="ko-KR" altLang="en-US" b="1" dirty="0">
                <a:solidFill>
                  <a:srgbClr val="002060"/>
                </a:solidFill>
              </a:rPr>
              <a:t>에서 </a:t>
            </a:r>
            <a:r>
              <a:rPr lang="en-US" altLang="ko-KR" b="1" dirty="0">
                <a:solidFill>
                  <a:srgbClr val="002060"/>
                </a:solidFill>
              </a:rPr>
              <a:t>RFE</a:t>
            </a:r>
            <a:r>
              <a:rPr lang="ko-KR" altLang="en-US" b="1" dirty="0">
                <a:solidFill>
                  <a:srgbClr val="002060"/>
                </a:solidFill>
              </a:rPr>
              <a:t>는 </a:t>
            </a:r>
            <a:r>
              <a:rPr lang="en-US" altLang="ko-KR" b="1" dirty="0">
                <a:solidFill>
                  <a:srgbClr val="002060"/>
                </a:solidFill>
              </a:rPr>
              <a:t>‘sex,</a:t>
            </a:r>
            <a:r>
              <a:rPr lang="ko-KR" altLang="en-US" b="1" dirty="0">
                <a:solidFill>
                  <a:srgbClr val="002060"/>
                </a:solidFill>
              </a:rPr>
              <a:t> </a:t>
            </a:r>
            <a:r>
              <a:rPr lang="en-US" altLang="ko-KR" b="1" dirty="0">
                <a:solidFill>
                  <a:srgbClr val="002060"/>
                </a:solidFill>
              </a:rPr>
              <a:t>day’</a:t>
            </a:r>
            <a:r>
              <a:rPr lang="ko-KR" altLang="en-US" b="1" dirty="0">
                <a:solidFill>
                  <a:srgbClr val="002060"/>
                </a:solidFill>
              </a:rPr>
              <a:t>를 삭제할 것을 추천했다</a:t>
            </a:r>
            <a:r>
              <a:rPr lang="en-US" altLang="ko-KR" b="1" dirty="0">
                <a:solidFill>
                  <a:srgbClr val="00206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78219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5BC316C-6630-4EE6-8225-7418F51FE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07484-FA8A-449B-AD0E-7AD0D6FA48F3}" type="slidenum">
              <a:rPr lang="ko-KR" altLang="en-US" smtClean="0"/>
              <a:pPr/>
              <a:t>3</a:t>
            </a:fld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26E41B9-BC20-4925-99F4-CD3AB63DCB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0321" y="1359883"/>
            <a:ext cx="6311679" cy="480889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EA828FC-F991-403E-8816-6B972A8EBD0B}"/>
              </a:ext>
            </a:extLst>
          </p:cNvPr>
          <p:cNvSpPr txBox="1"/>
          <p:nvPr/>
        </p:nvSpPr>
        <p:spPr>
          <a:xfrm>
            <a:off x="1402672" y="861134"/>
            <a:ext cx="4653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Target: Total Bill -&gt;RFE  without Mutate Variable</a:t>
            </a:r>
            <a:endParaRPr lang="ko-KR" altLang="en-US" b="1" dirty="0">
              <a:solidFill>
                <a:srgbClr val="002060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28DB384-846B-4F99-B4A3-7825444662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846" y="1359883"/>
            <a:ext cx="5704475" cy="4762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051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11B3049-61C5-4D8F-AC1E-68A9BF74F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07484-FA8A-449B-AD0E-7AD0D6FA48F3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C79E89-AFEC-4A4D-88B4-BD1842D757C6}"/>
              </a:ext>
            </a:extLst>
          </p:cNvPr>
          <p:cNvSpPr txBox="1"/>
          <p:nvPr/>
        </p:nvSpPr>
        <p:spPr>
          <a:xfrm>
            <a:off x="1402672" y="861134"/>
            <a:ext cx="7008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Target: Total Bill -&gt;Regression Feature Selection  without Mutate Variable</a:t>
            </a:r>
            <a:endParaRPr lang="ko-KR" altLang="en-US" b="1" dirty="0">
              <a:solidFill>
                <a:srgbClr val="00206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2B2259-02E3-4477-AC21-8F714D1FCE70}"/>
              </a:ext>
            </a:extLst>
          </p:cNvPr>
          <p:cNvSpPr txBox="1"/>
          <p:nvPr/>
        </p:nvSpPr>
        <p:spPr>
          <a:xfrm>
            <a:off x="6343216" y="1481008"/>
            <a:ext cx="583046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2060"/>
                </a:solidFill>
              </a:rPr>
              <a:t>from </a:t>
            </a:r>
            <a:r>
              <a:rPr lang="en-US" altLang="ko-KR" b="1" dirty="0" err="1">
                <a:solidFill>
                  <a:srgbClr val="002060"/>
                </a:solidFill>
              </a:rPr>
              <a:t>sklearn.feature_selection</a:t>
            </a:r>
            <a:r>
              <a:rPr lang="en-US" altLang="ko-KR" b="1" dirty="0">
                <a:solidFill>
                  <a:srgbClr val="002060"/>
                </a:solidFill>
              </a:rPr>
              <a:t> import </a:t>
            </a:r>
            <a:r>
              <a:rPr lang="en-US" altLang="ko-KR" b="1" dirty="0" err="1">
                <a:solidFill>
                  <a:srgbClr val="002060"/>
                </a:solidFill>
              </a:rPr>
              <a:t>SelectKBest</a:t>
            </a:r>
            <a:endParaRPr lang="en-US" altLang="ko-KR" b="1" dirty="0">
              <a:solidFill>
                <a:srgbClr val="002060"/>
              </a:solidFill>
            </a:endParaRPr>
          </a:p>
          <a:p>
            <a:r>
              <a:rPr lang="en-US" altLang="ko-KR" b="1" dirty="0">
                <a:solidFill>
                  <a:srgbClr val="002060"/>
                </a:solidFill>
              </a:rPr>
              <a:t>from </a:t>
            </a:r>
            <a:r>
              <a:rPr lang="en-US" altLang="ko-KR" b="1" dirty="0" err="1">
                <a:solidFill>
                  <a:srgbClr val="002060"/>
                </a:solidFill>
              </a:rPr>
              <a:t>sklearn.feature_selection</a:t>
            </a:r>
            <a:r>
              <a:rPr lang="en-US" altLang="ko-KR" b="1" dirty="0">
                <a:solidFill>
                  <a:srgbClr val="002060"/>
                </a:solidFill>
              </a:rPr>
              <a:t> import </a:t>
            </a:r>
            <a:r>
              <a:rPr lang="en-US" altLang="ko-KR" b="1" dirty="0" err="1">
                <a:solidFill>
                  <a:srgbClr val="002060"/>
                </a:solidFill>
              </a:rPr>
              <a:t>f_regression</a:t>
            </a:r>
            <a:endParaRPr lang="en-US" altLang="ko-KR" b="1" dirty="0">
              <a:solidFill>
                <a:srgbClr val="002060"/>
              </a:solidFill>
            </a:endParaRPr>
          </a:p>
          <a:p>
            <a:endParaRPr lang="en-US" altLang="ko-KR" b="1" dirty="0">
              <a:solidFill>
                <a:srgbClr val="002060"/>
              </a:solidFill>
            </a:endParaRPr>
          </a:p>
          <a:p>
            <a:endParaRPr lang="en-US" altLang="ko-KR" b="1" dirty="0">
              <a:solidFill>
                <a:srgbClr val="002060"/>
              </a:solidFill>
            </a:endParaRPr>
          </a:p>
          <a:p>
            <a:r>
              <a:rPr lang="en-US" altLang="ko-KR" b="1" dirty="0" err="1">
                <a:solidFill>
                  <a:srgbClr val="002060"/>
                </a:solidFill>
              </a:rPr>
              <a:t>SelectKBest</a:t>
            </a:r>
            <a:r>
              <a:rPr lang="en-US" altLang="ko-KR" b="1" dirty="0">
                <a:solidFill>
                  <a:srgbClr val="002060"/>
                </a:solidFill>
              </a:rPr>
              <a:t> </a:t>
            </a:r>
            <a:r>
              <a:rPr lang="ko-KR" altLang="en-US" b="1" dirty="0">
                <a:solidFill>
                  <a:srgbClr val="002060"/>
                </a:solidFill>
              </a:rPr>
              <a:t>함수를 통해 적용할 함수 유형과 희망 축소 차원 수 </a:t>
            </a:r>
            <a:r>
              <a:rPr lang="en-US" altLang="ko-KR" b="1" dirty="0">
                <a:solidFill>
                  <a:srgbClr val="002060"/>
                </a:solidFill>
              </a:rPr>
              <a:t>k </a:t>
            </a:r>
            <a:r>
              <a:rPr lang="ko-KR" altLang="en-US" b="1" dirty="0">
                <a:solidFill>
                  <a:srgbClr val="002060"/>
                </a:solidFill>
              </a:rPr>
              <a:t>를 입력한다</a:t>
            </a:r>
            <a:r>
              <a:rPr lang="en-US" altLang="ko-KR" b="1" dirty="0">
                <a:solidFill>
                  <a:srgbClr val="002060"/>
                </a:solidFill>
              </a:rPr>
              <a:t>.</a:t>
            </a:r>
          </a:p>
          <a:p>
            <a:r>
              <a:rPr lang="en-US" altLang="ko-KR" b="1" dirty="0" err="1">
                <a:solidFill>
                  <a:srgbClr val="002060"/>
                </a:solidFill>
              </a:rPr>
              <a:t>fit_transform</a:t>
            </a:r>
            <a:r>
              <a:rPr lang="en-US" altLang="ko-KR" b="1" dirty="0">
                <a:solidFill>
                  <a:srgbClr val="002060"/>
                </a:solidFill>
              </a:rPr>
              <a:t>(df1, y) </a:t>
            </a:r>
            <a:r>
              <a:rPr lang="ko-KR" altLang="en-US" b="1" dirty="0">
                <a:solidFill>
                  <a:srgbClr val="002060"/>
                </a:solidFill>
              </a:rPr>
              <a:t>함수를 통해서 독립변수와 종속변수</a:t>
            </a:r>
            <a:r>
              <a:rPr lang="en-US" altLang="ko-KR" b="1" dirty="0">
                <a:solidFill>
                  <a:srgbClr val="002060"/>
                </a:solidFill>
              </a:rPr>
              <a:t>(target)</a:t>
            </a:r>
            <a:r>
              <a:rPr lang="ko-KR" altLang="en-US" b="1" dirty="0">
                <a:solidFill>
                  <a:srgbClr val="002060"/>
                </a:solidFill>
              </a:rPr>
              <a:t>을 넣어 모델에 적용시킨다</a:t>
            </a:r>
            <a:r>
              <a:rPr lang="en-US" altLang="ko-KR" b="1" dirty="0">
                <a:solidFill>
                  <a:srgbClr val="002060"/>
                </a:solidFill>
              </a:rPr>
              <a:t>.</a:t>
            </a:r>
          </a:p>
          <a:p>
            <a:endParaRPr lang="en-US" altLang="ko-KR" b="1" dirty="0">
              <a:solidFill>
                <a:srgbClr val="002060"/>
              </a:solidFill>
            </a:endParaRPr>
          </a:p>
          <a:p>
            <a:r>
              <a:rPr lang="en-US" altLang="ko-KR" b="1" dirty="0" err="1">
                <a:solidFill>
                  <a:srgbClr val="002060"/>
                </a:solidFill>
              </a:rPr>
              <a:t>get_support</a:t>
            </a:r>
            <a:r>
              <a:rPr lang="en-US" altLang="ko-KR" b="1" dirty="0">
                <a:solidFill>
                  <a:srgbClr val="002060"/>
                </a:solidFill>
              </a:rPr>
              <a:t>(indices=True) </a:t>
            </a:r>
            <a:r>
              <a:rPr lang="ko-KR" altLang="en-US" b="1" dirty="0">
                <a:solidFill>
                  <a:srgbClr val="002060"/>
                </a:solidFill>
              </a:rPr>
              <a:t>함수를 통해 선택된 </a:t>
            </a:r>
            <a:r>
              <a:rPr lang="en-US" altLang="ko-KR" b="1" dirty="0">
                <a:solidFill>
                  <a:srgbClr val="002060"/>
                </a:solidFill>
              </a:rPr>
              <a:t>Column</a:t>
            </a:r>
            <a:r>
              <a:rPr lang="ko-KR" altLang="en-US" b="1" dirty="0">
                <a:solidFill>
                  <a:srgbClr val="002060"/>
                </a:solidFill>
              </a:rPr>
              <a:t>의 인덱스 값을 </a:t>
            </a:r>
            <a:r>
              <a:rPr lang="ko-KR" altLang="en-US" b="1" dirty="0" err="1">
                <a:solidFill>
                  <a:srgbClr val="002060"/>
                </a:solidFill>
              </a:rPr>
              <a:t>리턴한다</a:t>
            </a:r>
            <a:r>
              <a:rPr lang="en-US" altLang="ko-KR" b="1" dirty="0">
                <a:solidFill>
                  <a:srgbClr val="002060"/>
                </a:solidFill>
              </a:rPr>
              <a:t>.</a:t>
            </a:r>
          </a:p>
          <a:p>
            <a:endParaRPr lang="en-US" altLang="ko-KR" b="1" dirty="0">
              <a:solidFill>
                <a:srgbClr val="002060"/>
              </a:solidFill>
            </a:endParaRPr>
          </a:p>
          <a:p>
            <a:r>
              <a:rPr lang="ko-KR" altLang="en-US" b="1" dirty="0">
                <a:solidFill>
                  <a:srgbClr val="002060"/>
                </a:solidFill>
              </a:rPr>
              <a:t>결과 그림 </a:t>
            </a:r>
            <a:r>
              <a:rPr lang="en-US" altLang="ko-KR" b="1" dirty="0">
                <a:solidFill>
                  <a:srgbClr val="002060"/>
                </a:solidFill>
              </a:rPr>
              <a:t>df3 </a:t>
            </a:r>
            <a:r>
              <a:rPr lang="ko-KR" altLang="en-US" b="1" dirty="0">
                <a:solidFill>
                  <a:srgbClr val="002060"/>
                </a:solidFill>
              </a:rPr>
              <a:t>에서와 같이 초기 데이터 </a:t>
            </a:r>
            <a:r>
              <a:rPr lang="en-US" altLang="ko-KR" b="1" dirty="0">
                <a:solidFill>
                  <a:srgbClr val="002060"/>
                </a:solidFill>
              </a:rPr>
              <a:t>df1</a:t>
            </a:r>
            <a:r>
              <a:rPr lang="ko-KR" altLang="en-US" b="1" dirty="0">
                <a:solidFill>
                  <a:srgbClr val="002060"/>
                </a:solidFill>
              </a:rPr>
              <a:t>에서 </a:t>
            </a:r>
            <a:r>
              <a:rPr lang="en-US" altLang="ko-KR" b="1" dirty="0">
                <a:solidFill>
                  <a:srgbClr val="002060"/>
                </a:solidFill>
              </a:rPr>
              <a:t>0,3,4,5</a:t>
            </a:r>
            <a:r>
              <a:rPr lang="ko-KR" altLang="en-US" b="1" dirty="0">
                <a:solidFill>
                  <a:srgbClr val="002060"/>
                </a:solidFill>
              </a:rPr>
              <a:t>번 인덱스 값을 제외한 나머지 값이 사라진 것으로 보인다</a:t>
            </a:r>
            <a:endParaRPr lang="en-US" altLang="ko-KR" b="1" dirty="0">
              <a:solidFill>
                <a:srgbClr val="002060"/>
              </a:solidFill>
            </a:endParaRPr>
          </a:p>
          <a:p>
            <a:endParaRPr lang="en-US" altLang="ko-KR" b="1" dirty="0">
              <a:solidFill>
                <a:srgbClr val="002060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0D61714-0C96-4636-A0AB-457CF430D7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7350" y="1481008"/>
            <a:ext cx="4438650" cy="521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691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B272443-8AA4-4284-9C3C-26C5ED55B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07484-FA8A-449B-AD0E-7AD0D6FA48F3}" type="slidenum">
              <a:rPr lang="ko-KR" altLang="en-US" smtClean="0"/>
              <a:pPr/>
              <a:t>5</a:t>
            </a:fld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A4BAEC5-8700-4276-B382-EE1755BEE9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1449410"/>
            <a:ext cx="5580185" cy="459451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47C68D7-87B8-43B3-939D-197345CF01A4}"/>
              </a:ext>
            </a:extLst>
          </p:cNvPr>
          <p:cNvSpPr txBox="1"/>
          <p:nvPr/>
        </p:nvSpPr>
        <p:spPr>
          <a:xfrm>
            <a:off x="1402672" y="861134"/>
            <a:ext cx="7008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Target: Total Bill -&gt;Regression Feature Selection  without Mutate Variable</a:t>
            </a:r>
            <a:endParaRPr lang="ko-KR" altLang="en-US" b="1" dirty="0">
              <a:solidFill>
                <a:srgbClr val="002060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A5B9748-3910-4B39-84C7-30CD243383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116" y="1607160"/>
            <a:ext cx="5306878" cy="443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975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11B3049-61C5-4D8F-AC1E-68A9BF74F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07484-FA8A-449B-AD0E-7AD0D6FA48F3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164A7A-3C99-4C3A-BCF0-2DC6A7BA6285}"/>
              </a:ext>
            </a:extLst>
          </p:cNvPr>
          <p:cNvSpPr txBox="1"/>
          <p:nvPr/>
        </p:nvSpPr>
        <p:spPr>
          <a:xfrm>
            <a:off x="1402672" y="861134"/>
            <a:ext cx="5173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Target: Total Bill -&gt;PCA with Mutate Variable : </a:t>
            </a:r>
            <a:r>
              <a:rPr lang="en-US" altLang="ko-KR" b="1" dirty="0">
                <a:solidFill>
                  <a:srgbClr val="002060"/>
                </a:solidFill>
              </a:rPr>
              <a:t>tip rate</a:t>
            </a:r>
            <a:endParaRPr lang="ko-KR" altLang="en-US" b="1" dirty="0">
              <a:solidFill>
                <a:srgbClr val="002060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1B8A685-51DD-4276-817B-79FA43D5EE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4315" y="1860306"/>
            <a:ext cx="4410075" cy="9334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5CD7237-A521-4365-A747-6CC16EA0F4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375" y="2925640"/>
            <a:ext cx="5000625" cy="17335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1047170-D599-42F9-A1C9-FD7A4786EC7B}"/>
              </a:ext>
            </a:extLst>
          </p:cNvPr>
          <p:cNvSpPr txBox="1"/>
          <p:nvPr/>
        </p:nvSpPr>
        <p:spPr>
          <a:xfrm>
            <a:off x="6096000" y="1860306"/>
            <a:ext cx="583046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2060"/>
                </a:solidFill>
              </a:rPr>
              <a:t>from </a:t>
            </a:r>
            <a:r>
              <a:rPr lang="en-US" altLang="ko-KR" b="1" dirty="0" err="1">
                <a:solidFill>
                  <a:srgbClr val="002060"/>
                </a:solidFill>
              </a:rPr>
              <a:t>sklearn.decomposition</a:t>
            </a:r>
            <a:r>
              <a:rPr lang="en-US" altLang="ko-KR" b="1" dirty="0">
                <a:solidFill>
                  <a:srgbClr val="002060"/>
                </a:solidFill>
              </a:rPr>
              <a:t> import PCA</a:t>
            </a:r>
          </a:p>
          <a:p>
            <a:endParaRPr lang="en-US" altLang="ko-KR" b="1" dirty="0">
              <a:solidFill>
                <a:srgbClr val="002060"/>
              </a:solidFill>
            </a:endParaRPr>
          </a:p>
          <a:p>
            <a:r>
              <a:rPr lang="en-US" altLang="ko-KR" b="1" dirty="0" err="1">
                <a:solidFill>
                  <a:srgbClr val="002060"/>
                </a:solidFill>
              </a:rPr>
              <a:t>n_components</a:t>
            </a:r>
            <a:r>
              <a:rPr lang="en-US" altLang="ko-KR" b="1" dirty="0">
                <a:solidFill>
                  <a:srgbClr val="002060"/>
                </a:solidFill>
              </a:rPr>
              <a:t>  </a:t>
            </a:r>
            <a:r>
              <a:rPr lang="ko-KR" altLang="en-US" b="1" dirty="0">
                <a:solidFill>
                  <a:srgbClr val="002060"/>
                </a:solidFill>
              </a:rPr>
              <a:t>축소할 차원 수</a:t>
            </a:r>
            <a:endParaRPr lang="en-US" altLang="ko-KR" b="1" dirty="0">
              <a:solidFill>
                <a:srgbClr val="002060"/>
              </a:solidFill>
            </a:endParaRPr>
          </a:p>
          <a:p>
            <a:r>
              <a:rPr lang="en-US" altLang="ko-KR" b="1" dirty="0" err="1">
                <a:solidFill>
                  <a:srgbClr val="002060"/>
                </a:solidFill>
              </a:rPr>
              <a:t>fit_transfor</a:t>
            </a:r>
            <a:r>
              <a:rPr lang="ko-KR" altLang="en-US" b="1" dirty="0">
                <a:solidFill>
                  <a:srgbClr val="002060"/>
                </a:solidFill>
              </a:rPr>
              <a:t>을 통해 모델에 적용한다</a:t>
            </a:r>
            <a:endParaRPr lang="en-US" altLang="ko-KR" b="1" dirty="0">
              <a:solidFill>
                <a:srgbClr val="002060"/>
              </a:solidFill>
            </a:endParaRPr>
          </a:p>
          <a:p>
            <a:endParaRPr lang="en-US" altLang="ko-KR" b="1" dirty="0">
              <a:solidFill>
                <a:srgbClr val="002060"/>
              </a:solidFill>
            </a:endParaRPr>
          </a:p>
          <a:p>
            <a:r>
              <a:rPr lang="en-US" altLang="ko-KR" b="1" dirty="0" err="1">
                <a:solidFill>
                  <a:srgbClr val="002060"/>
                </a:solidFill>
              </a:rPr>
              <a:t>trans.explained_variance_ratio</a:t>
            </a:r>
            <a:r>
              <a:rPr lang="en-US" altLang="ko-KR" b="1" dirty="0">
                <a:solidFill>
                  <a:srgbClr val="002060"/>
                </a:solidFill>
              </a:rPr>
              <a:t>_</a:t>
            </a:r>
            <a:r>
              <a:rPr lang="ko-KR" altLang="en-US" b="1" dirty="0">
                <a:solidFill>
                  <a:srgbClr val="002060"/>
                </a:solidFill>
              </a:rPr>
              <a:t>을 통해서</a:t>
            </a:r>
            <a:endParaRPr lang="en-US" altLang="ko-KR" b="1" dirty="0">
              <a:solidFill>
                <a:srgbClr val="002060"/>
              </a:solidFill>
            </a:endParaRPr>
          </a:p>
          <a:p>
            <a:r>
              <a:rPr lang="ko-KR" altLang="en-US" b="1" dirty="0">
                <a:solidFill>
                  <a:srgbClr val="002060"/>
                </a:solidFill>
              </a:rPr>
              <a:t>각 요소의 설명력을 볼 수 있다</a:t>
            </a:r>
            <a:r>
              <a:rPr lang="en-US" altLang="ko-KR" b="1" dirty="0">
                <a:solidFill>
                  <a:srgbClr val="002060"/>
                </a:solidFill>
              </a:rPr>
              <a:t>.</a:t>
            </a:r>
          </a:p>
          <a:p>
            <a:r>
              <a:rPr lang="ko-KR" altLang="en-US" b="1" dirty="0">
                <a:solidFill>
                  <a:srgbClr val="002060"/>
                </a:solidFill>
              </a:rPr>
              <a:t>첫번째 요소는 전체 데이터의 </a:t>
            </a:r>
            <a:r>
              <a:rPr lang="en-US" altLang="ko-KR" b="1" dirty="0">
                <a:solidFill>
                  <a:srgbClr val="002060"/>
                </a:solidFill>
              </a:rPr>
              <a:t>0.717 </a:t>
            </a:r>
            <a:r>
              <a:rPr lang="ko-KR" altLang="en-US" b="1" dirty="0">
                <a:solidFill>
                  <a:srgbClr val="002060"/>
                </a:solidFill>
              </a:rPr>
              <a:t>정도의 설명력을 가지고 있다</a:t>
            </a:r>
            <a:r>
              <a:rPr lang="en-US" altLang="ko-KR" b="1" dirty="0">
                <a:solidFill>
                  <a:srgbClr val="002060"/>
                </a:solidFill>
              </a:rPr>
              <a:t>.</a:t>
            </a:r>
          </a:p>
          <a:p>
            <a:endParaRPr lang="en-US" altLang="ko-KR" b="1" dirty="0">
              <a:solidFill>
                <a:srgbClr val="002060"/>
              </a:solidFill>
            </a:endParaRPr>
          </a:p>
          <a:p>
            <a:r>
              <a:rPr lang="en-US" altLang="ko-KR" b="1" dirty="0">
                <a:solidFill>
                  <a:srgbClr val="002060"/>
                </a:solidFill>
              </a:rPr>
              <a:t>trans.explained_variance_ratio_.</a:t>
            </a:r>
            <a:r>
              <a:rPr lang="en-US" altLang="ko-KR" b="1" dirty="0" err="1">
                <a:solidFill>
                  <a:srgbClr val="002060"/>
                </a:solidFill>
              </a:rPr>
              <a:t>cumsum</a:t>
            </a:r>
            <a:r>
              <a:rPr lang="en-US" altLang="ko-KR" b="1" dirty="0">
                <a:solidFill>
                  <a:srgbClr val="002060"/>
                </a:solidFill>
              </a:rPr>
              <a:t> </a:t>
            </a:r>
            <a:r>
              <a:rPr lang="ko-KR" altLang="en-US" b="1" dirty="0">
                <a:solidFill>
                  <a:srgbClr val="002060"/>
                </a:solidFill>
              </a:rPr>
              <a:t>의 마지막 변수를 통해 뽑은 </a:t>
            </a:r>
            <a:r>
              <a:rPr lang="en-US" altLang="ko-KR" b="1" dirty="0">
                <a:solidFill>
                  <a:srgbClr val="002060"/>
                </a:solidFill>
              </a:rPr>
              <a:t>4</a:t>
            </a:r>
            <a:r>
              <a:rPr lang="ko-KR" altLang="en-US" b="1" dirty="0">
                <a:solidFill>
                  <a:srgbClr val="002060"/>
                </a:solidFill>
              </a:rPr>
              <a:t>개의 차원이 전체 데이터를 얼마나 설명해주는지 확인할 수 있다</a:t>
            </a:r>
            <a:r>
              <a:rPr lang="en-US" altLang="ko-KR" b="1" dirty="0">
                <a:solidFill>
                  <a:srgbClr val="002060"/>
                </a:solidFill>
              </a:rPr>
              <a:t>.</a:t>
            </a:r>
          </a:p>
          <a:p>
            <a:endParaRPr lang="en-US" altLang="ko-KR" b="1" dirty="0">
              <a:solidFill>
                <a:srgbClr val="002060"/>
              </a:solidFill>
            </a:endParaRPr>
          </a:p>
          <a:p>
            <a:r>
              <a:rPr lang="ko-KR" altLang="en-US" b="1" dirty="0">
                <a:solidFill>
                  <a:srgbClr val="002060"/>
                </a:solidFill>
              </a:rPr>
              <a:t>결과값을 보면 </a:t>
            </a:r>
            <a:r>
              <a:rPr lang="en-US" altLang="ko-KR" b="1" dirty="0">
                <a:solidFill>
                  <a:srgbClr val="002060"/>
                </a:solidFill>
              </a:rPr>
              <a:t>4</a:t>
            </a:r>
            <a:r>
              <a:rPr lang="ko-KR" altLang="en-US" b="1" dirty="0">
                <a:solidFill>
                  <a:srgbClr val="002060"/>
                </a:solidFill>
              </a:rPr>
              <a:t>개의 차원은 전체 데이터의 </a:t>
            </a:r>
            <a:r>
              <a:rPr lang="en-US" altLang="ko-KR" b="1" dirty="0">
                <a:solidFill>
                  <a:srgbClr val="002060"/>
                </a:solidFill>
              </a:rPr>
              <a:t>99.3% </a:t>
            </a:r>
            <a:r>
              <a:rPr lang="ko-KR" altLang="en-US" b="1" dirty="0">
                <a:solidFill>
                  <a:srgbClr val="002060"/>
                </a:solidFill>
              </a:rPr>
              <a:t>정도를 설명한다고 보면 된다</a:t>
            </a:r>
            <a:r>
              <a:rPr lang="en-US" altLang="ko-KR" b="1" dirty="0">
                <a:solidFill>
                  <a:srgbClr val="00206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72720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831711A-0E48-4B69-A876-F35B72720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07484-FA8A-449B-AD0E-7AD0D6FA48F3}" type="slidenum">
              <a:rPr lang="ko-KR" altLang="en-US" smtClean="0"/>
              <a:pPr/>
              <a:t>7</a:t>
            </a:fld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52539FA-3D06-4E2A-9796-ADAD1A0C37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542" y="1433146"/>
            <a:ext cx="6054210" cy="492320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ECF7B03-7B85-4F38-AC67-C52EA9B21DA0}"/>
              </a:ext>
            </a:extLst>
          </p:cNvPr>
          <p:cNvSpPr txBox="1"/>
          <p:nvPr/>
        </p:nvSpPr>
        <p:spPr>
          <a:xfrm>
            <a:off x="1402672" y="861134"/>
            <a:ext cx="5173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Target: Total Bill -&gt;PCA with Mutate Variable : </a:t>
            </a:r>
            <a:r>
              <a:rPr lang="en-US" altLang="ko-KR" b="1" dirty="0">
                <a:solidFill>
                  <a:srgbClr val="002060"/>
                </a:solidFill>
              </a:rPr>
              <a:t>tip rate</a:t>
            </a:r>
            <a:endParaRPr lang="ko-KR" altLang="en-US" b="1" dirty="0">
              <a:solidFill>
                <a:srgbClr val="002060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55714D3-4B04-40B3-96AD-95BFC50765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433146"/>
            <a:ext cx="5685692" cy="47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6828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11B3049-61C5-4D8F-AC1E-68A9BF74F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07484-FA8A-449B-AD0E-7AD0D6FA48F3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721A13-DF86-46CF-875B-AABE7DBDD5CA}"/>
              </a:ext>
            </a:extLst>
          </p:cNvPr>
          <p:cNvSpPr txBox="1"/>
          <p:nvPr/>
        </p:nvSpPr>
        <p:spPr>
          <a:xfrm>
            <a:off x="1402672" y="861134"/>
            <a:ext cx="5194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Target: Total Bill -&gt;RFE  with Mutate Variable : </a:t>
            </a:r>
            <a:r>
              <a:rPr lang="en-US" altLang="ko-KR" b="1" dirty="0">
                <a:solidFill>
                  <a:srgbClr val="002060"/>
                </a:solidFill>
              </a:rPr>
              <a:t>tip rate</a:t>
            </a:r>
            <a:endParaRPr lang="ko-KR" altLang="en-US" b="1" dirty="0">
              <a:solidFill>
                <a:srgbClr val="002060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19619D7-92CF-4A68-8F11-0881AB11A6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862" y="1334233"/>
            <a:ext cx="5668508" cy="295641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BB9E5B8-FE5B-4777-9E85-50415BF83AA4}"/>
              </a:ext>
            </a:extLst>
          </p:cNvPr>
          <p:cNvSpPr txBox="1"/>
          <p:nvPr/>
        </p:nvSpPr>
        <p:spPr>
          <a:xfrm>
            <a:off x="5979800" y="1334233"/>
            <a:ext cx="583046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2060"/>
                </a:solidFill>
              </a:rPr>
              <a:t>from </a:t>
            </a:r>
            <a:r>
              <a:rPr lang="en-US" altLang="ko-KR" b="1" dirty="0" err="1">
                <a:solidFill>
                  <a:srgbClr val="002060"/>
                </a:solidFill>
              </a:rPr>
              <a:t>sklearn.feature_selection</a:t>
            </a:r>
            <a:r>
              <a:rPr lang="en-US" altLang="ko-KR" b="1" dirty="0">
                <a:solidFill>
                  <a:srgbClr val="002060"/>
                </a:solidFill>
              </a:rPr>
              <a:t> import RFE</a:t>
            </a:r>
          </a:p>
          <a:p>
            <a:r>
              <a:rPr lang="en-US" altLang="ko-KR" b="1" dirty="0">
                <a:solidFill>
                  <a:srgbClr val="002060"/>
                </a:solidFill>
              </a:rPr>
              <a:t>from </a:t>
            </a:r>
            <a:r>
              <a:rPr lang="en-US" altLang="ko-KR" b="1" dirty="0" err="1">
                <a:solidFill>
                  <a:srgbClr val="002060"/>
                </a:solidFill>
              </a:rPr>
              <a:t>sklearn.svm</a:t>
            </a:r>
            <a:r>
              <a:rPr lang="en-US" altLang="ko-KR" b="1" dirty="0">
                <a:solidFill>
                  <a:srgbClr val="002060"/>
                </a:solidFill>
              </a:rPr>
              <a:t> import SVR </a:t>
            </a:r>
          </a:p>
          <a:p>
            <a:endParaRPr lang="en-US" altLang="ko-KR" b="1" dirty="0">
              <a:solidFill>
                <a:srgbClr val="002060"/>
              </a:solidFill>
            </a:endParaRPr>
          </a:p>
          <a:p>
            <a:r>
              <a:rPr lang="en-US" altLang="ko-KR" b="1" dirty="0">
                <a:solidFill>
                  <a:srgbClr val="002060"/>
                </a:solidFill>
              </a:rPr>
              <a:t>RFE </a:t>
            </a:r>
            <a:r>
              <a:rPr lang="ko-KR" altLang="en-US" b="1" dirty="0">
                <a:solidFill>
                  <a:srgbClr val="002060"/>
                </a:solidFill>
              </a:rPr>
              <a:t>모델은 범주형 모델로 </a:t>
            </a:r>
            <a:r>
              <a:rPr lang="en-US" altLang="ko-KR" b="1" dirty="0">
                <a:solidFill>
                  <a:srgbClr val="002060"/>
                </a:solidFill>
              </a:rPr>
              <a:t>SVM</a:t>
            </a:r>
            <a:r>
              <a:rPr lang="ko-KR" altLang="en-US" b="1" dirty="0">
                <a:solidFill>
                  <a:srgbClr val="002060"/>
                </a:solidFill>
              </a:rPr>
              <a:t>의 </a:t>
            </a:r>
            <a:r>
              <a:rPr lang="en-US" altLang="ko-KR" b="1" dirty="0">
                <a:solidFill>
                  <a:srgbClr val="002060"/>
                </a:solidFill>
              </a:rPr>
              <a:t>SVR </a:t>
            </a:r>
            <a:r>
              <a:rPr lang="ko-KR" altLang="en-US" b="1" dirty="0" err="1">
                <a:solidFill>
                  <a:srgbClr val="002060"/>
                </a:solidFill>
              </a:rPr>
              <a:t>모델을통해서</a:t>
            </a:r>
            <a:r>
              <a:rPr lang="ko-KR" altLang="en-US" b="1" dirty="0">
                <a:solidFill>
                  <a:srgbClr val="002060"/>
                </a:solidFill>
              </a:rPr>
              <a:t> 연속형 변수 모델로 만들어준다</a:t>
            </a:r>
            <a:r>
              <a:rPr lang="en-US" altLang="ko-KR" b="1" dirty="0">
                <a:solidFill>
                  <a:srgbClr val="002060"/>
                </a:solidFill>
              </a:rPr>
              <a:t>.</a:t>
            </a:r>
          </a:p>
          <a:p>
            <a:endParaRPr lang="en-US" altLang="ko-KR" b="1" dirty="0">
              <a:solidFill>
                <a:srgbClr val="002060"/>
              </a:solidFill>
            </a:endParaRPr>
          </a:p>
          <a:p>
            <a:r>
              <a:rPr lang="ko-KR" altLang="en-US" b="1" dirty="0">
                <a:solidFill>
                  <a:srgbClr val="002060"/>
                </a:solidFill>
              </a:rPr>
              <a:t>총 </a:t>
            </a:r>
            <a:r>
              <a:rPr lang="en-US" altLang="ko-KR" b="1" dirty="0">
                <a:solidFill>
                  <a:srgbClr val="002060"/>
                </a:solidFill>
              </a:rPr>
              <a:t>3</a:t>
            </a:r>
            <a:r>
              <a:rPr lang="ko-KR" altLang="en-US" b="1" dirty="0">
                <a:solidFill>
                  <a:srgbClr val="002060"/>
                </a:solidFill>
              </a:rPr>
              <a:t>개의 변수가 탈락했으며 </a:t>
            </a:r>
            <a:endParaRPr lang="en-US" altLang="ko-KR" b="1" dirty="0">
              <a:solidFill>
                <a:srgbClr val="002060"/>
              </a:solidFill>
            </a:endParaRPr>
          </a:p>
          <a:p>
            <a:r>
              <a:rPr lang="ko-KR" altLang="en-US" b="1" dirty="0">
                <a:solidFill>
                  <a:srgbClr val="002060"/>
                </a:solidFill>
              </a:rPr>
              <a:t>탈락한 변수는 </a:t>
            </a:r>
            <a:r>
              <a:rPr lang="en-US" altLang="ko-KR" b="1" dirty="0">
                <a:solidFill>
                  <a:srgbClr val="002060"/>
                </a:solidFill>
              </a:rPr>
              <a:t>‘sex’, ‘day’, ‘time’ </a:t>
            </a:r>
            <a:r>
              <a:rPr lang="ko-KR" altLang="en-US" b="1" dirty="0">
                <a:solidFill>
                  <a:srgbClr val="002060"/>
                </a:solidFill>
              </a:rPr>
              <a:t>이 </a:t>
            </a:r>
            <a:r>
              <a:rPr lang="ko-KR" altLang="en-US" b="1" dirty="0" err="1">
                <a:solidFill>
                  <a:srgbClr val="002060"/>
                </a:solidFill>
              </a:rPr>
              <a:t>탈락됬다</a:t>
            </a:r>
            <a:r>
              <a:rPr lang="en-US" altLang="ko-KR" b="1" dirty="0">
                <a:solidFill>
                  <a:srgbClr val="00206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56867783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패싯</Template>
  <TotalTime>7558</TotalTime>
  <Words>648</Words>
  <Application>Microsoft Office PowerPoint</Application>
  <PresentationFormat>와이드스크린</PresentationFormat>
  <Paragraphs>97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3" baseType="lpstr">
      <vt:lpstr>맑은 고딕</vt:lpstr>
      <vt:lpstr>Calibri</vt:lpstr>
      <vt:lpstr>Calibri Light</vt:lpstr>
      <vt:lpstr>Wingdings 2</vt:lpstr>
      <vt:lpstr>HDOfficeLightV0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SSEN</dc:creator>
  <cp:lastModifiedBy>j</cp:lastModifiedBy>
  <cp:revision>791</cp:revision>
  <cp:lastPrinted>2017-11-17T18:47:44Z</cp:lastPrinted>
  <dcterms:created xsi:type="dcterms:W3CDTF">2017-02-28T23:32:22Z</dcterms:created>
  <dcterms:modified xsi:type="dcterms:W3CDTF">2021-06-18T06:36:59Z</dcterms:modified>
</cp:coreProperties>
</file>