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anum Gothic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A2D9B2-299A-475C-8A6F-332914A20D6C}">
  <a:tblStyle styleId="{FBA2D9B2-299A-475C-8A6F-332914A20D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anumGothic-regular.fntdata"/><Relationship Id="rId14" Type="http://schemas.openxmlformats.org/officeDocument/2006/relationships/slide" Target="slides/slide8.xml"/><Relationship Id="rId16" Type="http://schemas.openxmlformats.org/officeDocument/2006/relationships/font" Target="fonts/NanumGothic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8f8136d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8f8136d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a17ef61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a17ef61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8f8136d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8f8136d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8f8136d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8f8136d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8f8136db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8f8136db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8f8136db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8f8136db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8f8136db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8f8136db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30050" y="1635200"/>
            <a:ext cx="468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latin typeface="Nanum Gothic"/>
                <a:ea typeface="Nanum Gothic"/>
                <a:cs typeface="Nanum Gothic"/>
                <a:sym typeface="Nanum Gothic"/>
              </a:rPr>
              <a:t>6조 업빛투</a:t>
            </a:r>
            <a:endParaRPr b="1" sz="7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52425" y="152400"/>
            <a:ext cx="168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Nanum Gothic"/>
                <a:ea typeface="Nanum Gothic"/>
                <a:cs typeface="Nanum Gothic"/>
                <a:sym typeface="Nanum Gothic"/>
              </a:rPr>
              <a:t>KDT 멀티캠퍼스</a:t>
            </a:r>
            <a:endParaRPr b="1" sz="15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30200" y="3352775"/>
            <a:ext cx="168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Nanum Gothic"/>
                <a:ea typeface="Nanum Gothic"/>
                <a:cs typeface="Nanum Gothic"/>
                <a:sym typeface="Nanum Gothic"/>
              </a:rPr>
              <a:t>2021. 8. 28. </a:t>
            </a:r>
            <a:endParaRPr b="1" sz="18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1105475" y="73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{FBA2D9B2-299A-475C-8A6F-332914A20D6C}</a:tableStyleId>
              </a:tblPr>
              <a:tblGrid>
                <a:gridCol w="1760100"/>
                <a:gridCol w="5478900"/>
              </a:tblGrid>
              <a:tr h="91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프로젝트 팀원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팀장 : (정) 정길종, (부) 김형림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팀원 : (DS) 윤보람, 채길호          (DE) 인태우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</a:tr>
              <a:tr h="70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프로젝트 주제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미디어 매체 키워드 분석을 통한 주식시장 동향 파악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</a:tr>
              <a:tr h="89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프로젝트 목적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미디어 키워드 분석으로 업종별 이슈가 한국 주식에 미치는 영향을 파악하고, 웹페이지 대시보드로 구현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</a:tr>
              <a:tr h="109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프로젝트 요약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데이터 : 유튜브 / 보도자료 / 주가 데이터(Python 모듈)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유튜브, 언론 보도 이슈를 정리해서 주가와 영향 파악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이슈는 형태소 분석과 문서 벡터화를 통해 처리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주가 데이터는 LSTM으로 모델링하여 영향 정도 파악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분석 및 시각화 결과 웹 페이지 구현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/>
        </p:nvSpPr>
        <p:spPr>
          <a:xfrm>
            <a:off x="210675" y="153000"/>
            <a:ext cx="340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Nanum Gothic"/>
                <a:ea typeface="Nanum Gothic"/>
                <a:cs typeface="Nanum Gothic"/>
                <a:sym typeface="Nanum Gothic"/>
              </a:rPr>
              <a:t>6조 업빛투</a:t>
            </a:r>
            <a:endParaRPr b="1" sz="20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10675" y="153000"/>
            <a:ext cx="340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Nanum Gothic"/>
                <a:ea typeface="Nanum Gothic"/>
                <a:cs typeface="Nanum Gothic"/>
                <a:sym typeface="Nanum Gothic"/>
              </a:rPr>
              <a:t>분석 배경</a:t>
            </a:r>
            <a:endParaRPr b="1" sz="2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64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/>
              <a:t>https://www.mk.co.kr/star/broadcasting-service/view/2021/08/778678/</a:t>
            </a:r>
            <a:endParaRPr sz="10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50" y="1195663"/>
            <a:ext cx="63912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6"/>
          <p:cNvGraphicFramePr/>
          <p:nvPr/>
        </p:nvGraphicFramePr>
        <p:xfrm>
          <a:off x="1105475" y="8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{FBA2D9B2-299A-475C-8A6F-332914A20D6C}</a:tableStyleId>
              </a:tblPr>
              <a:tblGrid>
                <a:gridCol w="1760100"/>
                <a:gridCol w="5478900"/>
              </a:tblGrid>
              <a:tr h="91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데이터 수집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anum Gothic"/>
                        <a:buAutoNum type="arabicPeriod"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주식 (시가, 저가, 고가, 종가, 전일 대비 변동)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anum Gothic"/>
                        <a:buAutoNum type="arabicPeriod"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주식 관련 유튜브 스크립트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anum Gothic"/>
                        <a:buAutoNum type="arabicPeriod"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경제 일간지 보도 자료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</a:tr>
              <a:tr h="70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데이터 분석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anum Gothic"/>
                        <a:buAutoNum type="arabicPeriod"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주식 데이터 시계열 분석 - LSTM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주식 콘텐츠 &amp; 보도 자료 - 텍스트 마이닝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텍스트 분석 결과와 시계열 분석을 통합한 등락 예측 - 분류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09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데이터 분석 절차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주가 LSTM 시계열 모델링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정규화 과정을 거쳐 모델링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이슈 텍스트 분석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형태소 분석과 문서 벡터화를 통한 처리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유사도, 감성 분석을 통한 주가와의 연관성 분석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주가 등락 예측 분류 모델링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상승 / 정체 / 하강 예측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5" name="Google Shape;75;p16"/>
          <p:cNvSpPr txBox="1"/>
          <p:nvPr/>
        </p:nvSpPr>
        <p:spPr>
          <a:xfrm>
            <a:off x="210675" y="153000"/>
            <a:ext cx="340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Nanum Gothic"/>
                <a:ea typeface="Nanum Gothic"/>
                <a:cs typeface="Nanum Gothic"/>
                <a:sym typeface="Nanum Gothic"/>
              </a:rPr>
              <a:t>데이터 수집 및 분석</a:t>
            </a:r>
            <a:endParaRPr b="1" sz="20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862348" y="837086"/>
            <a:ext cx="3354900" cy="29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데이터베이스 구현</a:t>
            </a:r>
            <a:endParaRPr b="1" sz="1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</a:t>
            </a: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미디어, 유투브 크롤링</a:t>
            </a: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b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</a:t>
            </a: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&gt;M</a:t>
            </a: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ongoDB에 저장</a:t>
            </a:r>
            <a:endParaRPr sz="1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</a:t>
            </a: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ongoDB 와 </a:t>
            </a: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park 연동 (진행 중</a:t>
            </a: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</a:t>
            </a: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ongoDB에 저장되어 있는 데이터를 불러와서 </a:t>
            </a:r>
            <a:r>
              <a:rPr lang="ko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PySpark</a:t>
            </a:r>
            <a:r>
              <a:rPr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처리</a:t>
            </a:r>
            <a:endParaRPr sz="2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676" y="3390109"/>
            <a:ext cx="7592651" cy="136759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5013425" y="837075"/>
            <a:ext cx="3619500" cy="29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4) MySQL과 AWS 서버 연결</a:t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5) </a:t>
            </a:r>
            <a:r>
              <a:rPr lang="ko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PySpark</a:t>
            </a:r>
            <a:r>
              <a:rPr b="0" i="0" lang="ko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처리한 데이터를 MySQL에 저장</a:t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(+ </a:t>
            </a:r>
            <a:r>
              <a:rPr lang="ko">
                <a:solidFill>
                  <a:schemeClr val="dk1"/>
                </a:solidFill>
              </a:rPr>
              <a:t>FinanceDataReader</a:t>
            </a: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로 가져온 데이터는</a:t>
            </a:r>
            <a:r>
              <a:rPr b="0" i="0" lang="ko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MySQL 테이블에 바로 저장)</a:t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491000" y="3561925"/>
            <a:ext cx="1271400" cy="47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크롤링 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5476825" y="4236175"/>
            <a:ext cx="1271400" cy="47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FinanceData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3978875" y="3561925"/>
            <a:ext cx="1271400" cy="47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PySpark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210675" y="153000"/>
            <a:ext cx="340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Nanum Gothic"/>
                <a:ea typeface="Nanum Gothic"/>
                <a:cs typeface="Nanum Gothic"/>
                <a:sym typeface="Nanum Gothic"/>
              </a:rPr>
              <a:t>파이프라인</a:t>
            </a:r>
            <a:endParaRPr b="1" sz="2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1003125" y="3561925"/>
            <a:ext cx="1271400" cy="47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64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강유 외 3인(KDD), 2021, 「Accurate Multivariate Stock Movement Prediction via Data-Axis Transformer with Multi-Level Contexts」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김기준(학위논문), 2017, 「뉴스 감성 분석과 시계열 예측 기반의 주가 등락 예측」</a:t>
            </a:r>
            <a:endParaRPr sz="1000"/>
          </a:p>
        </p:txBody>
      </p:sp>
      <p:sp>
        <p:nvSpPr>
          <p:cNvPr id="93" name="Google Shape;93;p18"/>
          <p:cNvSpPr txBox="1"/>
          <p:nvPr/>
        </p:nvSpPr>
        <p:spPr>
          <a:xfrm>
            <a:off x="210675" y="153000"/>
            <a:ext cx="340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Nanum Gothic"/>
                <a:ea typeface="Nanum Gothic"/>
                <a:cs typeface="Nanum Gothic"/>
                <a:sym typeface="Nanum Gothic"/>
              </a:rPr>
              <a:t>References</a:t>
            </a:r>
            <a:endParaRPr b="1" sz="2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2324"/>
            <a:ext cx="5355725" cy="23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113" y="2476500"/>
            <a:ext cx="62388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225" y="152400"/>
            <a:ext cx="683153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10675" y="153000"/>
            <a:ext cx="340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Nanum Gothic"/>
                <a:ea typeface="Nanum Gothic"/>
                <a:cs typeface="Nanum Gothic"/>
                <a:sym typeface="Nanum Gothic"/>
              </a:rPr>
              <a:t>Usecase Diagram</a:t>
            </a:r>
            <a:endParaRPr b="1" sz="20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75" y="967749"/>
            <a:ext cx="8450826" cy="4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210675" y="153000"/>
            <a:ext cx="55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Nanum Gothic"/>
                <a:ea typeface="Nanum Gothic"/>
                <a:cs typeface="Nanum Gothic"/>
                <a:sym typeface="Nanum Gothic"/>
              </a:rPr>
              <a:t>웹페이지 구현 - 벤치마킹 (빅카인즈)</a:t>
            </a:r>
            <a:endParaRPr b="1" sz="2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493425" y="224350"/>
            <a:ext cx="4173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메인 페이지 - 오늘의 이슈(건수), 이슈 키워드(워드 클라우드)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세부 페이지 - 키워드 간의 연관성, 주가의 시계열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Python과 태블로를 사용하여 표현을 할 것이다.</a:t>
            </a:r>
            <a:endParaRPr/>
          </a:p>
        </p:txBody>
      </p:sp>
      <p:grpSp>
        <p:nvGrpSpPr>
          <p:cNvPr id="109" name="Google Shape;109;p20"/>
          <p:cNvGrpSpPr/>
          <p:nvPr/>
        </p:nvGrpSpPr>
        <p:grpSpPr>
          <a:xfrm>
            <a:off x="628150" y="2276250"/>
            <a:ext cx="3782893" cy="525151"/>
            <a:chOff x="399550" y="2123850"/>
            <a:chExt cx="3782893" cy="525151"/>
          </a:xfrm>
        </p:grpSpPr>
        <p:sp>
          <p:nvSpPr>
            <p:cNvPr id="110" name="Google Shape;110;p20"/>
            <p:cNvSpPr txBox="1"/>
            <p:nvPr/>
          </p:nvSpPr>
          <p:spPr>
            <a:xfrm>
              <a:off x="399550" y="2123850"/>
              <a:ext cx="3000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dk1"/>
                  </a:solidFill>
                </a:rPr>
                <a:t>메인 페이지 - 오늘의 이슈 (건수)</a:t>
              </a:r>
              <a:endParaRPr/>
            </a:p>
          </p:txBody>
        </p:sp>
        <p:sp>
          <p:nvSpPr>
            <p:cNvPr id="111" name="Google Shape;111;p20"/>
            <p:cNvSpPr txBox="1"/>
            <p:nvPr/>
          </p:nvSpPr>
          <p:spPr>
            <a:xfrm>
              <a:off x="1182443" y="2295001"/>
              <a:ext cx="3000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dk1"/>
                  </a:solidFill>
                </a:rPr>
                <a:t>- </a:t>
              </a:r>
              <a:r>
                <a:rPr lang="ko" sz="1100">
                  <a:solidFill>
                    <a:schemeClr val="dk1"/>
                  </a:solidFill>
                </a:rPr>
                <a:t>이슈 키워드 (워드 클라우드)</a:t>
              </a:r>
              <a:endParaRPr/>
            </a:p>
          </p:txBody>
        </p:sp>
      </p:grpSp>
      <p:sp>
        <p:nvSpPr>
          <p:cNvPr id="112" name="Google Shape;112;p20"/>
          <p:cNvSpPr/>
          <p:nvPr/>
        </p:nvSpPr>
        <p:spPr>
          <a:xfrm>
            <a:off x="553125" y="2252725"/>
            <a:ext cx="5825400" cy="272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