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0F24D5-42AE-413E-B3C0-B2B3E966418C}">
  <a:tblStyle styleId="{360F24D5-42AE-413E-B3C0-B2B3E96641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6145d3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6145d3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a74e396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1a74e396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a74e396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a74e396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a74e396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1a74e396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a74e396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1a74e396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1a74e396c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1a74e396c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1a74e396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1a74e396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6145d3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6145d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a74e396c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a74e396c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a74e396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a74e396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a74e396c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a74e396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6145d3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6145d3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a74e396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a74e396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1a74e396c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1a74e396c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a74e396c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a74e396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49250" y="767475"/>
            <a:ext cx="3688800" cy="7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화면 설계서</a:t>
            </a:r>
            <a:endParaRPr b="1" sz="3000"/>
          </a:p>
        </p:txBody>
      </p:sp>
      <p:sp>
        <p:nvSpPr>
          <p:cNvPr id="55" name="Google Shape;55;p13"/>
          <p:cNvSpPr/>
          <p:nvPr/>
        </p:nvSpPr>
        <p:spPr>
          <a:xfrm>
            <a:off x="2649250" y="1918675"/>
            <a:ext cx="3688800" cy="75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6조 업 빛 투</a:t>
            </a:r>
            <a:endParaRPr b="1" sz="2000"/>
          </a:p>
        </p:txBody>
      </p:sp>
      <p:sp>
        <p:nvSpPr>
          <p:cNvPr id="56" name="Google Shape;56;p13"/>
          <p:cNvSpPr/>
          <p:nvPr/>
        </p:nvSpPr>
        <p:spPr>
          <a:xfrm>
            <a:off x="885525" y="2937025"/>
            <a:ext cx="7453200" cy="13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222222"/>
                </a:solidFill>
                <a:highlight>
                  <a:schemeClr val="lt1"/>
                </a:highlight>
              </a:rPr>
              <a:t>뉴스 기사 및 유튜브 텍스트의 감성 분석과 딥러닝을 이용한 주가 등락 예측 서비스 구현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종목별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1" cy="4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191" name="Google Shape;191;p23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192" name="Google Shape;192;p23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193" name="Google Shape;193;p23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종목페이지</a:t>
            </a:r>
            <a:r>
              <a:rPr lang="ko" sz="1000">
                <a:solidFill>
                  <a:schemeClr val="dk1"/>
                </a:solidFill>
              </a:rPr>
              <a:t>-상단</a:t>
            </a:r>
            <a:endParaRPr sz="1000"/>
          </a:p>
        </p:txBody>
      </p:sp>
      <p:sp>
        <p:nvSpPr>
          <p:cNvPr id="194" name="Google Shape;194;p23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195" name="Google Shape;195;p23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전날 주가 데이터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 : 전날 삼성전자 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거래량 : 전날 삼성전자 거래량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전일대비 : 전날 구가 등락률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36525" lvl="0" marL="2667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예측값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앙상블 분석을 통한 주식 가격 상승/하락 예측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2018~현재 주가 데이터 그래프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2018 / 2019 / 2020 / 2021 연도별 그래프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긍정 확률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각 수집 언론사 별 감성분석을 통해 얻은 기사 및 유튜브 영상이 긍정 확률</a:t>
            </a:r>
            <a:endParaRPr sz="800"/>
          </a:p>
        </p:txBody>
      </p:sp>
      <p:sp>
        <p:nvSpPr>
          <p:cNvPr id="196" name="Google Shape;196;p23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다음 페이지(p.13) 연결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892650" y="823650"/>
            <a:ext cx="36207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921675" y="609025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185050" y="1947875"/>
            <a:ext cx="13716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552263" y="823525"/>
            <a:ext cx="20436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096400" y="8236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59975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096400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12" name="Google Shape;212;p24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13" name="Google Shape;213;p24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14" name="Google Shape;214;p24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 - 하단	</a:t>
            </a:r>
            <a:endParaRPr sz="1000"/>
          </a:p>
        </p:txBody>
      </p:sp>
      <p:sp>
        <p:nvSpPr>
          <p:cNvPr id="215" name="Google Shape;215;p24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216" name="Google Shape;216;p24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5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2018년 주가 그래프 화면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7" name="Google Shape;217;p24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다음</a:t>
            </a:r>
            <a:r>
              <a:rPr b="1" lang="ko" sz="1000">
                <a:solidFill>
                  <a:schemeClr val="dk1"/>
                </a:solidFill>
              </a:rPr>
              <a:t> 페이지(p.13) 연결</a:t>
            </a:r>
            <a:endParaRPr b="1" sz="1000"/>
          </a:p>
        </p:txBody>
      </p:sp>
      <p:sp>
        <p:nvSpPr>
          <p:cNvPr id="218" name="Google Shape;218;p24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933000" y="2079138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⑤</a:t>
            </a:r>
            <a:r>
              <a:rPr b="1" lang="ko" sz="1000">
                <a:solidFill>
                  <a:srgbClr val="980000"/>
                </a:solidFill>
              </a:rPr>
              <a:t>주가-2018 클릭 화면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r>
              <a:rPr lang="ko" sz="1000"/>
              <a:t>-하단</a:t>
            </a:r>
            <a:endParaRPr sz="1000"/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/>
              <a:t>언론사 별 이슈 기사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매일경제, 아시아경제 각각 긍정/부정 비율 중 그 정도가 큰 당일 기사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(말풍선) 색을 통해 긍정/중립/부정 기사 표현</a:t>
            </a:r>
            <a:endParaRPr sz="800"/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파랑 - 긍정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회색 - 보합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빨강 - 부정</a:t>
            </a:r>
            <a:endParaRPr sz="800">
              <a:solidFill>
                <a:schemeClr val="dk1"/>
              </a:solidFill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 startAt="6"/>
            </a:pPr>
            <a:r>
              <a:rPr lang="ko" sz="800">
                <a:solidFill>
                  <a:schemeClr val="dk1"/>
                </a:solidFill>
              </a:rPr>
              <a:t>(버튼)사용자 기사 긍정/중립/부정 기사 투표</a:t>
            </a:r>
            <a:endParaRPr sz="800">
              <a:solidFill>
                <a:schemeClr val="dk1"/>
              </a:solidFill>
            </a:endParaRPr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사용자가 기사를 내용이 긍정/중립/부정 을 투표 기능.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ARIMA, FBProphet, LSTM 순을 결과 표출</a:t>
            </a:r>
            <a:endParaRPr sz="800"/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ARIMA, FBProphet, LSTM 분석결과표출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(노란) 선으로 현재 가격 차이를 보여줌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>
                <a:solidFill>
                  <a:schemeClr val="dk1"/>
                </a:solidFill>
              </a:rPr>
              <a:t>종목 </a:t>
            </a:r>
            <a:r>
              <a:rPr lang="ko" sz="800"/>
              <a:t>워드클라우드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관련 유튜브 키워드 30개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마우스 오버레이 시 키워드 개수 및 비율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 u="sng"/>
              <a:t>(버튼) 종목페이지 - 상단 1번으로 이동 </a:t>
            </a:r>
            <a:endParaRPr sz="800" u="sng"/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233" name="Google Shape;233;p25"/>
          <p:cNvSpPr/>
          <p:nvPr/>
        </p:nvSpPr>
        <p:spPr>
          <a:xfrm>
            <a:off x="840825" y="554275"/>
            <a:ext cx="4280700" cy="1352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40750" y="2100275"/>
            <a:ext cx="4280700" cy="11952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67500" y="3412875"/>
            <a:ext cx="42807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4636600" y="5542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⑥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734225" y="19478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⑨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937625" y="15117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3503525" y="14417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⑦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392" y="607900"/>
            <a:ext cx="1367500" cy="147165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5189525" y="576825"/>
            <a:ext cx="14118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4734150" y="32954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⑩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6214025" y="473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⑧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6103275" y="4096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⑪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398" cy="4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53" name="Google Shape;253;p26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54" name="Google Shape;254;p26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55" name="Google Shape;255;p26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종목페이지</a:t>
            </a:r>
            <a:r>
              <a:rPr lang="ko" sz="900">
                <a:solidFill>
                  <a:schemeClr val="dk1"/>
                </a:solidFill>
              </a:rPr>
              <a:t>-하단</a:t>
            </a:r>
            <a:r>
              <a:rPr lang="ko" sz="900"/>
              <a:t>-기사 투표 클릭</a:t>
            </a:r>
            <a:endParaRPr sz="900"/>
          </a:p>
        </p:txBody>
      </p:sp>
      <p:sp>
        <p:nvSpPr>
          <p:cNvPr id="256" name="Google Shape;256;p26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257" name="Google Shape;257;p26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12"/>
            </a:pPr>
            <a:r>
              <a:rPr lang="ko" sz="800"/>
              <a:t>아시아</a:t>
            </a:r>
            <a:r>
              <a:rPr lang="ko" sz="800"/>
              <a:t>경제-중립-버튼 클릭 화면</a:t>
            </a:r>
            <a:endParaRPr sz="800"/>
          </a:p>
        </p:txBody>
      </p:sp>
      <p:sp>
        <p:nvSpPr>
          <p:cNvPr id="258" name="Google Shape;258;p26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259" name="Google Shape;259;p26"/>
          <p:cNvSpPr/>
          <p:nvPr/>
        </p:nvSpPr>
        <p:spPr>
          <a:xfrm>
            <a:off x="972275" y="15605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836500" y="11730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⑫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태블로</a:t>
            </a:r>
            <a:endParaRPr/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</a:t>
            </a:r>
            <a:endParaRPr/>
          </a:p>
        </p:txBody>
      </p:sp>
      <p:sp>
        <p:nvSpPr>
          <p:cNvPr id="274" name="Google Shape;27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 설계서 버전관리</a:t>
            </a:r>
            <a:endParaRPr b="1"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48600" y="110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{360F24D5-42AE-413E-B3C0-B2B3E966418C}</a:tableStyleId>
              </a:tblPr>
              <a:tblGrid>
                <a:gridCol w="947275"/>
                <a:gridCol w="1155775"/>
                <a:gridCol w="1272925"/>
                <a:gridCol w="3191550"/>
                <a:gridCol w="1641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2021.09.10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정길종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참고(빅카인즈) 사이트 벤치마킹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2021.09.27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정길종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주제에 맞는 템플릿 적용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2021.10.01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정길종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분석 결과 반영 및 디자인 적용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목차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1122425" y="891825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Menu Structure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1122425" y="1624475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화면목록</a:t>
            </a:r>
            <a:endParaRPr b="1"/>
          </a:p>
        </p:txBody>
      </p:sp>
      <p:sp>
        <p:nvSpPr>
          <p:cNvPr id="72" name="Google Shape;72;p15"/>
          <p:cNvSpPr/>
          <p:nvPr/>
        </p:nvSpPr>
        <p:spPr>
          <a:xfrm>
            <a:off x="1122425" y="2275750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메인 페이지</a:t>
            </a:r>
            <a:endParaRPr b="1"/>
          </a:p>
        </p:txBody>
      </p:sp>
      <p:sp>
        <p:nvSpPr>
          <p:cNvPr id="73" name="Google Shape;73;p15"/>
          <p:cNvSpPr/>
          <p:nvPr/>
        </p:nvSpPr>
        <p:spPr>
          <a:xfrm>
            <a:off x="1122425" y="3045425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종목 별 페이지</a:t>
            </a:r>
            <a:endParaRPr b="1"/>
          </a:p>
        </p:txBody>
      </p:sp>
      <p:sp>
        <p:nvSpPr>
          <p:cNvPr id="74" name="Google Shape;74;p15"/>
          <p:cNvSpPr/>
          <p:nvPr/>
        </p:nvSpPr>
        <p:spPr>
          <a:xfrm>
            <a:off x="1122425" y="3763300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태블로</a:t>
            </a:r>
            <a:endParaRPr b="1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02225" y="891825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p.4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4502225" y="1624475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p.6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4502225" y="2275750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p.7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4502225" y="3045425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p.10</a:t>
            </a:r>
            <a:endParaRPr b="1"/>
          </a:p>
        </p:txBody>
      </p:sp>
      <p:sp>
        <p:nvSpPr>
          <p:cNvPr id="80" name="Google Shape;80;p15"/>
          <p:cNvSpPr/>
          <p:nvPr/>
        </p:nvSpPr>
        <p:spPr>
          <a:xfrm>
            <a:off x="4502225" y="3763300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p.15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48600" y="1072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페이지</a:t>
            </a:r>
            <a:endParaRPr b="1" sz="1000"/>
          </a:p>
        </p:txBody>
      </p:sp>
      <p:sp>
        <p:nvSpPr>
          <p:cNvPr id="86" name="Google Shape;86;p16"/>
          <p:cNvSpPr/>
          <p:nvPr/>
        </p:nvSpPr>
        <p:spPr>
          <a:xfrm>
            <a:off x="1978750" y="1072800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메인페이지</a:t>
            </a:r>
            <a:endParaRPr sz="1000"/>
          </a:p>
        </p:txBody>
      </p:sp>
      <p:sp>
        <p:nvSpPr>
          <p:cNvPr id="87" name="Google Shape;87;p16"/>
          <p:cNvSpPr/>
          <p:nvPr/>
        </p:nvSpPr>
        <p:spPr>
          <a:xfrm>
            <a:off x="275725" y="2777313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종목 페이지</a:t>
            </a:r>
            <a:endParaRPr b="1" sz="1000"/>
          </a:p>
        </p:txBody>
      </p:sp>
      <p:sp>
        <p:nvSpPr>
          <p:cNvPr id="88" name="Google Shape;88;p16"/>
          <p:cNvSpPr/>
          <p:nvPr/>
        </p:nvSpPr>
        <p:spPr>
          <a:xfrm>
            <a:off x="2005875" y="195036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삼성전자</a:t>
            </a:r>
            <a:endParaRPr sz="1000"/>
          </a:p>
        </p:txBody>
      </p:sp>
      <p:sp>
        <p:nvSpPr>
          <p:cNvPr id="89" name="Google Shape;89;p16"/>
          <p:cNvSpPr/>
          <p:nvPr/>
        </p:nvSpPr>
        <p:spPr>
          <a:xfrm>
            <a:off x="275725" y="4400275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태블로</a:t>
            </a:r>
            <a:endParaRPr b="1" sz="1000"/>
          </a:p>
        </p:txBody>
      </p:sp>
      <p:sp>
        <p:nvSpPr>
          <p:cNvPr id="90" name="Google Shape;90;p16"/>
          <p:cNvSpPr/>
          <p:nvPr/>
        </p:nvSpPr>
        <p:spPr>
          <a:xfrm>
            <a:off x="2005875" y="2364788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SK하이닉스</a:t>
            </a:r>
            <a:endParaRPr sz="1000"/>
          </a:p>
        </p:txBody>
      </p:sp>
      <p:sp>
        <p:nvSpPr>
          <p:cNvPr id="91" name="Google Shape;91;p16"/>
          <p:cNvSpPr/>
          <p:nvPr/>
        </p:nvSpPr>
        <p:spPr>
          <a:xfrm>
            <a:off x="2005875" y="277921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LG화학</a:t>
            </a:r>
            <a:endParaRPr sz="1000"/>
          </a:p>
        </p:txBody>
      </p:sp>
      <p:sp>
        <p:nvSpPr>
          <p:cNvPr id="92" name="Google Shape;92;p16"/>
          <p:cNvSpPr/>
          <p:nvPr/>
        </p:nvSpPr>
        <p:spPr>
          <a:xfrm>
            <a:off x="2005875" y="317531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현대차</a:t>
            </a:r>
            <a:endParaRPr sz="1000"/>
          </a:p>
        </p:txBody>
      </p:sp>
      <p:sp>
        <p:nvSpPr>
          <p:cNvPr id="93" name="Google Shape;93;p16"/>
          <p:cNvSpPr/>
          <p:nvPr/>
        </p:nvSpPr>
        <p:spPr>
          <a:xfrm>
            <a:off x="2005875" y="357141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셀트리온</a:t>
            </a:r>
            <a:endParaRPr sz="1000"/>
          </a:p>
        </p:txBody>
      </p:sp>
      <p:cxnSp>
        <p:nvCxnSpPr>
          <p:cNvPr id="94" name="Google Shape;94;p16"/>
          <p:cNvCxnSpPr>
            <a:stCxn id="85" idx="3"/>
            <a:endCxn id="86" idx="1"/>
          </p:cNvCxnSpPr>
          <p:nvPr/>
        </p:nvCxnSpPr>
        <p:spPr>
          <a:xfrm>
            <a:off x="1491800" y="1202250"/>
            <a:ext cx="48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7" idx="3"/>
            <a:endCxn id="88" idx="1"/>
          </p:cNvCxnSpPr>
          <p:nvPr/>
        </p:nvCxnSpPr>
        <p:spPr>
          <a:xfrm flipH="1" rot="10800000">
            <a:off x="1518925" y="2079963"/>
            <a:ext cx="486900" cy="8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87" idx="3"/>
            <a:endCxn id="90" idx="1"/>
          </p:cNvCxnSpPr>
          <p:nvPr/>
        </p:nvCxnSpPr>
        <p:spPr>
          <a:xfrm flipH="1" rot="10800000">
            <a:off x="1518925" y="2494263"/>
            <a:ext cx="486900" cy="41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87" idx="3"/>
            <a:endCxn id="91" idx="1"/>
          </p:cNvCxnSpPr>
          <p:nvPr/>
        </p:nvCxnSpPr>
        <p:spPr>
          <a:xfrm>
            <a:off x="1518925" y="2906763"/>
            <a:ext cx="4869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87" idx="3"/>
            <a:endCxn id="92" idx="1"/>
          </p:cNvCxnSpPr>
          <p:nvPr/>
        </p:nvCxnSpPr>
        <p:spPr>
          <a:xfrm>
            <a:off x="1518925" y="2906763"/>
            <a:ext cx="48690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87" idx="3"/>
            <a:endCxn id="93" idx="1"/>
          </p:cNvCxnSpPr>
          <p:nvPr/>
        </p:nvCxnSpPr>
        <p:spPr>
          <a:xfrm>
            <a:off x="1518925" y="2906763"/>
            <a:ext cx="486900" cy="7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/>
          <p:nvPr/>
        </p:nvSpPr>
        <p:spPr>
          <a:xfrm>
            <a:off x="2005875" y="4400275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태블로</a:t>
            </a:r>
            <a:endParaRPr sz="1000"/>
          </a:p>
        </p:txBody>
      </p:sp>
      <p:cxnSp>
        <p:nvCxnSpPr>
          <p:cNvPr id="101" name="Google Shape;101;p16"/>
          <p:cNvCxnSpPr>
            <a:stCxn id="89" idx="3"/>
            <a:endCxn id="100" idx="1"/>
          </p:cNvCxnSpPr>
          <p:nvPr/>
        </p:nvCxnSpPr>
        <p:spPr>
          <a:xfrm>
            <a:off x="1518925" y="4529725"/>
            <a:ext cx="48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/>
          <p:nvPr/>
        </p:nvSpPr>
        <p:spPr>
          <a:xfrm>
            <a:off x="6524300" y="2250038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주가 조회</a:t>
            </a:r>
            <a:endParaRPr sz="1000"/>
          </a:p>
        </p:txBody>
      </p:sp>
      <p:sp>
        <p:nvSpPr>
          <p:cNvPr id="103" name="Google Shape;103;p16"/>
          <p:cNvSpPr/>
          <p:nvPr/>
        </p:nvSpPr>
        <p:spPr>
          <a:xfrm>
            <a:off x="6524300" y="2629063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 조회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524300" y="3008088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분석결과 조회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524300" y="3387113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 투표 입력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6" name="Google Shape;106;p16"/>
          <p:cNvCxnSpPr>
            <a:stCxn id="88" idx="3"/>
            <a:endCxn id="107" idx="1"/>
          </p:cNvCxnSpPr>
          <p:nvPr/>
        </p:nvCxnSpPr>
        <p:spPr>
          <a:xfrm>
            <a:off x="3194775" y="2079813"/>
            <a:ext cx="3309600" cy="8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/>
          <p:nvPr/>
        </p:nvSpPr>
        <p:spPr>
          <a:xfrm>
            <a:off x="6504275" y="2818563"/>
            <a:ext cx="17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08" name="Google Shape;108;p16"/>
          <p:cNvCxnSpPr>
            <a:stCxn id="90" idx="3"/>
            <a:endCxn id="107" idx="1"/>
          </p:cNvCxnSpPr>
          <p:nvPr/>
        </p:nvCxnSpPr>
        <p:spPr>
          <a:xfrm>
            <a:off x="3194775" y="2494238"/>
            <a:ext cx="3309600" cy="45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91" idx="3"/>
            <a:endCxn id="107" idx="1"/>
          </p:cNvCxnSpPr>
          <p:nvPr/>
        </p:nvCxnSpPr>
        <p:spPr>
          <a:xfrm>
            <a:off x="3194775" y="2908663"/>
            <a:ext cx="3309600" cy="3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92" idx="3"/>
            <a:endCxn id="107" idx="1"/>
          </p:cNvCxnSpPr>
          <p:nvPr/>
        </p:nvCxnSpPr>
        <p:spPr>
          <a:xfrm flipH="1" rot="10800000">
            <a:off x="3194775" y="2948063"/>
            <a:ext cx="3309600" cy="35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93" idx="3"/>
            <a:endCxn id="107" idx="1"/>
          </p:cNvCxnSpPr>
          <p:nvPr/>
        </p:nvCxnSpPr>
        <p:spPr>
          <a:xfrm flipH="1" rot="10800000">
            <a:off x="3194775" y="2948163"/>
            <a:ext cx="3309600" cy="7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6514300" y="733950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</a:t>
            </a:r>
            <a:r>
              <a:rPr lang="ko" sz="1000">
                <a:solidFill>
                  <a:schemeClr val="dk1"/>
                </a:solidFill>
              </a:rPr>
              <a:t> 조회</a:t>
            </a:r>
            <a:endParaRPr sz="1000"/>
          </a:p>
        </p:txBody>
      </p:sp>
      <p:sp>
        <p:nvSpPr>
          <p:cNvPr id="113" name="Google Shape;113;p16"/>
          <p:cNvSpPr/>
          <p:nvPr/>
        </p:nvSpPr>
        <p:spPr>
          <a:xfrm>
            <a:off x="6514300" y="1112975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코스피</a:t>
            </a:r>
            <a:r>
              <a:rPr lang="ko" sz="1000">
                <a:solidFill>
                  <a:schemeClr val="dk1"/>
                </a:solidFill>
              </a:rPr>
              <a:t> 조회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514300" y="1492000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 분석 조회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15" name="Google Shape;115;p16"/>
          <p:cNvCxnSpPr>
            <a:stCxn id="86" idx="3"/>
            <a:endCxn id="113" idx="1"/>
          </p:cNvCxnSpPr>
          <p:nvPr/>
        </p:nvCxnSpPr>
        <p:spPr>
          <a:xfrm>
            <a:off x="3167650" y="1202250"/>
            <a:ext cx="3346800" cy="4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86" idx="3"/>
            <a:endCxn id="112" idx="1"/>
          </p:cNvCxnSpPr>
          <p:nvPr/>
        </p:nvCxnSpPr>
        <p:spPr>
          <a:xfrm flipH="1" rot="10800000">
            <a:off x="3167650" y="863550"/>
            <a:ext cx="3346800" cy="3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>
            <a:stCxn id="86" idx="3"/>
            <a:endCxn id="114" idx="1"/>
          </p:cNvCxnSpPr>
          <p:nvPr/>
        </p:nvCxnSpPr>
        <p:spPr>
          <a:xfrm>
            <a:off x="3167650" y="1202250"/>
            <a:ext cx="3346800" cy="4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Menu Structure</a:t>
            </a:r>
            <a:endParaRPr b="1"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 목록</a:t>
            </a:r>
            <a:endParaRPr b="1"/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248600" y="7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{360F24D5-42AE-413E-B3C0-B2B3E966418C}</a:tableStyleId>
              </a:tblPr>
              <a:tblGrid>
                <a:gridCol w="1101050"/>
                <a:gridCol w="1064025"/>
                <a:gridCol w="1249075"/>
                <a:gridCol w="1352650"/>
                <a:gridCol w="2529400"/>
                <a:gridCol w="1130650"/>
              </a:tblGrid>
              <a:tr h="3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대메뉴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중메뉴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Title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종목페이지_1_1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종목페이지_1_2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페이지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뉴스 및 분석 데이터,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SK하이닉스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종목페이지_2_1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하이닉스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하이닉스</a:t>
                      </a:r>
                      <a:r>
                        <a:rPr lang="ko" sz="800"/>
                        <a:t> 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SK하이닉스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종목페이지_2_2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하이닉스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하이닉스 </a:t>
                      </a:r>
                      <a:r>
                        <a:rPr lang="ko" sz="800"/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종목페이지_3_1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LG화학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종목페이지_3_2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LG화학 </a:t>
                      </a:r>
                      <a:r>
                        <a:rPr lang="ko" sz="800"/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종목페이지_4_1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현대차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종목페이지_4_2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현대차 </a:t>
                      </a:r>
                      <a:r>
                        <a:rPr lang="ko" sz="800"/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종목페이지_5_1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셀트리온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종목페이지_5_1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셀트리온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30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태블로_1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 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ARIMA, FBProbhet, LSTM 등 그래프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32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 목록</a:t>
            </a:r>
            <a:endParaRPr b="1"/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248600" y="7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{360F24D5-42AE-413E-B3C0-B2B3E966418C}</a:tableStyleId>
              </a:tblPr>
              <a:tblGrid>
                <a:gridCol w="1101050"/>
                <a:gridCol w="1064025"/>
                <a:gridCol w="1249075"/>
                <a:gridCol w="1352650"/>
                <a:gridCol w="2529400"/>
                <a:gridCol w="1130650"/>
              </a:tblGrid>
              <a:tr h="3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대메뉴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중메뉴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Title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종목페이지_1_1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</a:t>
                      </a:r>
                      <a:r>
                        <a:rPr lang="ko" sz="800"/>
                        <a:t>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</a:t>
                      </a:r>
                      <a:r>
                        <a:rPr lang="ko" sz="800"/>
                        <a:t> 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종목페이지_2_1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 </a:t>
                      </a:r>
                      <a:r>
                        <a:rPr lang="ko" sz="800"/>
                        <a:t>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태블로_1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 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ARIMA, FBProbhet, LSTM 등 그래프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36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147" name="Google Shape;147;p20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148" name="Google Shape;148;p20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149" name="Google Shape;149;p20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메인페이지</a:t>
            </a:r>
            <a:endParaRPr sz="1000"/>
          </a:p>
        </p:txBody>
      </p:sp>
      <p:sp>
        <p:nvSpPr>
          <p:cNvPr id="150" name="Google Shape;150;p20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메인페이지</a:t>
            </a:r>
            <a:endParaRPr sz="1000"/>
          </a:p>
        </p:txBody>
      </p:sp>
      <p:sp>
        <p:nvSpPr>
          <p:cNvPr id="151" name="Google Shape;151;p20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기사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삼성전자, 하이닉스, 현대차, LG화학 셀트리온 순으로 긍정/부정 중 가장 큰 기사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36525" lvl="0" marL="2667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코스피 지수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코스피 지수 2018~2021 까지의 월별 평균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코스피 지수 각각 연도별 데이터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긍정 확률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5개의 언론사 및 유튜브 채널 하루 평균 긍정 비율 시각화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오늘의 이슈 30선 워드클라우드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5개의 언론사 및 유튜브엣에서 언급된 상위 30개 단어 워드클라우드</a:t>
            </a:r>
            <a:endParaRPr sz="800"/>
          </a:p>
        </p:txBody>
      </p:sp>
      <p:sp>
        <p:nvSpPr>
          <p:cNvPr id="152" name="Google Shape;152;p20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153" name="Google Shape;153;p20"/>
          <p:cNvSpPr/>
          <p:nvPr/>
        </p:nvSpPr>
        <p:spPr>
          <a:xfrm>
            <a:off x="892650" y="823650"/>
            <a:ext cx="5605200" cy="8637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921675" y="609025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848100" y="1752445"/>
            <a:ext cx="4228800" cy="1733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192325" y="1752450"/>
            <a:ext cx="1371600" cy="15786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848125" y="3616825"/>
            <a:ext cx="4228800" cy="10233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687425" y="171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129875" y="16873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572000" y="361682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2" cy="41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168" name="Google Shape;168;p21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169" name="Google Shape;169;p21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170" name="Google Shape;170;p21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메인페이지-코스피-2021 클릭</a:t>
            </a:r>
            <a:endParaRPr sz="1000"/>
          </a:p>
        </p:txBody>
      </p:sp>
      <p:sp>
        <p:nvSpPr>
          <p:cNvPr id="171" name="Google Shape;171;p21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메인페이지</a:t>
            </a:r>
            <a:endParaRPr sz="1000"/>
          </a:p>
        </p:txBody>
      </p:sp>
      <p:sp>
        <p:nvSpPr>
          <p:cNvPr id="172" name="Google Shape;172;p21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5"/>
            </a:pPr>
            <a:r>
              <a:rPr lang="ko" sz="800"/>
              <a:t>코스피 2021년 클릭 화면</a:t>
            </a:r>
            <a:endParaRPr sz="800"/>
          </a:p>
        </p:txBody>
      </p:sp>
      <p:sp>
        <p:nvSpPr>
          <p:cNvPr id="173" name="Google Shape;173;p21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174" name="Google Shape;174;p21"/>
          <p:cNvSpPr/>
          <p:nvPr/>
        </p:nvSpPr>
        <p:spPr>
          <a:xfrm>
            <a:off x="848125" y="1660658"/>
            <a:ext cx="4228800" cy="1733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6059025" y="20055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4657950" y="15428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⑤</a:t>
            </a:r>
            <a:endParaRPr b="1"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