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865D826-A5A0-482C-A5B0-471B660A19E5}">
  <a:tblStyle styleId="{8865D826-A5A0-482C-A5B0-471B660A19E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eda50aa9b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eda50aa9b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eda50aa9b8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eda50aa9b8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eceb2452d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eceb2452d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eceb2452de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eceb2452de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6.png"/><Relationship Id="rId5" Type="http://schemas.openxmlformats.org/officeDocument/2006/relationships/image" Target="../media/image1.png"/><Relationship Id="rId6" Type="http://schemas.openxmlformats.org/officeDocument/2006/relationships/image" Target="../media/image8.png"/><Relationship Id="rId7" Type="http://schemas.openxmlformats.org/officeDocument/2006/relationships/image" Target="../media/image3.png"/><Relationship Id="rId8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10" Type="http://schemas.openxmlformats.org/officeDocument/2006/relationships/image" Target="../media/image7.png"/><Relationship Id="rId9" Type="http://schemas.openxmlformats.org/officeDocument/2006/relationships/image" Target="../media/image9.png"/><Relationship Id="rId5" Type="http://schemas.openxmlformats.org/officeDocument/2006/relationships/image" Target="../media/image8.png"/><Relationship Id="rId6" Type="http://schemas.openxmlformats.org/officeDocument/2006/relationships/image" Target="../media/image3.png"/><Relationship Id="rId7" Type="http://schemas.openxmlformats.org/officeDocument/2006/relationships/image" Target="../media/image2.png"/><Relationship Id="rId8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6.png"/><Relationship Id="rId5" Type="http://schemas.openxmlformats.org/officeDocument/2006/relationships/image" Target="../media/image1.png"/><Relationship Id="rId6" Type="http://schemas.openxmlformats.org/officeDocument/2006/relationships/image" Target="../media/image8.png"/><Relationship Id="rId7" Type="http://schemas.openxmlformats.org/officeDocument/2006/relationships/image" Target="../media/image3.png"/><Relationship Id="rId8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4.png"/><Relationship Id="rId10" Type="http://schemas.openxmlformats.org/officeDocument/2006/relationships/image" Target="../media/image12.png"/><Relationship Id="rId9" Type="http://schemas.openxmlformats.org/officeDocument/2006/relationships/image" Target="../media/image6.png"/><Relationship Id="rId5" Type="http://schemas.openxmlformats.org/officeDocument/2006/relationships/image" Target="../media/image1.png"/><Relationship Id="rId6" Type="http://schemas.openxmlformats.org/officeDocument/2006/relationships/image" Target="../media/image8.png"/><Relationship Id="rId7" Type="http://schemas.openxmlformats.org/officeDocument/2006/relationships/image" Target="../media/image3.png"/><Relationship Id="rId8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821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6조 업 빛 투</a:t>
            </a:r>
            <a:endParaRPr b="1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467100" y="31523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2600">
                <a:solidFill>
                  <a:srgbClr val="434343"/>
                </a:solidFill>
              </a:rPr>
              <a:t>뉴스 매체와 유튜버의 주식가격 등락 예측 정확도 분석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74875" y="89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61" name="Google Shape;61;p14"/>
          <p:cNvGraphicFramePr/>
          <p:nvPr/>
        </p:nvGraphicFramePr>
        <p:xfrm>
          <a:off x="116200" y="84679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{8865D826-A5A0-482C-A5B0-471B660A19E5}</a:tableStyleId>
              </a:tblPr>
              <a:tblGrid>
                <a:gridCol w="1769725"/>
                <a:gridCol w="1769725"/>
                <a:gridCol w="1769725"/>
                <a:gridCol w="1769725"/>
                <a:gridCol w="1769725"/>
              </a:tblGrid>
              <a:tr h="187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구분</a:t>
                      </a:r>
                      <a:endParaRPr b="1" sz="1000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메인 페이지</a:t>
                      </a:r>
                      <a:endParaRPr sz="1000"/>
                    </a:p>
                  </a:txBody>
                  <a:tcPr marT="91425" marB="91425" marR="91425" marL="91425"/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화면명</a:t>
                      </a:r>
                      <a:endParaRPr b="1" sz="1000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index.html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화면 개요</a:t>
                      </a:r>
                      <a:endParaRPr b="1" sz="10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전체 종목에 대한 뉴스기사와 매체별 정확도 및 시각화 </a:t>
                      </a:r>
                      <a:endParaRPr sz="10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  <a:tr h="100000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화면 레이아웃</a:t>
                      </a:r>
                      <a:endParaRPr b="1"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상세설명</a:t>
                      </a:r>
                      <a:endParaRPr b="1"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3111925">
                <a:tc grid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1. 개별 종목 별 주식과 정확도가 높은 매체 제목 및 url 제공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2. 연도별 코스피 지수를 보여줌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3. 매체 별 정확도 정도를 보여줌</a:t>
                      </a:r>
                      <a:endParaRPr sz="10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200" y="1852550"/>
            <a:ext cx="7078901" cy="2891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6200" y="4743850"/>
            <a:ext cx="7078899" cy="276225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/>
          <p:nvPr/>
        </p:nvSpPr>
        <p:spPr>
          <a:xfrm>
            <a:off x="1524550" y="1977650"/>
            <a:ext cx="5670600" cy="686700"/>
          </a:xfrm>
          <a:prstGeom prst="rect">
            <a:avLst/>
          </a:prstGeom>
          <a:noFill/>
          <a:ln cap="flat" cmpd="sng" w="28575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709875" y="1340225"/>
            <a:ext cx="157309" cy="252917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-704959" y="1869888"/>
            <a:ext cx="157309" cy="252917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-709875" y="2168796"/>
            <a:ext cx="157309" cy="252917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-709875" y="3025608"/>
            <a:ext cx="157309" cy="252917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458525" y="1724746"/>
            <a:ext cx="157309" cy="252917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4"/>
          <p:cNvSpPr/>
          <p:nvPr/>
        </p:nvSpPr>
        <p:spPr>
          <a:xfrm>
            <a:off x="1615825" y="3100925"/>
            <a:ext cx="4201200" cy="1643100"/>
          </a:xfrm>
          <a:prstGeom prst="rect">
            <a:avLst/>
          </a:prstGeom>
          <a:noFill/>
          <a:ln cap="flat" cmpd="sng" w="28575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4"/>
          <p:cNvSpPr/>
          <p:nvPr/>
        </p:nvSpPr>
        <p:spPr>
          <a:xfrm>
            <a:off x="6150000" y="2973800"/>
            <a:ext cx="976800" cy="1859100"/>
          </a:xfrm>
          <a:prstGeom prst="rect">
            <a:avLst/>
          </a:prstGeom>
          <a:noFill/>
          <a:ln cap="flat" cmpd="sng" w="28575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091375" y="2847996"/>
            <a:ext cx="157309" cy="252917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524550" y="2973808"/>
            <a:ext cx="157309" cy="252917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-709875" y="2571746"/>
            <a:ext cx="157309" cy="2529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74875" y="89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80" name="Google Shape;80;p15"/>
          <p:cNvGraphicFramePr/>
          <p:nvPr/>
        </p:nvGraphicFramePr>
        <p:xfrm>
          <a:off x="116200" y="84679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{8865D826-A5A0-482C-A5B0-471B660A19E5}</a:tableStyleId>
              </a:tblPr>
              <a:tblGrid>
                <a:gridCol w="1769725"/>
                <a:gridCol w="1769725"/>
                <a:gridCol w="1769725"/>
                <a:gridCol w="1769725"/>
                <a:gridCol w="1769725"/>
              </a:tblGrid>
              <a:tr h="100000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화면 레이아웃</a:t>
                      </a:r>
                      <a:endParaRPr b="1"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상세설명</a:t>
                      </a:r>
                      <a:endParaRPr b="1"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3111925">
                <a:tc grid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1. 워드 클라우드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개별 종목별 색을 구분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각각의 종목과 관련성 있는 단어를 색으로 구분해서 보여줌</a:t>
                      </a:r>
                      <a:endParaRPr sz="10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988" y="1223500"/>
            <a:ext cx="7018124" cy="2891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709875" y="1340225"/>
            <a:ext cx="157309" cy="252917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704959" y="1869888"/>
            <a:ext cx="157309" cy="252917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-709875" y="2168796"/>
            <a:ext cx="157309" cy="252917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-709875" y="3025608"/>
            <a:ext cx="157309" cy="252917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-621075" y="2542696"/>
            <a:ext cx="157309" cy="252917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-547650" y="3499246"/>
            <a:ext cx="157309" cy="252917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-621075" y="3215508"/>
            <a:ext cx="157309" cy="252917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5"/>
          <p:cNvSpPr/>
          <p:nvPr/>
        </p:nvSpPr>
        <p:spPr>
          <a:xfrm>
            <a:off x="1509750" y="1308175"/>
            <a:ext cx="5631900" cy="279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5"/>
          <p:cNvSpPr/>
          <p:nvPr/>
        </p:nvSpPr>
        <p:spPr>
          <a:xfrm>
            <a:off x="1722325" y="1648350"/>
            <a:ext cx="670500" cy="2763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chemeClr val="lt1"/>
                </a:solidFill>
              </a:rPr>
              <a:t>삼성전자</a:t>
            </a:r>
            <a:endParaRPr b="1" sz="800">
              <a:solidFill>
                <a:schemeClr val="lt1"/>
              </a:solidFill>
            </a:endParaRPr>
          </a:p>
        </p:txBody>
      </p:sp>
      <p:pic>
        <p:nvPicPr>
          <p:cNvPr id="91" name="Google Shape;91;p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811700" y="1924638"/>
            <a:ext cx="3511250" cy="155705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5"/>
          <p:cNvSpPr/>
          <p:nvPr/>
        </p:nvSpPr>
        <p:spPr>
          <a:xfrm>
            <a:off x="2477200" y="1648350"/>
            <a:ext cx="670500" cy="2763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chemeClr val="lt1"/>
                </a:solidFill>
              </a:rPr>
              <a:t>하이닉스</a:t>
            </a:r>
            <a:endParaRPr b="1" sz="800">
              <a:solidFill>
                <a:schemeClr val="lt1"/>
              </a:solidFill>
            </a:endParaRPr>
          </a:p>
        </p:txBody>
      </p:sp>
      <p:sp>
        <p:nvSpPr>
          <p:cNvPr id="93" name="Google Shape;93;p15"/>
          <p:cNvSpPr/>
          <p:nvPr/>
        </p:nvSpPr>
        <p:spPr>
          <a:xfrm>
            <a:off x="3232075" y="1648350"/>
            <a:ext cx="670500" cy="276300"/>
          </a:xfrm>
          <a:prstGeom prst="rect">
            <a:avLst/>
          </a:prstGeom>
          <a:solidFill>
            <a:srgbClr val="45818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chemeClr val="lt1"/>
                </a:solidFill>
              </a:rPr>
              <a:t>LG 화학</a:t>
            </a:r>
            <a:endParaRPr b="1" sz="800">
              <a:solidFill>
                <a:schemeClr val="lt1"/>
              </a:solidFill>
            </a:endParaRPr>
          </a:p>
        </p:txBody>
      </p:sp>
      <p:sp>
        <p:nvSpPr>
          <p:cNvPr id="94" name="Google Shape;94;p15"/>
          <p:cNvSpPr/>
          <p:nvPr/>
        </p:nvSpPr>
        <p:spPr>
          <a:xfrm>
            <a:off x="3986950" y="1648350"/>
            <a:ext cx="670500" cy="276300"/>
          </a:xfrm>
          <a:prstGeom prst="rect">
            <a:avLst/>
          </a:prstGeom>
          <a:solidFill>
            <a:srgbClr val="BF9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chemeClr val="lt1"/>
                </a:solidFill>
              </a:rPr>
              <a:t>현대차</a:t>
            </a:r>
            <a:endParaRPr b="1" sz="800">
              <a:solidFill>
                <a:schemeClr val="lt1"/>
              </a:solidFill>
            </a:endParaRPr>
          </a:p>
        </p:txBody>
      </p:sp>
      <p:sp>
        <p:nvSpPr>
          <p:cNvPr id="95" name="Google Shape;95;p15"/>
          <p:cNvSpPr/>
          <p:nvPr/>
        </p:nvSpPr>
        <p:spPr>
          <a:xfrm>
            <a:off x="4741825" y="1648350"/>
            <a:ext cx="670500" cy="2763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chemeClr val="lt1"/>
                </a:solidFill>
              </a:rPr>
              <a:t>셀트리온</a:t>
            </a:r>
            <a:endParaRPr b="1" sz="800">
              <a:solidFill>
                <a:schemeClr val="lt1"/>
              </a:solidFill>
            </a:endParaRPr>
          </a:p>
        </p:txBody>
      </p:sp>
      <p:pic>
        <p:nvPicPr>
          <p:cNvPr id="96" name="Google Shape;96;p1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735700" y="1924650"/>
            <a:ext cx="3900692" cy="2142326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5"/>
          <p:cNvSpPr/>
          <p:nvPr/>
        </p:nvSpPr>
        <p:spPr>
          <a:xfrm>
            <a:off x="1676788" y="1551600"/>
            <a:ext cx="4018500" cy="469800"/>
          </a:xfrm>
          <a:prstGeom prst="rect">
            <a:avLst/>
          </a:prstGeom>
          <a:noFill/>
          <a:ln cap="flat" cmpd="sng" w="28575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025" y="1928575"/>
            <a:ext cx="6207247" cy="309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6"/>
          <p:cNvSpPr txBox="1"/>
          <p:nvPr>
            <p:ph type="title"/>
          </p:nvPr>
        </p:nvSpPr>
        <p:spPr>
          <a:xfrm>
            <a:off x="74875" y="89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04" name="Google Shape;104;p16"/>
          <p:cNvGraphicFramePr/>
          <p:nvPr/>
        </p:nvGraphicFramePr>
        <p:xfrm>
          <a:off x="116200" y="84679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{8865D826-A5A0-482C-A5B0-471B660A19E5}</a:tableStyleId>
              </a:tblPr>
              <a:tblGrid>
                <a:gridCol w="1769725"/>
                <a:gridCol w="1769725"/>
                <a:gridCol w="1769725"/>
                <a:gridCol w="1769725"/>
                <a:gridCol w="1769725"/>
              </a:tblGrid>
              <a:tr h="187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구분</a:t>
                      </a:r>
                      <a:endParaRPr b="1" sz="1000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삼성전자 페이지</a:t>
                      </a:r>
                      <a:endParaRPr sz="1000"/>
                    </a:p>
                  </a:txBody>
                  <a:tcPr marT="91425" marB="91425" marR="91425" marL="91425"/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화면명</a:t>
                      </a:r>
                      <a:endParaRPr b="1" sz="1000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samsung.html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화면 개요</a:t>
                      </a:r>
                      <a:endParaRPr b="1" sz="10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삼성전자에 관한 정보와 뉴스, 매체별 정확도와 시각화 표현</a:t>
                      </a:r>
                      <a:endParaRPr sz="10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  <a:tr h="100000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화면 레이아웃</a:t>
                      </a:r>
                      <a:endParaRPr b="1"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상세설명</a:t>
                      </a:r>
                      <a:endParaRPr b="1"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3111925">
                <a:tc grid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1. 삼성전</a:t>
                      </a:r>
                      <a:r>
                        <a:rPr lang="ko" sz="1000"/>
                        <a:t>자의 주가, 거래량, 전일대비, 정확도가 높은 매체의 기사 및 url 제공 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2. 연도별 해</a:t>
                      </a:r>
                      <a:r>
                        <a:rPr lang="ko" sz="1000"/>
                        <a:t>당 종목의 주가를 보여줄 예정 (2018,2019,2020,2021)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3. 해</a:t>
                      </a:r>
                      <a:r>
                        <a:rPr lang="ko" sz="1000"/>
                        <a:t>당 종목에 대한 </a:t>
                      </a:r>
                      <a:r>
                        <a:rPr lang="ko" sz="1000"/>
                        <a:t>매체 별 정확도 정도를 보여줌</a:t>
                      </a:r>
                      <a:endParaRPr sz="10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pic>
        <p:nvPicPr>
          <p:cNvPr id="105" name="Google Shape;10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6200" y="4743850"/>
            <a:ext cx="7078899" cy="27622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6"/>
          <p:cNvSpPr/>
          <p:nvPr/>
        </p:nvSpPr>
        <p:spPr>
          <a:xfrm>
            <a:off x="1499875" y="2228400"/>
            <a:ext cx="5342700" cy="664800"/>
          </a:xfrm>
          <a:prstGeom prst="rect">
            <a:avLst/>
          </a:prstGeom>
          <a:noFill/>
          <a:ln cap="flat" cmpd="sng" w="28575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709875" y="1340225"/>
            <a:ext cx="157309" cy="2529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-704959" y="1869888"/>
            <a:ext cx="157309" cy="2529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-709875" y="2168796"/>
            <a:ext cx="157309" cy="2529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-709875" y="3025608"/>
            <a:ext cx="157309" cy="2529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491537" y="1975500"/>
            <a:ext cx="223325" cy="252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6"/>
          <p:cNvSpPr/>
          <p:nvPr/>
        </p:nvSpPr>
        <p:spPr>
          <a:xfrm>
            <a:off x="1615825" y="3100925"/>
            <a:ext cx="3354000" cy="1643100"/>
          </a:xfrm>
          <a:prstGeom prst="rect">
            <a:avLst/>
          </a:prstGeom>
          <a:noFill/>
          <a:ln cap="flat" cmpd="sng" w="28575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6"/>
          <p:cNvSpPr/>
          <p:nvPr/>
        </p:nvSpPr>
        <p:spPr>
          <a:xfrm>
            <a:off x="5115800" y="3025600"/>
            <a:ext cx="1677600" cy="1718400"/>
          </a:xfrm>
          <a:prstGeom prst="rect">
            <a:avLst/>
          </a:prstGeom>
          <a:noFill/>
          <a:ln cap="flat" cmpd="sng" w="28575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p1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969825" y="2893196"/>
            <a:ext cx="252917" cy="2529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524550" y="2973808"/>
            <a:ext cx="252917" cy="2529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-709875" y="2571746"/>
            <a:ext cx="157309" cy="2529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663" y="1906935"/>
            <a:ext cx="6161224" cy="2836926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7"/>
          <p:cNvSpPr txBox="1"/>
          <p:nvPr>
            <p:ph type="title"/>
          </p:nvPr>
        </p:nvSpPr>
        <p:spPr>
          <a:xfrm>
            <a:off x="74875" y="89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23" name="Google Shape;123;p17"/>
          <p:cNvGraphicFramePr/>
          <p:nvPr/>
        </p:nvGraphicFramePr>
        <p:xfrm>
          <a:off x="74863" y="7942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{8865D826-A5A0-482C-A5B0-471B660A19E5}</a:tableStyleId>
              </a:tblPr>
              <a:tblGrid>
                <a:gridCol w="1755000"/>
                <a:gridCol w="1755000"/>
                <a:gridCol w="1755000"/>
                <a:gridCol w="1755000"/>
                <a:gridCol w="1755000"/>
              </a:tblGrid>
              <a:tr h="375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구분</a:t>
                      </a:r>
                      <a:endParaRPr b="1" sz="1000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메인 페이지</a:t>
                      </a:r>
                      <a:endParaRPr sz="1000"/>
                    </a:p>
                  </a:txBody>
                  <a:tcPr marT="91425" marB="91425" marR="91425" marL="91425"/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화면명</a:t>
                      </a:r>
                      <a:endParaRPr b="1" sz="1000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메인페이지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07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화면 개요</a:t>
                      </a:r>
                      <a:endParaRPr b="1" sz="10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개별 종목에 대한 매체와 정확도 및 </a:t>
                      </a:r>
                      <a:endParaRPr sz="10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  <a:tr h="307575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화면 레이아웃</a:t>
                      </a:r>
                      <a:endParaRPr b="1"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상세설명</a:t>
                      </a:r>
                      <a:endParaRPr b="1"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854950">
                <a:tc grid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1. 해</a:t>
                      </a:r>
                      <a:r>
                        <a:rPr lang="ko" sz="1000"/>
                        <a:t>당 종목에 관한 경제뉴스 혹은 해외 뉴스를 적용할 예정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2. 해당 종목에 기사와 유튜브 스크랩트의 주요 단어를 워드클라우드로 표현할 예정</a:t>
                      </a:r>
                      <a:endParaRPr sz="10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pic>
        <p:nvPicPr>
          <p:cNvPr id="124" name="Google Shape;12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6200" y="4743850"/>
            <a:ext cx="7078899" cy="27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709875" y="1340225"/>
            <a:ext cx="157309" cy="2529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-704959" y="1869888"/>
            <a:ext cx="157309" cy="2529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-709875" y="2168796"/>
            <a:ext cx="157309" cy="2529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-709875" y="3025608"/>
            <a:ext cx="157309" cy="2529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-709875" y="2571746"/>
            <a:ext cx="157309" cy="252917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7"/>
          <p:cNvSpPr/>
          <p:nvPr/>
        </p:nvSpPr>
        <p:spPr>
          <a:xfrm>
            <a:off x="919275" y="3236850"/>
            <a:ext cx="2815800" cy="1416300"/>
          </a:xfrm>
          <a:prstGeom prst="rect">
            <a:avLst/>
          </a:prstGeom>
          <a:noFill/>
          <a:ln cap="flat" cmpd="sng" w="28575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1" name="Google Shape;131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37362" y="3087600"/>
            <a:ext cx="223325" cy="25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888850" y="3236850"/>
            <a:ext cx="2578752" cy="1416299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7"/>
          <p:cNvSpPr/>
          <p:nvPr/>
        </p:nvSpPr>
        <p:spPr>
          <a:xfrm>
            <a:off x="3888850" y="3236850"/>
            <a:ext cx="2643000" cy="1416300"/>
          </a:xfrm>
          <a:prstGeom prst="rect">
            <a:avLst/>
          </a:prstGeom>
          <a:noFill/>
          <a:ln cap="flat" cmpd="sng" w="28575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807075" y="3117150"/>
            <a:ext cx="223350" cy="22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