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CBC46-4D01-4AAE-8D4F-1B240B682EB4}">
  <a:tblStyle styleId="{BA7CBC46-4D01-4AAE-8D4F-1B240B682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194c2d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194c2d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6194c2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6194c2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6194c2d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6194c2d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1a74e396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1a74e396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74e396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74e396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화면 설계서</a:t>
            </a:r>
            <a:endParaRPr b="1" sz="3000"/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6조 업 빛 투</a:t>
            </a:r>
            <a:endParaRPr b="1" sz="2000"/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222222"/>
                </a:solidFill>
                <a:highlight>
                  <a:schemeClr val="lt1"/>
                </a:highlight>
              </a:rPr>
              <a:t>뉴스 기사 및 유튜브 텍스트의 감성 분석과 딥러닝을 이용한 주가 등락 예측 서비스 구현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종목별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1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종목페이지</a:t>
            </a:r>
            <a:r>
              <a:rPr lang="ko" sz="1000">
                <a:solidFill>
                  <a:schemeClr val="dk1"/>
                </a:solidFill>
              </a:rPr>
              <a:t>-상단</a:t>
            </a:r>
            <a:endParaRPr sz="1000"/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전날 주가 데이터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 : 전날 삼성전자 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거래량 : 전날 삼성전자 거래량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전일대비 : 전날 구가 등락률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예측값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앙상블 분석을 통한 주식 가격 상승/하락 예측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2018~현재 주가 데이터 그래프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 / 2019 / 2020 / 2021 연도별 그래프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수집 언론사 별 감성분석을 통해 얻은 기사 및 유튜브 영상이 긍정 확률</a:t>
            </a:r>
            <a:endParaRPr sz="800"/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 페이지(p.13) 연결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92650" y="823650"/>
            <a:ext cx="36207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85050" y="1947875"/>
            <a:ext cx="13716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52263" y="823525"/>
            <a:ext cx="2043600" cy="1083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96400" y="8236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59975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096400" y="187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14" name="Google Shape;214;p24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 - 하단	</a:t>
            </a:r>
            <a:endParaRPr sz="1000"/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주가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2018년 주가 그래프 화면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다음</a:t>
            </a:r>
            <a:r>
              <a:rPr b="1" lang="ko" sz="1000">
                <a:solidFill>
                  <a:schemeClr val="dk1"/>
                </a:solidFill>
              </a:rPr>
              <a:t> 페이지(p.13) 연결</a:t>
            </a:r>
            <a:endParaRPr b="1" sz="1000"/>
          </a:p>
        </p:txBody>
      </p:sp>
      <p:sp>
        <p:nvSpPr>
          <p:cNvPr id="218" name="Google Shape;218;p24"/>
          <p:cNvSpPr/>
          <p:nvPr/>
        </p:nvSpPr>
        <p:spPr>
          <a:xfrm>
            <a:off x="892650" y="1947875"/>
            <a:ext cx="4228800" cy="26808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933000" y="2079138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r>
              <a:rPr b="1" lang="ko" sz="1000">
                <a:solidFill>
                  <a:srgbClr val="980000"/>
                </a:solidFill>
              </a:rPr>
              <a:t>주가-2018 클릭 화면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r>
              <a:rPr lang="ko" sz="1000"/>
              <a:t>-하단</a:t>
            </a:r>
            <a:endParaRPr sz="1000"/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언론사 별 이슈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매일경제, 아시아경제 각각 긍정/부정 비율 중 그 정도가 큰 당일 기사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(말풍선) 색을 통해 긍정/중립/부정 기사 표현</a:t>
            </a:r>
            <a:endParaRPr sz="800"/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파랑 - 긍정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회색 - 보합</a:t>
            </a:r>
            <a:endParaRPr sz="800">
              <a:solidFill>
                <a:schemeClr val="dk1"/>
              </a:solidFill>
            </a:endParaRPr>
          </a:p>
          <a:p>
            <a:pPr indent="-140799" lvl="2" marL="63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말풍선 색 빨강 - 부정</a:t>
            </a:r>
            <a:endParaRPr sz="800">
              <a:solidFill>
                <a:schemeClr val="dk1"/>
              </a:solidFill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(버튼)사용자 기사 긍정/중립/부정 기사 투표</a:t>
            </a:r>
            <a:endParaRPr sz="800">
              <a:solidFill>
                <a:schemeClr val="dk1"/>
              </a:solidFill>
            </a:endParaRPr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사용자가 기사를 내용이 긍정/중립/부정 을 투표 기능.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>
                <a:solidFill>
                  <a:schemeClr val="dk1"/>
                </a:solidFill>
              </a:rPr>
              <a:t>ARIMA, FBProphet, LSTM 순을 결과 표출</a:t>
            </a:r>
            <a:endParaRPr sz="800"/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/>
              <a:t>분석결과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ARIMA, FBProphet, LSTM 분석결과표출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(노란) 선으로 현재 가격 차이를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>
                <a:solidFill>
                  <a:schemeClr val="dk1"/>
                </a:solidFill>
              </a:rPr>
              <a:t>종목 </a:t>
            </a:r>
            <a:r>
              <a:rPr lang="ko" sz="800"/>
              <a:t>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관련 유튜브 키워드 30개 표출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 오버레이 시 키워드 개수 및 비율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6"/>
            </a:pPr>
            <a:r>
              <a:rPr lang="ko" sz="800" u="sng"/>
              <a:t>(버튼) 종목페이지 - 상단 1번으로 이동 </a:t>
            </a:r>
            <a:endParaRPr sz="800" u="sng"/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33" name="Google Shape;233;p25"/>
          <p:cNvSpPr/>
          <p:nvPr/>
        </p:nvSpPr>
        <p:spPr>
          <a:xfrm>
            <a:off x="840825" y="554275"/>
            <a:ext cx="4280700" cy="1352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40750" y="2100275"/>
            <a:ext cx="4280700" cy="11952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412875"/>
            <a:ext cx="42807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636600" y="5542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⑥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34225" y="1947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⑨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5117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503525" y="14417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⑦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92" y="607900"/>
            <a:ext cx="1367500" cy="147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189525" y="576825"/>
            <a:ext cx="1411800" cy="11289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34150" y="32954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⑩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214025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⑧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103275" y="4096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⑪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398" cy="4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종목페이지</a:t>
            </a:r>
            <a:r>
              <a:rPr lang="ko" sz="900">
                <a:solidFill>
                  <a:schemeClr val="dk1"/>
                </a:solidFill>
              </a:rPr>
              <a:t>-하단</a:t>
            </a:r>
            <a:r>
              <a:rPr lang="ko" sz="900"/>
              <a:t>-기사 투표 클릭</a:t>
            </a:r>
            <a:endParaRPr sz="900"/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종목페이지</a:t>
            </a:r>
            <a:endParaRPr sz="1000"/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12"/>
            </a:pPr>
            <a:r>
              <a:rPr lang="ko" sz="800"/>
              <a:t>아시아</a:t>
            </a:r>
            <a:r>
              <a:rPr lang="ko" sz="800"/>
              <a:t>경제-중립-버튼 클릭 화면</a:t>
            </a:r>
            <a:endParaRPr sz="800"/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59" name="Google Shape;259;p26"/>
          <p:cNvSpPr/>
          <p:nvPr/>
        </p:nvSpPr>
        <p:spPr>
          <a:xfrm>
            <a:off x="972275" y="1560575"/>
            <a:ext cx="2953200" cy="3525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836500" y="11730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⑫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태블로</a:t>
            </a:r>
            <a:endParaRPr/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74" name="Google Shape;274;p28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75" name="Google Shape;275;p28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76" name="Google Shape;276;p28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Tableau 페이지</a:t>
            </a:r>
            <a:endParaRPr sz="900"/>
          </a:p>
        </p:txBody>
      </p:sp>
      <p:sp>
        <p:nvSpPr>
          <p:cNvPr id="277" name="Google Shape;277;p28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태블로 페이지</a:t>
            </a:r>
            <a:endParaRPr sz="1000"/>
          </a:p>
        </p:txBody>
      </p:sp>
      <p:sp>
        <p:nvSpPr>
          <p:cNvPr id="278" name="Google Shape;278;p28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Tableau에서 DB와 연동해 만든 차트를 홈페이지에 연동하여 보여줌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마우스를 종목별 차트에 올려놓으면 해당 종목의 시가총액을 표시하</a:t>
            </a:r>
            <a:r>
              <a:rPr lang="ko" sz="800"/>
              <a:t>고 해당 종목을 클릭하면 개별 주가 차트로 이동</a:t>
            </a:r>
            <a:endParaRPr sz="800"/>
          </a:p>
        </p:txBody>
      </p:sp>
      <p:sp>
        <p:nvSpPr>
          <p:cNvPr id="279" name="Google Shape;279;p28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568450"/>
            <a:ext cx="6475351" cy="40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935700" y="1062350"/>
            <a:ext cx="5665500" cy="35376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1721525" y="1467750"/>
            <a:ext cx="1030200" cy="11040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820100" y="665988"/>
            <a:ext cx="4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800475" y="1968300"/>
            <a:ext cx="460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291" name="Google Shape;291;p29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292" name="Google Shape;292;p29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293" name="Google Shape;293;p29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Tableau 페이지 - 주가 Tableau</a:t>
            </a:r>
            <a:endParaRPr sz="900"/>
          </a:p>
        </p:txBody>
      </p:sp>
      <p:sp>
        <p:nvSpPr>
          <p:cNvPr id="294" name="Google Shape;294;p29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태블로 페이지</a:t>
            </a:r>
            <a:endParaRPr sz="1000"/>
          </a:p>
        </p:txBody>
      </p:sp>
      <p:sp>
        <p:nvSpPr>
          <p:cNvPr id="295" name="Google Shape;295;p29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3. 해당 종목을 누르면 캔들차트로 표시된 주가 그래프가 보여짐</a:t>
            </a:r>
            <a:endParaRPr sz="800"/>
          </a:p>
        </p:txBody>
      </p:sp>
      <p:sp>
        <p:nvSpPr>
          <p:cNvPr id="296" name="Google Shape;296;p29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-12044" t="0"/>
          <a:stretch/>
        </p:blipFill>
        <p:spPr>
          <a:xfrm>
            <a:off x="137300" y="546525"/>
            <a:ext cx="6398075" cy="39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780100" y="897963"/>
            <a:ext cx="4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999625" y="1250513"/>
            <a:ext cx="5496900" cy="33276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306" name="Google Shape;306;p3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307" name="Google Shape;307;p3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308" name="Google Shape;308;p3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Tableau 페이지 - 주가 Tableau</a:t>
            </a:r>
            <a:endParaRPr sz="900"/>
          </a:p>
        </p:txBody>
      </p:sp>
      <p:sp>
        <p:nvSpPr>
          <p:cNvPr id="309" name="Google Shape;309;p3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태블로 페이지</a:t>
            </a:r>
            <a:endParaRPr sz="1000"/>
          </a:p>
        </p:txBody>
      </p:sp>
      <p:sp>
        <p:nvSpPr>
          <p:cNvPr id="310" name="Google Shape;310;p3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3. 해당 종목을 누르면 캔들차트로 표시된 주가 그래프가 보여짐</a:t>
            </a:r>
            <a:endParaRPr sz="800"/>
          </a:p>
        </p:txBody>
      </p:sp>
      <p:sp>
        <p:nvSpPr>
          <p:cNvPr id="311" name="Google Shape;311;p3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780100" y="897963"/>
            <a:ext cx="4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</a:t>
            </a:r>
            <a:endParaRPr/>
          </a:p>
        </p:txBody>
      </p:sp>
      <p:sp>
        <p:nvSpPr>
          <p:cNvPr id="319" name="Google Shape;31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설계서 버전관리</a:t>
            </a:r>
            <a:endParaRPr b="1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8600" y="11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{BA7CBC46-4D01-4AAE-8D4F-1B240B682EB4}</a:tableStyleId>
              </a:tblPr>
              <a:tblGrid>
                <a:gridCol w="947275"/>
                <a:gridCol w="1155775"/>
                <a:gridCol w="1272925"/>
                <a:gridCol w="3191550"/>
                <a:gridCol w="16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2021.09.10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참고(빅카인즈) 사이트 벤치마킹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2021.09.27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주제에 맞는 템플릿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2021.10.01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정길종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분석 결과 반영 및 디자인 적용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Menu Structure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화면목록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메인 페이지</a:t>
            </a:r>
            <a:endParaRPr b="1"/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종목 별 페이지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태블로</a:t>
            </a:r>
            <a:endParaRPr b="1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p.4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p.6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p.7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p.10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p.15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메인 페이지</a:t>
            </a:r>
            <a:endParaRPr b="1" sz="1000"/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종목 페이지</a:t>
            </a:r>
            <a:endParaRPr b="1" sz="1000"/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삼성전자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태블로</a:t>
            </a:r>
            <a:endParaRPr b="1" sz="1000"/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SK하이닉스</a:t>
            </a:r>
            <a:endParaRPr sz="1000"/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LG화학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현대차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셀트리온</a:t>
            </a:r>
            <a:endParaRPr sz="1000"/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flipH="1" rot="10800000">
            <a:off x="1518925" y="2079963"/>
            <a:ext cx="486900" cy="8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flipH="1" rot="10800000">
            <a:off x="1518925" y="2494263"/>
            <a:ext cx="486900" cy="4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태블로</a:t>
            </a:r>
            <a:endParaRPr sz="1000"/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주가 조회</a:t>
            </a: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분석결과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투표 입력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flipH="1" rot="10800000">
            <a:off x="3194775" y="2948063"/>
            <a:ext cx="3309600" cy="35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flipH="1" rot="10800000">
            <a:off x="3194775" y="2948163"/>
            <a:ext cx="3309600" cy="7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/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코스피</a:t>
            </a:r>
            <a:r>
              <a:rPr lang="ko" sz="1000">
                <a:solidFill>
                  <a:schemeClr val="dk1"/>
                </a:solidFill>
              </a:rPr>
              <a:t> 조회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기사 분석 조회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flipH="1" rot="10800000">
            <a:off x="3167650" y="863550"/>
            <a:ext cx="3346800" cy="33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Menu Structure</a:t>
            </a:r>
            <a:endParaRPr b="1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{BA7CBC46-4D01-4AAE-8D4F-1B240B682EB4}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페이지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삼성전자 뉴스 및 분석 데이터,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SK하이닉스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하이닉스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하이닉스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종목페이지_3_2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LG화학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LG화학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종목페이지_4_2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현대차 페이지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현대차 </a:t>
                      </a:r>
                      <a:r>
                        <a:rPr lang="ko" sz="800"/>
                        <a:t>뉴스 및 분석 데이터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, 뉴스 투표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28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종목페이지_5_1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셀트리온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셀트리온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화면 목록</a:t>
            </a:r>
            <a:endParaRPr b="1"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248600" y="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{BA7CBC46-4D01-4AAE-8D4F-1B240B682EB4}</a:tableStyleId>
              </a:tblPr>
              <a:tblGrid>
                <a:gridCol w="1101050"/>
                <a:gridCol w="1064025"/>
                <a:gridCol w="1249075"/>
                <a:gridCol w="1352650"/>
                <a:gridCol w="2529400"/>
                <a:gridCol w="1130650"/>
              </a:tblGrid>
              <a:tr h="3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대메뉴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중메뉴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Page Title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비고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메인페이지_1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페인페이지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종목페이지_1_1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페이지 상단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</a:t>
                      </a:r>
                      <a:r>
                        <a:rPr lang="ko" sz="800"/>
                        <a:t> 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종목페이지_2_1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종목 </a:t>
                      </a:r>
                      <a:r>
                        <a:rPr lang="ko" sz="800"/>
                        <a:t>페이지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종목 </a:t>
                      </a:r>
                      <a:r>
                        <a:rPr lang="ko" sz="800"/>
                        <a:t>주가 데이터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태블로 페이지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ARIMA, FBProbhet, LSTM 등 그래프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p. 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0" cy="4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</a:t>
            </a:r>
            <a:endParaRPr sz="1000"/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종목 기사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삼성전자, 하이닉스, 현대차, LG화학 셀트리온 순으로 긍정/부정 중 가장 큰 기사 표출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36525" lvl="0" marL="2667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2018~2021 까지의 월별 평균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코스피 지수 각각 연도별 데이터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언론사 별 긍정 확률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 채널 하루 평균 긍정 비율 시각화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40799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오늘의 이슈 30선 워드클라우드</a:t>
            </a:r>
            <a:endParaRPr sz="800"/>
          </a:p>
          <a:p>
            <a:pPr indent="-136525" lvl="1" marL="450000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5개의 언론사 및 유튜브엣에서 언급된 상위 30개 단어 워드클라우드</a:t>
            </a:r>
            <a:endParaRPr sz="800"/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53" name="Google Shape;153;p20"/>
          <p:cNvSpPr/>
          <p:nvPr/>
        </p:nvSpPr>
        <p:spPr>
          <a:xfrm>
            <a:off x="892650" y="823650"/>
            <a:ext cx="5605200" cy="8637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921675" y="609025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①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48100" y="1752445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52450"/>
            <a:ext cx="1371600" cy="15786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48125" y="3616825"/>
            <a:ext cx="4228800" cy="10233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87425" y="17102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②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75" y="168735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③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572000" y="361682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980000"/>
                </a:solidFill>
              </a:rPr>
              <a:t>④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473625"/>
            <a:ext cx="6512402" cy="41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Title</a:t>
            </a:r>
            <a:endParaRPr b="1" sz="1000"/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Group Title</a:t>
            </a:r>
            <a:endParaRPr b="1" sz="1000"/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Description.</a:t>
            </a:r>
            <a:endParaRPr b="1" sz="1000"/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메인페이지-코스피-2021 클릭</a:t>
            </a:r>
            <a:endParaRPr sz="1000"/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6525" lvl="0" marL="269999" rtl="0" algn="just">
              <a:spcBef>
                <a:spcPts val="0"/>
              </a:spcBef>
              <a:spcAft>
                <a:spcPts val="0"/>
              </a:spcAft>
              <a:buSzPts val="800"/>
              <a:buAutoNum type="arabicPeriod" startAt="5"/>
            </a:pPr>
            <a:r>
              <a:rPr lang="ko" sz="800"/>
              <a:t>코스피 2021년 클릭 화면</a:t>
            </a:r>
            <a:endParaRPr sz="800"/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끝</a:t>
            </a:r>
            <a:endParaRPr b="1" sz="1000"/>
          </a:p>
        </p:txBody>
      </p:sp>
      <p:sp>
        <p:nvSpPr>
          <p:cNvPr id="174" name="Google Shape;174;p21"/>
          <p:cNvSpPr/>
          <p:nvPr/>
        </p:nvSpPr>
        <p:spPr>
          <a:xfrm>
            <a:off x="848125" y="1660658"/>
            <a:ext cx="4228800" cy="1733400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657950" y="154287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980000"/>
                </a:solidFill>
              </a:rPr>
              <a:t>⑤</a:t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