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64E8F2-6512-46E7-AE77-A0AE9DB545B6}">
  <a:tblStyle styleId="{3464E8F2-6512-46E7-AE77-A0AE9DB545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6145d3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6145d3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a74e396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a74e396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a74e396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a74e396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a74e396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a74e396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a74e396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1a74e396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a74e396c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a74e396c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1a74e396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1a74e396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1a74e396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1a74e396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1a74e39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1a74e39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1a74e39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1a74e39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6145d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6145d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1a74e396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1a74e396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1a74e396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1a74e396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58f0f3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58f0f3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58f0f33b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58f0f33b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58f0f33b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58f0f33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58f0f33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58f0f33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1a74e396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1a74e396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1a74e39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1a74e39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1a74e39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1a74e39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1a74e396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1a74e396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a74e396c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a74e396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1a74e396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1a74e396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1a74e396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f1a74e396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1a74e396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1a74e396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f1a74e396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f1a74e396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f1a74e396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f1a74e396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1a74e396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1a74e396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74e396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74e396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a74e396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a74e396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6145d3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6145d3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a74e396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a74e396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a74e396c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1a74e396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a74e396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a74e396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49250" y="767475"/>
            <a:ext cx="3688800" cy="7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화면 설계서</a:t>
            </a:r>
            <a:endParaRPr b="1" sz="3000"/>
          </a:p>
        </p:txBody>
      </p:sp>
      <p:sp>
        <p:nvSpPr>
          <p:cNvPr id="55" name="Google Shape;55;p13"/>
          <p:cNvSpPr/>
          <p:nvPr/>
        </p:nvSpPr>
        <p:spPr>
          <a:xfrm>
            <a:off x="2649250" y="1918675"/>
            <a:ext cx="3688800" cy="7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6조 업 빛 투</a:t>
            </a:r>
            <a:endParaRPr b="1" sz="2000"/>
          </a:p>
        </p:txBody>
      </p:sp>
      <p:sp>
        <p:nvSpPr>
          <p:cNvPr id="56" name="Google Shape;56;p13"/>
          <p:cNvSpPr/>
          <p:nvPr/>
        </p:nvSpPr>
        <p:spPr>
          <a:xfrm>
            <a:off x="885525" y="2937025"/>
            <a:ext cx="7453200" cy="13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222222"/>
                </a:solidFill>
                <a:highlight>
                  <a:schemeClr val="lt1"/>
                </a:highlight>
              </a:rPr>
              <a:t>뉴스 기사 및 유튜브 텍스트의 감성 분석과 딥러닝을 이용한 주가 등락 예측 서비스 구현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종목별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1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91" name="Google Shape;191;p23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92" name="Google Shape;192;p23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93" name="Google Shape;193;p23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종목페이지</a:t>
            </a:r>
            <a:r>
              <a:rPr lang="ko" sz="1000">
                <a:solidFill>
                  <a:schemeClr val="dk1"/>
                </a:solidFill>
              </a:rPr>
              <a:t>-상단</a:t>
            </a:r>
            <a:endParaRPr sz="1000"/>
          </a:p>
        </p:txBody>
      </p:sp>
      <p:sp>
        <p:nvSpPr>
          <p:cNvPr id="194" name="Google Shape;194;p23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195" name="Google Shape;195;p23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전날 주가 데이터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 : 전날 삼성전자 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거래량 : 전날 삼성전자 거래량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전일대비 : 전날 구가 등락률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예측값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앙상블 분석을 통한 주식 가격 상승/하락 예측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2018~현재 주가 데이터 그래프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 / 2019 / 2020 / 2021 연도별 그래프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각 수집 언론사 별 감성분석을 통해 얻은 기사 및 유튜브 영상이 긍정 확률</a:t>
            </a:r>
            <a:endParaRPr sz="800"/>
          </a:p>
        </p:txBody>
      </p:sp>
      <p:sp>
        <p:nvSpPr>
          <p:cNvPr id="196" name="Google Shape;196;p23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다음 페이지(p.13) 연결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892650" y="823650"/>
            <a:ext cx="36207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185050" y="1947875"/>
            <a:ext cx="13716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552263" y="823525"/>
            <a:ext cx="20436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96400" y="8236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59975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096400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12" name="Google Shape;212;p24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13" name="Google Shape;213;p24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14" name="Google Shape;214;p24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 - 하단	</a:t>
            </a:r>
            <a:endParaRPr sz="1000"/>
          </a:p>
        </p:txBody>
      </p:sp>
      <p:sp>
        <p:nvSpPr>
          <p:cNvPr id="215" name="Google Shape;215;p24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16" name="Google Shape;216;p24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5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2018년 주가 그래프 화면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7" name="Google Shape;217;p24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다음</a:t>
            </a:r>
            <a:r>
              <a:rPr b="1" lang="ko" sz="1000">
                <a:solidFill>
                  <a:schemeClr val="dk1"/>
                </a:solidFill>
              </a:rPr>
              <a:t> 페이지(p.13) 연결</a:t>
            </a:r>
            <a:endParaRPr b="1" sz="1000"/>
          </a:p>
        </p:txBody>
      </p:sp>
      <p:sp>
        <p:nvSpPr>
          <p:cNvPr id="218" name="Google Shape;218;p24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933000" y="2079138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r>
              <a:rPr b="1" lang="ko" sz="1000">
                <a:solidFill>
                  <a:srgbClr val="980000"/>
                </a:solidFill>
              </a:rPr>
              <a:t>주가-2018 클릭 화면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r>
              <a:rPr lang="ko" sz="1000"/>
              <a:t>-하단</a:t>
            </a:r>
            <a:endParaRPr sz="1000"/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언론사 별 이슈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매일경제, 아시아경제 각각 긍정/부정 비율 중 그 정도가 큰 당일 기사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(말풍선) 색을 통해 긍정/중립/부정 기사 표현</a:t>
            </a:r>
            <a:endParaRPr sz="800"/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파랑 - 긍정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회색 - 보합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빨강 - 부정</a:t>
            </a:r>
            <a:endParaRPr sz="800">
              <a:solidFill>
                <a:schemeClr val="dk1"/>
              </a:solidFill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6"/>
            </a:pPr>
            <a:r>
              <a:rPr lang="ko" sz="800">
                <a:solidFill>
                  <a:schemeClr val="dk1"/>
                </a:solidFill>
              </a:rPr>
              <a:t>(버튼)사용자 기사 긍정/중립/부정 기사 투표</a:t>
            </a:r>
            <a:endParaRPr sz="800">
              <a:solidFill>
                <a:schemeClr val="dk1"/>
              </a:solidFill>
            </a:endParaRPr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사용자가 기사를 내용이 긍정/중립/부정 을 투표 기능.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ARIMA, FBProphet, LSTM 순을 결과 표출</a:t>
            </a:r>
            <a:endParaRPr sz="800"/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ARIMA, FBProphet, LSTM 분석결과표출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(노란) 선으로 현재 가격 차이를 보여줌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>
                <a:solidFill>
                  <a:schemeClr val="dk1"/>
                </a:solidFill>
              </a:rPr>
              <a:t>종목 </a:t>
            </a:r>
            <a:r>
              <a:rPr lang="ko" sz="800"/>
              <a:t>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관련 유튜브 키워드 30개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마우스 오버레이 시 키워드 개수 및 비율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 u="sng"/>
              <a:t>(버튼) 종목페이지 - 상단 1번으로 이동 </a:t>
            </a:r>
            <a:endParaRPr sz="800" u="sng"/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233" name="Google Shape;233;p25"/>
          <p:cNvSpPr/>
          <p:nvPr/>
        </p:nvSpPr>
        <p:spPr>
          <a:xfrm>
            <a:off x="840825" y="554275"/>
            <a:ext cx="4280700" cy="1352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40750" y="2100275"/>
            <a:ext cx="4280700" cy="11952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67500" y="3412875"/>
            <a:ext cx="42807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4636600" y="5542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⑥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734225" y="1947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⑨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937625" y="15117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3503525" y="14417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⑦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392" y="607900"/>
            <a:ext cx="1367500" cy="147165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5189525" y="576825"/>
            <a:ext cx="14118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4734150" y="32954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⑩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214025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⑧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6103275" y="4096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⑪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398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53" name="Google Shape;253;p26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54" name="Google Shape;254;p26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55" name="Google Shape;255;p26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종목페이지</a:t>
            </a:r>
            <a:r>
              <a:rPr lang="ko" sz="900">
                <a:solidFill>
                  <a:schemeClr val="dk1"/>
                </a:solidFill>
              </a:rPr>
              <a:t>-하단</a:t>
            </a:r>
            <a:r>
              <a:rPr lang="ko" sz="900"/>
              <a:t>-기사 투표 클릭</a:t>
            </a:r>
            <a:endParaRPr sz="900"/>
          </a:p>
        </p:txBody>
      </p:sp>
      <p:sp>
        <p:nvSpPr>
          <p:cNvPr id="256" name="Google Shape;256;p26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57" name="Google Shape;257;p26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12"/>
            </a:pPr>
            <a:r>
              <a:rPr lang="ko" sz="800"/>
              <a:t>아시아</a:t>
            </a:r>
            <a:r>
              <a:rPr lang="ko" sz="800"/>
              <a:t>경제-중립-버튼 클릭 화면</a:t>
            </a:r>
            <a:endParaRPr sz="800"/>
          </a:p>
        </p:txBody>
      </p:sp>
      <p:sp>
        <p:nvSpPr>
          <p:cNvPr id="258" name="Google Shape;258;p26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259" name="Google Shape;259;p26"/>
          <p:cNvSpPr/>
          <p:nvPr/>
        </p:nvSpPr>
        <p:spPr>
          <a:xfrm>
            <a:off x="972275" y="15605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836500" y="11730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⑫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태블로</a:t>
            </a:r>
            <a:endParaRPr/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</a:t>
            </a:r>
            <a:endParaRPr/>
          </a:p>
        </p:txBody>
      </p:sp>
      <p:sp>
        <p:nvSpPr>
          <p:cNvPr id="274" name="Google Shape;2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2" cy="4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9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82" name="Google Shape;282;p29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83" name="Google Shape;283;p29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84" name="Google Shape;284;p29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하이닉스</a:t>
            </a:r>
            <a:r>
              <a:rPr lang="ko" sz="1000">
                <a:solidFill>
                  <a:schemeClr val="dk1"/>
                </a:solidFill>
              </a:rPr>
              <a:t>-상단</a:t>
            </a:r>
            <a:endParaRPr sz="1000"/>
          </a:p>
        </p:txBody>
      </p:sp>
      <p:sp>
        <p:nvSpPr>
          <p:cNvPr id="285" name="Google Shape;285;p29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종목페이지-하이닉스</a:t>
            </a:r>
            <a:endParaRPr sz="1000"/>
          </a:p>
        </p:txBody>
      </p:sp>
      <p:sp>
        <p:nvSpPr>
          <p:cNvPr id="286" name="Google Shape;286;p29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전날 주가 데이터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 : 전날 삼성전자 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거래량 : 전날 삼성전자 거래량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전일대비 : 전날 구가 등락률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예측값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앙상블 분석을 통한 주식 가격 상승/하락 예측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하이닉스 2018~현재 주가 데이터 그래프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 / 2019 / 2020 / 2021 연도별 그래프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각 수집 언론사 별 감성분석을 통해 얻은 기사 및 유튜브 영상이 긍정 확률</a:t>
            </a:r>
            <a:endParaRPr sz="800"/>
          </a:p>
        </p:txBody>
      </p:sp>
      <p:sp>
        <p:nvSpPr>
          <p:cNvPr id="287" name="Google Shape;287;p29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아래 페이지 연결</a:t>
            </a:r>
            <a:endParaRPr b="1" sz="1000"/>
          </a:p>
        </p:txBody>
      </p:sp>
      <p:sp>
        <p:nvSpPr>
          <p:cNvPr id="288" name="Google Shape;288;p29"/>
          <p:cNvSpPr/>
          <p:nvPr/>
        </p:nvSpPr>
        <p:spPr>
          <a:xfrm>
            <a:off x="892650" y="823650"/>
            <a:ext cx="36207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5185050" y="1947875"/>
            <a:ext cx="13716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4552263" y="823525"/>
            <a:ext cx="20436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6096400" y="8236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759975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096400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2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303" name="Google Shape;303;p3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304" name="Google Shape;304;p3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305" name="Google Shape;305;p3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하이닉스</a:t>
            </a:r>
            <a:r>
              <a:rPr lang="ko" sz="1000"/>
              <a:t>-상단-주가-2020 클릭</a:t>
            </a:r>
            <a:endParaRPr sz="1000"/>
          </a:p>
        </p:txBody>
      </p:sp>
      <p:sp>
        <p:nvSpPr>
          <p:cNvPr id="306" name="Google Shape;306;p3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종목페이지-하이닉스</a:t>
            </a:r>
            <a:endParaRPr sz="1000"/>
          </a:p>
        </p:txBody>
      </p:sp>
      <p:sp>
        <p:nvSpPr>
          <p:cNvPr id="307" name="Google Shape;307;p3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2020년 주가 그래프 화면</a:t>
            </a:r>
            <a:endParaRPr sz="800"/>
          </a:p>
        </p:txBody>
      </p:sp>
      <p:sp>
        <p:nvSpPr>
          <p:cNvPr id="308" name="Google Shape;308;p3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아래 페이지 연결</a:t>
            </a:r>
            <a:endParaRPr b="1" sz="1000"/>
          </a:p>
        </p:txBody>
      </p:sp>
      <p:sp>
        <p:nvSpPr>
          <p:cNvPr id="309" name="Google Shape;309;p30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933000" y="2079138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r>
              <a:rPr b="1" lang="ko" sz="1000">
                <a:solidFill>
                  <a:srgbClr val="980000"/>
                </a:solidFill>
              </a:rPr>
              <a:t>주가-2020 클릭 화면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318" name="Google Shape;318;p31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319" name="Google Shape;319;p31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320" name="Google Shape;320;p31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하이닉스</a:t>
            </a:r>
            <a:r>
              <a:rPr lang="ko" sz="1000"/>
              <a:t>-하단</a:t>
            </a:r>
            <a:endParaRPr sz="1000"/>
          </a:p>
        </p:txBody>
      </p:sp>
      <p:sp>
        <p:nvSpPr>
          <p:cNvPr id="321" name="Google Shape;321;p31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종목페이지-하이닉스</a:t>
            </a:r>
            <a:endParaRPr sz="1000"/>
          </a:p>
        </p:txBody>
      </p:sp>
      <p:sp>
        <p:nvSpPr>
          <p:cNvPr id="322" name="Google Shape;322;p31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이슈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매일경제, 아시아경제 각각 긍정/부정 비율 중 그 정도가 큰 당일 기사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(말풍선) 색을 통해 긍정/중립/부정 기사 표현</a:t>
            </a:r>
            <a:endParaRPr sz="800"/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파랑 - 긍정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회색 - 보합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빨강 - 부정</a:t>
            </a:r>
            <a:endParaRPr sz="800">
              <a:solidFill>
                <a:schemeClr val="dk1"/>
              </a:solidFill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(버튼)사용자 기사 긍정/중립/부정 기사 투표</a:t>
            </a:r>
            <a:endParaRPr sz="800">
              <a:solidFill>
                <a:schemeClr val="dk1"/>
              </a:solidFill>
            </a:endParaRPr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사용자가 기사를 내용이 긍정/중립/부정 을 투표 기능.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ARIMA, FBProphet, LSTM 순을 결과 표출</a:t>
            </a:r>
            <a:endParaRPr sz="800"/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ARIMA, FBProphet, LSTM 분석결과표출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(노란) 선으로 현재 가격 차이를 보여줌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하이닉스</a:t>
            </a:r>
            <a:r>
              <a:rPr lang="ko" sz="800">
                <a:solidFill>
                  <a:schemeClr val="dk1"/>
                </a:solidFill>
              </a:rPr>
              <a:t> </a:t>
            </a:r>
            <a:r>
              <a:rPr lang="ko" sz="800"/>
              <a:t>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하이닉스 </a:t>
            </a:r>
            <a:r>
              <a:rPr lang="ko" sz="800"/>
              <a:t>관련 유튜브 키워드 30개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마우스 오버레이 시 키워드 개수 및 비율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(버튼)상단으로 이동 </a:t>
            </a:r>
            <a:endParaRPr sz="800"/>
          </a:p>
        </p:txBody>
      </p:sp>
      <p:sp>
        <p:nvSpPr>
          <p:cNvPr id="323" name="Google Shape;323;p31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324" name="Google Shape;324;p31"/>
          <p:cNvSpPr/>
          <p:nvPr/>
        </p:nvSpPr>
        <p:spPr>
          <a:xfrm>
            <a:off x="840825" y="554275"/>
            <a:ext cx="4280700" cy="1352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916950" y="2100275"/>
            <a:ext cx="4280700" cy="11952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867500" y="3412875"/>
            <a:ext cx="42807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4636600" y="5542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4810425" y="21002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937625" y="15117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3503525" y="14417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331" name="Google Shape;3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392" y="607900"/>
            <a:ext cx="1367500" cy="147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450" y="607900"/>
            <a:ext cx="1367500" cy="21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/>
          <p:nvPr/>
        </p:nvSpPr>
        <p:spPr>
          <a:xfrm>
            <a:off x="5189525" y="576825"/>
            <a:ext cx="14118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4734150" y="33716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6214025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013835" y="3572863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/>
          <p:nvPr/>
        </p:nvSpPr>
        <p:spPr>
          <a:xfrm>
            <a:off x="6103275" y="4096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⑥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설계서 버전관리</a:t>
            </a:r>
            <a:endParaRPr b="1"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8600" y="11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{3464E8F2-6512-46E7-AE77-A0AE9DB545B6}</a:tableStyleId>
              </a:tblPr>
              <a:tblGrid>
                <a:gridCol w="947275"/>
                <a:gridCol w="1155775"/>
                <a:gridCol w="1272925"/>
                <a:gridCol w="3191550"/>
                <a:gridCol w="1641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2021.09.10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참고(빅카인즈) 사이트 벤치마킹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2021.09.27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주제에 맞는 템플릿 적용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2021.10.01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분석 결과 반영 및 디자인 적용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345" name="Google Shape;345;p32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346" name="Google Shape;346;p32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347" name="Google Shape;347;p32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하이닉스</a:t>
            </a:r>
            <a:r>
              <a:rPr lang="ko" sz="1000">
                <a:solidFill>
                  <a:schemeClr val="dk1"/>
                </a:solidFill>
              </a:rPr>
              <a:t>-하단</a:t>
            </a:r>
            <a:r>
              <a:rPr lang="ko" sz="1000"/>
              <a:t>-기사 투표 클릭</a:t>
            </a:r>
            <a:endParaRPr sz="1000"/>
          </a:p>
        </p:txBody>
      </p:sp>
      <p:sp>
        <p:nvSpPr>
          <p:cNvPr id="348" name="Google Shape;348;p32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종목페이지-하이닉스</a:t>
            </a:r>
            <a:endParaRPr sz="1000"/>
          </a:p>
        </p:txBody>
      </p:sp>
      <p:sp>
        <p:nvSpPr>
          <p:cNvPr id="349" name="Google Shape;349;p32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매일경제-부정-버튼 클릭 화면</a:t>
            </a:r>
            <a:endParaRPr sz="800"/>
          </a:p>
        </p:txBody>
      </p:sp>
      <p:sp>
        <p:nvSpPr>
          <p:cNvPr id="350" name="Google Shape;350;p32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351" name="Google Shape;351;p32"/>
          <p:cNvSpPr/>
          <p:nvPr/>
        </p:nvSpPr>
        <p:spPr>
          <a:xfrm>
            <a:off x="972275" y="15605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836500" y="11730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353" name="Google Shape;3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LG화학</a:t>
            </a:r>
            <a:endParaRPr/>
          </a:p>
        </p:txBody>
      </p:sp>
      <p:sp>
        <p:nvSpPr>
          <p:cNvPr id="359" name="Google Shape;359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43750"/>
            <a:ext cx="6512401" cy="42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367" name="Google Shape;367;p34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368" name="Google Shape;368;p34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369" name="Google Shape;369;p34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LG화학</a:t>
            </a:r>
            <a:r>
              <a:rPr lang="ko" sz="1000">
                <a:solidFill>
                  <a:schemeClr val="dk1"/>
                </a:solidFill>
              </a:rPr>
              <a:t>-상단</a:t>
            </a:r>
            <a:endParaRPr sz="1000"/>
          </a:p>
        </p:txBody>
      </p:sp>
      <p:sp>
        <p:nvSpPr>
          <p:cNvPr id="370" name="Google Shape;370;p34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종목페이지-LG화학</a:t>
            </a:r>
            <a:endParaRPr sz="1000"/>
          </a:p>
        </p:txBody>
      </p:sp>
      <p:sp>
        <p:nvSpPr>
          <p:cNvPr id="371" name="Google Shape;371;p34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전날 주가 데이터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 : 전날 삼성전자 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거래량 : 전날 삼성전자 거래량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전일대비 : 전날 구가 등락률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예측값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앙상블 분석을 통한 주식 가격 상승/하락 예측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LG화학 2018~현재 주가 데이터 그래프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 / 2019 / 2020 / 2021 연도별 그래프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각 수집 언론사 별 감성분석을 통해 얻은 기사 및 유튜브 영상이 긍정 확률</a:t>
            </a:r>
            <a:endParaRPr sz="800"/>
          </a:p>
        </p:txBody>
      </p:sp>
      <p:sp>
        <p:nvSpPr>
          <p:cNvPr id="372" name="Google Shape;372;p34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아래 페이지 연결</a:t>
            </a:r>
            <a:endParaRPr b="1" sz="1000"/>
          </a:p>
        </p:txBody>
      </p:sp>
      <p:sp>
        <p:nvSpPr>
          <p:cNvPr id="373" name="Google Shape;373;p34"/>
          <p:cNvSpPr/>
          <p:nvPr/>
        </p:nvSpPr>
        <p:spPr>
          <a:xfrm>
            <a:off x="892650" y="823650"/>
            <a:ext cx="36207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5185050" y="1947875"/>
            <a:ext cx="13716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4552263" y="823525"/>
            <a:ext cx="20436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6096400" y="8236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759975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6096400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43750"/>
            <a:ext cx="6512401" cy="42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388" name="Google Shape;388;p3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389" name="Google Shape;389;p3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390" name="Google Shape;390;p3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LG화학-상단-주가-2019 클릭</a:t>
            </a:r>
            <a:endParaRPr sz="1000"/>
          </a:p>
        </p:txBody>
      </p:sp>
      <p:sp>
        <p:nvSpPr>
          <p:cNvPr id="391" name="Google Shape;391;p3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종목페이지-LG화학</a:t>
            </a:r>
            <a:endParaRPr sz="1000"/>
          </a:p>
        </p:txBody>
      </p:sp>
      <p:sp>
        <p:nvSpPr>
          <p:cNvPr id="392" name="Google Shape;392;p3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2019년 주가 그래프 화면</a:t>
            </a:r>
            <a:endParaRPr sz="800"/>
          </a:p>
        </p:txBody>
      </p:sp>
      <p:sp>
        <p:nvSpPr>
          <p:cNvPr id="393" name="Google Shape;393;p3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아래 페이지 연결</a:t>
            </a:r>
            <a:endParaRPr b="1" sz="1000"/>
          </a:p>
        </p:txBody>
      </p:sp>
      <p:sp>
        <p:nvSpPr>
          <p:cNvPr id="394" name="Google Shape;394;p35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 txBox="1"/>
          <p:nvPr/>
        </p:nvSpPr>
        <p:spPr>
          <a:xfrm>
            <a:off x="933000" y="2079138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r>
              <a:rPr b="1" lang="ko" sz="1000">
                <a:solidFill>
                  <a:srgbClr val="980000"/>
                </a:solidFill>
              </a:rPr>
              <a:t>주가-2019 클릭 화면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396" name="Google Shape;3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5" y="554275"/>
            <a:ext cx="6478826" cy="40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6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403" name="Google Shape;403;p36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404" name="Google Shape;404;p36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405" name="Google Shape;405;p36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LG화학</a:t>
            </a:r>
            <a:r>
              <a:rPr lang="ko" sz="1000"/>
              <a:t>-하단</a:t>
            </a:r>
            <a:endParaRPr sz="1000"/>
          </a:p>
        </p:txBody>
      </p:sp>
      <p:sp>
        <p:nvSpPr>
          <p:cNvPr id="406" name="Google Shape;406;p36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종목페이지-LG화학</a:t>
            </a:r>
            <a:endParaRPr sz="1000"/>
          </a:p>
        </p:txBody>
      </p:sp>
      <p:sp>
        <p:nvSpPr>
          <p:cNvPr id="407" name="Google Shape;407;p36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이슈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매일경제, 아시아경제 각각 긍정/부정 비율 중 그 정도가 큰 당일 기사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(말풍선) 색을 통해 긍정/중립/부정 기사 표현</a:t>
            </a:r>
            <a:endParaRPr sz="800"/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파랑 - 긍정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회색 - 보합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빨강 - 부정</a:t>
            </a:r>
            <a:endParaRPr sz="800">
              <a:solidFill>
                <a:schemeClr val="dk1"/>
              </a:solidFill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(버튼)사용자 기사 긍정/중립/부정 기사 투표</a:t>
            </a:r>
            <a:endParaRPr sz="800">
              <a:solidFill>
                <a:schemeClr val="dk1"/>
              </a:solidFill>
            </a:endParaRPr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사용자가 기사를 내용이 긍정/중립/부정 을 투표 기능.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ARIMA, FBProphet, LSTM 순을 결과 표출</a:t>
            </a:r>
            <a:endParaRPr sz="800"/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ARIMA, FBProphet, LSTM 분석결과표출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(노란) 선으로 현재 가격 차이를 보여줌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LG화학 </a:t>
            </a:r>
            <a:r>
              <a:rPr lang="ko" sz="800"/>
              <a:t>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LG화학 </a:t>
            </a:r>
            <a:r>
              <a:rPr lang="ko" sz="800"/>
              <a:t>관련 유튜브 키워드 30개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마우스 오버레이 시 키워드 개수 및 비율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(버튼)상단으로 이동 </a:t>
            </a:r>
            <a:endParaRPr sz="800"/>
          </a:p>
        </p:txBody>
      </p:sp>
      <p:sp>
        <p:nvSpPr>
          <p:cNvPr id="408" name="Google Shape;408;p36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pic>
        <p:nvPicPr>
          <p:cNvPr id="409" name="Google Shape;4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75" y="554275"/>
            <a:ext cx="6512398" cy="4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6"/>
          <p:cNvSpPr/>
          <p:nvPr/>
        </p:nvSpPr>
        <p:spPr>
          <a:xfrm>
            <a:off x="840825" y="554275"/>
            <a:ext cx="4280700" cy="1352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840750" y="1947875"/>
            <a:ext cx="4280700" cy="11952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867500" y="3184275"/>
            <a:ext cx="42807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4636600" y="5542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4734225" y="1947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937625" y="12831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 txBox="1"/>
          <p:nvPr/>
        </p:nvSpPr>
        <p:spPr>
          <a:xfrm>
            <a:off x="3503525" y="12131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417" name="Google Shape;4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392" y="607900"/>
            <a:ext cx="1367500" cy="147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8450" y="607900"/>
            <a:ext cx="1367500" cy="21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6"/>
          <p:cNvSpPr/>
          <p:nvPr/>
        </p:nvSpPr>
        <p:spPr>
          <a:xfrm>
            <a:off x="5189525" y="576825"/>
            <a:ext cx="14118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 txBox="1"/>
          <p:nvPr/>
        </p:nvSpPr>
        <p:spPr>
          <a:xfrm>
            <a:off x="4734150" y="31430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6214025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422" name="Google Shape;42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050899" y="3344275"/>
            <a:ext cx="666075" cy="1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6"/>
          <p:cNvSpPr txBox="1"/>
          <p:nvPr/>
        </p:nvSpPr>
        <p:spPr>
          <a:xfrm>
            <a:off x="6103275" y="4096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⑥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424" name="Google Shape;4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1" cy="41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7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431" name="Google Shape;431;p37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432" name="Google Shape;432;p37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433" name="Google Shape;433;p37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LG화학-하단</a:t>
            </a:r>
            <a:r>
              <a:rPr lang="ko" sz="1000"/>
              <a:t>-기사 투표 클릭</a:t>
            </a:r>
            <a:endParaRPr sz="1000"/>
          </a:p>
        </p:txBody>
      </p:sp>
      <p:sp>
        <p:nvSpPr>
          <p:cNvPr id="434" name="Google Shape;434;p37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</a:t>
            </a:r>
            <a:r>
              <a:rPr lang="ko" sz="1000">
                <a:solidFill>
                  <a:schemeClr val="dk1"/>
                </a:solidFill>
              </a:rPr>
              <a:t>LG화학</a:t>
            </a:r>
            <a:endParaRPr sz="1000"/>
          </a:p>
        </p:txBody>
      </p:sp>
      <p:sp>
        <p:nvSpPr>
          <p:cNvPr id="435" name="Google Shape;435;p37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매일경제-중립-버튼 클릭 화면</a:t>
            </a:r>
            <a:endParaRPr sz="800"/>
          </a:p>
        </p:txBody>
      </p:sp>
      <p:sp>
        <p:nvSpPr>
          <p:cNvPr id="436" name="Google Shape;436;p37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437" name="Google Shape;437;p37"/>
          <p:cNvSpPr/>
          <p:nvPr/>
        </p:nvSpPr>
        <p:spPr>
          <a:xfrm>
            <a:off x="972275" y="11795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 txBox="1"/>
          <p:nvPr/>
        </p:nvSpPr>
        <p:spPr>
          <a:xfrm>
            <a:off x="836500" y="7920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현대차</a:t>
            </a:r>
            <a:endParaRPr/>
          </a:p>
        </p:txBody>
      </p:sp>
      <p:sp>
        <p:nvSpPr>
          <p:cNvPr id="445" name="Google Shape;44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58175"/>
            <a:ext cx="6512401" cy="421184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9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453" name="Google Shape;453;p39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454" name="Google Shape;454;p39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455" name="Google Shape;455;p39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현대차</a:t>
            </a:r>
            <a:r>
              <a:rPr lang="ko" sz="1000">
                <a:solidFill>
                  <a:schemeClr val="dk1"/>
                </a:solidFill>
              </a:rPr>
              <a:t>-상단</a:t>
            </a:r>
            <a:endParaRPr sz="1000"/>
          </a:p>
        </p:txBody>
      </p:sp>
      <p:sp>
        <p:nvSpPr>
          <p:cNvPr id="456" name="Google Shape;456;p39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</a:t>
            </a:r>
            <a:r>
              <a:rPr lang="ko" sz="1000">
                <a:solidFill>
                  <a:schemeClr val="dk1"/>
                </a:solidFill>
              </a:rPr>
              <a:t>현대차</a:t>
            </a:r>
            <a:endParaRPr sz="1000"/>
          </a:p>
        </p:txBody>
      </p:sp>
      <p:sp>
        <p:nvSpPr>
          <p:cNvPr id="457" name="Google Shape;457;p39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전날 주가 데이터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 : 전날 삼성전자 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거래량 : 전날 삼성전자 거래량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전일대비 : 전날 구가 등락률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예측값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앙상블 분석을 통한 주식 가격 상승/하락 예측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현대차 2018~현재 주가 데이터 그래프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 / 2019 / 2020 / 2021 연도별 그래프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각 수집 언론사 별 감성분석을 통해 얻은 기사 및 유튜브 영상이 긍정 확률</a:t>
            </a:r>
            <a:endParaRPr sz="800"/>
          </a:p>
        </p:txBody>
      </p:sp>
      <p:sp>
        <p:nvSpPr>
          <p:cNvPr id="458" name="Google Shape;458;p39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아래 페이지 연결</a:t>
            </a:r>
            <a:endParaRPr b="1" sz="1000"/>
          </a:p>
        </p:txBody>
      </p:sp>
      <p:sp>
        <p:nvSpPr>
          <p:cNvPr id="459" name="Google Shape;459;p39"/>
          <p:cNvSpPr/>
          <p:nvPr/>
        </p:nvSpPr>
        <p:spPr>
          <a:xfrm>
            <a:off x="892650" y="823650"/>
            <a:ext cx="36207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5185050" y="1947875"/>
            <a:ext cx="13716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4552263" y="823525"/>
            <a:ext cx="20436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9"/>
          <p:cNvSpPr txBox="1"/>
          <p:nvPr/>
        </p:nvSpPr>
        <p:spPr>
          <a:xfrm>
            <a:off x="6096400" y="8236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9"/>
          <p:cNvSpPr txBox="1"/>
          <p:nvPr/>
        </p:nvSpPr>
        <p:spPr>
          <a:xfrm>
            <a:off x="759975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9"/>
          <p:cNvSpPr txBox="1"/>
          <p:nvPr/>
        </p:nvSpPr>
        <p:spPr>
          <a:xfrm>
            <a:off x="6096400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35050"/>
            <a:ext cx="6512400" cy="42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474" name="Google Shape;474;p4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475" name="Google Shape;475;p4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476" name="Google Shape;476;p4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현대차</a:t>
            </a:r>
            <a:r>
              <a:rPr lang="ko" sz="1000"/>
              <a:t>-상단-주가-2020 클릭</a:t>
            </a:r>
            <a:endParaRPr sz="1000"/>
          </a:p>
        </p:txBody>
      </p:sp>
      <p:sp>
        <p:nvSpPr>
          <p:cNvPr id="477" name="Google Shape;477;p4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</a:t>
            </a:r>
            <a:r>
              <a:rPr lang="ko" sz="1000">
                <a:solidFill>
                  <a:schemeClr val="dk1"/>
                </a:solidFill>
              </a:rPr>
              <a:t>현대차</a:t>
            </a:r>
            <a:endParaRPr sz="1000"/>
          </a:p>
        </p:txBody>
      </p:sp>
      <p:sp>
        <p:nvSpPr>
          <p:cNvPr id="478" name="Google Shape;478;p4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2020년 주가 그래프 화면</a:t>
            </a:r>
            <a:endParaRPr sz="800"/>
          </a:p>
        </p:txBody>
      </p:sp>
      <p:sp>
        <p:nvSpPr>
          <p:cNvPr id="479" name="Google Shape;479;p4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아래 페이지 연결</a:t>
            </a:r>
            <a:endParaRPr b="1" sz="1000"/>
          </a:p>
        </p:txBody>
      </p:sp>
      <p:sp>
        <p:nvSpPr>
          <p:cNvPr id="480" name="Google Shape;480;p40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933000" y="2079138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r>
              <a:rPr b="1" lang="ko" sz="1000">
                <a:solidFill>
                  <a:srgbClr val="980000"/>
                </a:solidFill>
              </a:rPr>
              <a:t>주가-2020 클릭 화면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482" name="Google Shape;4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1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489" name="Google Shape;489;p41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490" name="Google Shape;490;p41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491" name="Google Shape;491;p41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현대차</a:t>
            </a:r>
            <a:r>
              <a:rPr lang="ko" sz="1000"/>
              <a:t>-하단</a:t>
            </a:r>
            <a:endParaRPr sz="1000"/>
          </a:p>
        </p:txBody>
      </p:sp>
      <p:sp>
        <p:nvSpPr>
          <p:cNvPr id="492" name="Google Shape;492;p41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</a:t>
            </a:r>
            <a:r>
              <a:rPr lang="ko" sz="1000">
                <a:solidFill>
                  <a:schemeClr val="dk1"/>
                </a:solidFill>
              </a:rPr>
              <a:t>현대차</a:t>
            </a:r>
            <a:endParaRPr sz="1000"/>
          </a:p>
        </p:txBody>
      </p:sp>
      <p:sp>
        <p:nvSpPr>
          <p:cNvPr id="493" name="Google Shape;493;p41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이슈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매일경제, 아시아경제 각각 긍정/부정 비율 중 그 정도가 큰 당일 기사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(말풍선) 색을 통해 긍정/중립/부정 기사 표현</a:t>
            </a:r>
            <a:endParaRPr sz="800"/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파랑 - 긍정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회색 - 보합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빨강 - 부정</a:t>
            </a:r>
            <a:endParaRPr sz="800">
              <a:solidFill>
                <a:schemeClr val="dk1"/>
              </a:solidFill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(버튼)사용자 기사 긍정/중립/부정 기사 투표</a:t>
            </a:r>
            <a:endParaRPr sz="800">
              <a:solidFill>
                <a:schemeClr val="dk1"/>
              </a:solidFill>
            </a:endParaRPr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사용자가 기사를 내용이 긍정/중립/부정 을 투표 기능.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ARIMA, FBProphet, LSTM 순을 결과 표출</a:t>
            </a:r>
            <a:endParaRPr sz="800"/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ARIMA, FBProphet, LSTM 분석결과표출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(노란) 선으로 현재 가격 차이를 보여줌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현대차 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현대차 </a:t>
            </a:r>
            <a:r>
              <a:rPr lang="ko" sz="800"/>
              <a:t>관련 유튜브 키워드 30개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마우스 오버레이 시 키워드 개수 및 비율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(버튼)상단으로 이동 </a:t>
            </a:r>
            <a:endParaRPr sz="800"/>
          </a:p>
        </p:txBody>
      </p:sp>
      <p:sp>
        <p:nvSpPr>
          <p:cNvPr id="494" name="Google Shape;494;p41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495" name="Google Shape;495;p41"/>
          <p:cNvSpPr/>
          <p:nvPr/>
        </p:nvSpPr>
        <p:spPr>
          <a:xfrm>
            <a:off x="840825" y="478075"/>
            <a:ext cx="4280700" cy="1352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"/>
          <p:cNvSpPr/>
          <p:nvPr/>
        </p:nvSpPr>
        <p:spPr>
          <a:xfrm>
            <a:off x="840750" y="1947875"/>
            <a:ext cx="4280700" cy="11952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867500" y="3184275"/>
            <a:ext cx="42807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4636600" y="5542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4734225" y="1947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937625" y="12069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 txBox="1"/>
          <p:nvPr/>
        </p:nvSpPr>
        <p:spPr>
          <a:xfrm>
            <a:off x="3503525" y="11369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502" name="Google Shape;5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392" y="607900"/>
            <a:ext cx="1367500" cy="147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621" y="607900"/>
            <a:ext cx="1335275" cy="210781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1"/>
          <p:cNvSpPr/>
          <p:nvPr/>
        </p:nvSpPr>
        <p:spPr>
          <a:xfrm>
            <a:off x="5189525" y="576825"/>
            <a:ext cx="14118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 txBox="1"/>
          <p:nvPr/>
        </p:nvSpPr>
        <p:spPr>
          <a:xfrm>
            <a:off x="4734150" y="31430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6214025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507" name="Google Shape;50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013835" y="3344263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1"/>
          <p:cNvSpPr txBox="1"/>
          <p:nvPr/>
        </p:nvSpPr>
        <p:spPr>
          <a:xfrm>
            <a:off x="6103275" y="4096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⑥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09" name="Google Shape;50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1122425" y="89182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Menu Structure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1122425" y="162447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화면목록</a:t>
            </a:r>
            <a:endParaRPr b="1"/>
          </a:p>
        </p:txBody>
      </p:sp>
      <p:sp>
        <p:nvSpPr>
          <p:cNvPr id="72" name="Google Shape;72;p15"/>
          <p:cNvSpPr/>
          <p:nvPr/>
        </p:nvSpPr>
        <p:spPr>
          <a:xfrm>
            <a:off x="1122425" y="2275750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메인 페이지</a:t>
            </a:r>
            <a:endParaRPr b="1"/>
          </a:p>
        </p:txBody>
      </p:sp>
      <p:sp>
        <p:nvSpPr>
          <p:cNvPr id="73" name="Google Shape;73;p15"/>
          <p:cNvSpPr/>
          <p:nvPr/>
        </p:nvSpPr>
        <p:spPr>
          <a:xfrm>
            <a:off x="1122425" y="304542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종목 별 페이지</a:t>
            </a:r>
            <a:endParaRPr b="1"/>
          </a:p>
        </p:txBody>
      </p:sp>
      <p:sp>
        <p:nvSpPr>
          <p:cNvPr id="74" name="Google Shape;74;p15"/>
          <p:cNvSpPr/>
          <p:nvPr/>
        </p:nvSpPr>
        <p:spPr>
          <a:xfrm>
            <a:off x="1122425" y="3763300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태블로</a:t>
            </a:r>
            <a:endParaRPr b="1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02225" y="89182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p.4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4502225" y="162447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p.6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4502225" y="2275750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p.7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4502225" y="304542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p.10</a:t>
            </a:r>
            <a:endParaRPr b="1"/>
          </a:p>
        </p:txBody>
      </p:sp>
      <p:sp>
        <p:nvSpPr>
          <p:cNvPr id="80" name="Google Shape;80;p15"/>
          <p:cNvSpPr/>
          <p:nvPr/>
        </p:nvSpPr>
        <p:spPr>
          <a:xfrm>
            <a:off x="4502225" y="3763300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p.15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515" name="Google Shape;515;p42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516" name="Google Shape;516;p42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517" name="Google Shape;517;p42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현대차</a:t>
            </a:r>
            <a:r>
              <a:rPr lang="ko" sz="1000">
                <a:solidFill>
                  <a:schemeClr val="dk1"/>
                </a:solidFill>
              </a:rPr>
              <a:t>-하단</a:t>
            </a:r>
            <a:r>
              <a:rPr lang="ko" sz="1000"/>
              <a:t>-기사 투표 클릭</a:t>
            </a:r>
            <a:endParaRPr sz="1000"/>
          </a:p>
        </p:txBody>
      </p:sp>
      <p:sp>
        <p:nvSpPr>
          <p:cNvPr id="518" name="Google Shape;518;p42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종목페이지-현대차</a:t>
            </a:r>
            <a:endParaRPr sz="1000"/>
          </a:p>
        </p:txBody>
      </p:sp>
      <p:sp>
        <p:nvSpPr>
          <p:cNvPr id="519" name="Google Shape;519;p42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아시아</a:t>
            </a:r>
            <a:r>
              <a:rPr lang="ko" sz="800"/>
              <a:t>경제-중립-버튼 클릭 화면</a:t>
            </a:r>
            <a:endParaRPr sz="800"/>
          </a:p>
        </p:txBody>
      </p:sp>
      <p:sp>
        <p:nvSpPr>
          <p:cNvPr id="520" name="Google Shape;520;p42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521" name="Google Shape;521;p42"/>
          <p:cNvSpPr/>
          <p:nvPr/>
        </p:nvSpPr>
        <p:spPr>
          <a:xfrm>
            <a:off x="972275" y="11795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 txBox="1"/>
          <p:nvPr/>
        </p:nvSpPr>
        <p:spPr>
          <a:xfrm>
            <a:off x="836500" y="7920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523" name="Google Shape;5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2" cy="41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504" y="473625"/>
            <a:ext cx="1441700" cy="2322933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셀트리온</a:t>
            </a:r>
            <a:endParaRPr/>
          </a:p>
        </p:txBody>
      </p:sp>
      <p:sp>
        <p:nvSpPr>
          <p:cNvPr id="531" name="Google Shape;53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467998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4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539" name="Google Shape;539;p44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540" name="Google Shape;540;p44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541" name="Google Shape;541;p44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셀트리온</a:t>
            </a:r>
            <a:r>
              <a:rPr lang="ko" sz="1000">
                <a:solidFill>
                  <a:schemeClr val="dk1"/>
                </a:solidFill>
              </a:rPr>
              <a:t>-상단</a:t>
            </a:r>
            <a:endParaRPr sz="1000"/>
          </a:p>
        </p:txBody>
      </p:sp>
      <p:sp>
        <p:nvSpPr>
          <p:cNvPr id="542" name="Google Shape;542;p44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종목페이지-셀트리온</a:t>
            </a:r>
            <a:endParaRPr sz="1000"/>
          </a:p>
        </p:txBody>
      </p:sp>
      <p:sp>
        <p:nvSpPr>
          <p:cNvPr id="543" name="Google Shape;543;p44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전날 주가 데이터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 : 전날 삼성전자 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거래량 : 전날 삼성전자 거래량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전일대비 : 전날 구가 등락률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예측값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앙상블 분석을 통한 주식 가격 상승/하락 예측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셀트리온 2018~현재 주가 데이터 그래프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 / 2019 / 2020 / 2021 연도별 그래프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각 수집 언론사 별 감성분석을 통해 얻은 기사 및 유튜브 영상이 긍정 확률</a:t>
            </a:r>
            <a:endParaRPr sz="800"/>
          </a:p>
        </p:txBody>
      </p:sp>
      <p:sp>
        <p:nvSpPr>
          <p:cNvPr id="544" name="Google Shape;544;p44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아래 페이지 연결</a:t>
            </a:r>
            <a:endParaRPr b="1" sz="1000"/>
          </a:p>
        </p:txBody>
      </p:sp>
      <p:sp>
        <p:nvSpPr>
          <p:cNvPr id="545" name="Google Shape;545;p44"/>
          <p:cNvSpPr/>
          <p:nvPr/>
        </p:nvSpPr>
        <p:spPr>
          <a:xfrm>
            <a:off x="892650" y="823650"/>
            <a:ext cx="36207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5185050" y="1947875"/>
            <a:ext cx="13716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>
            <a:off x="4552263" y="823525"/>
            <a:ext cx="20436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 txBox="1"/>
          <p:nvPr/>
        </p:nvSpPr>
        <p:spPr>
          <a:xfrm>
            <a:off x="6096400" y="8236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4"/>
          <p:cNvSpPr txBox="1"/>
          <p:nvPr/>
        </p:nvSpPr>
        <p:spPr>
          <a:xfrm>
            <a:off x="759975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4"/>
          <p:cNvSpPr txBox="1"/>
          <p:nvPr/>
        </p:nvSpPr>
        <p:spPr>
          <a:xfrm>
            <a:off x="6096400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1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560" name="Google Shape;560;p4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561" name="Google Shape;561;p4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562" name="Google Shape;562;p4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셀트리온</a:t>
            </a:r>
            <a:r>
              <a:rPr lang="ko" sz="1000"/>
              <a:t>-상단-주가-2019 클릭</a:t>
            </a:r>
            <a:endParaRPr sz="1000"/>
          </a:p>
        </p:txBody>
      </p:sp>
      <p:sp>
        <p:nvSpPr>
          <p:cNvPr id="563" name="Google Shape;563;p4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종목페이지-셀트리온</a:t>
            </a:r>
            <a:endParaRPr sz="1000"/>
          </a:p>
        </p:txBody>
      </p:sp>
      <p:sp>
        <p:nvSpPr>
          <p:cNvPr id="564" name="Google Shape;564;p4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2019년 주가 그래프 화면</a:t>
            </a:r>
            <a:endParaRPr sz="800"/>
          </a:p>
        </p:txBody>
      </p:sp>
      <p:sp>
        <p:nvSpPr>
          <p:cNvPr id="565" name="Google Shape;565;p4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아래 페이지 연결</a:t>
            </a:r>
            <a:endParaRPr b="1" sz="1000"/>
          </a:p>
        </p:txBody>
      </p:sp>
      <p:sp>
        <p:nvSpPr>
          <p:cNvPr id="566" name="Google Shape;566;p45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5"/>
          <p:cNvSpPr txBox="1"/>
          <p:nvPr/>
        </p:nvSpPr>
        <p:spPr>
          <a:xfrm>
            <a:off x="933000" y="2079138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r>
              <a:rPr b="1" lang="ko" sz="1000">
                <a:solidFill>
                  <a:srgbClr val="980000"/>
                </a:solidFill>
              </a:rPr>
              <a:t>주가-2019 클릭 화면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68" name="Google Shape;5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399" cy="41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6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575" name="Google Shape;575;p46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576" name="Google Shape;576;p46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577" name="Google Shape;577;p46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셀트리온</a:t>
            </a:r>
            <a:r>
              <a:rPr lang="ko" sz="1000"/>
              <a:t>-하단</a:t>
            </a:r>
            <a:endParaRPr sz="1000"/>
          </a:p>
        </p:txBody>
      </p:sp>
      <p:sp>
        <p:nvSpPr>
          <p:cNvPr id="578" name="Google Shape;578;p46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종목페이지-셀트리온</a:t>
            </a:r>
            <a:endParaRPr sz="1000"/>
          </a:p>
        </p:txBody>
      </p:sp>
      <p:sp>
        <p:nvSpPr>
          <p:cNvPr id="579" name="Google Shape;579;p46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이슈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매일경제, 아시아경제 각각 긍정/부정 비율 중 그 정도가 큰 당일 기사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(말풍선) 색을 통해 긍정/중립/부정 기사 표현</a:t>
            </a:r>
            <a:endParaRPr sz="800"/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파랑 - 긍정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회색 - 보합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빨강 - 부정</a:t>
            </a:r>
            <a:endParaRPr sz="800">
              <a:solidFill>
                <a:schemeClr val="dk1"/>
              </a:solidFill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(버튼)사용자 기사 긍정/중립/부정 기사 투표</a:t>
            </a:r>
            <a:endParaRPr sz="800">
              <a:solidFill>
                <a:schemeClr val="dk1"/>
              </a:solidFill>
            </a:endParaRPr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사용자가 기사를 내용이 긍정/중립/부정 을 투표 기능.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ARIMA, FBProphet, LSTM 순을 결과 표출</a:t>
            </a:r>
            <a:endParaRPr sz="800"/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ARIMA, FBProphet, LSTM 분석결과표출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(노란) 선으로 현재 가격 차이를 보여줌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셀트리온</a:t>
            </a:r>
            <a:r>
              <a:rPr lang="ko" sz="800">
                <a:solidFill>
                  <a:schemeClr val="dk1"/>
                </a:solidFill>
              </a:rPr>
              <a:t> </a:t>
            </a:r>
            <a:r>
              <a:rPr lang="ko" sz="800"/>
              <a:t>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셀트리온 </a:t>
            </a:r>
            <a:r>
              <a:rPr lang="ko" sz="800"/>
              <a:t>관련 유튜브 키워드 30개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마우스 오버레이 시 키워드 개수 및 비율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(버튼)상단으로 이동 </a:t>
            </a:r>
            <a:endParaRPr sz="800"/>
          </a:p>
        </p:txBody>
      </p:sp>
      <p:sp>
        <p:nvSpPr>
          <p:cNvPr id="580" name="Google Shape;580;p46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581" name="Google Shape;581;p46"/>
          <p:cNvSpPr/>
          <p:nvPr/>
        </p:nvSpPr>
        <p:spPr>
          <a:xfrm>
            <a:off x="840825" y="554275"/>
            <a:ext cx="4280700" cy="1352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908925" y="2190300"/>
            <a:ext cx="42807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908925" y="3489075"/>
            <a:ext cx="42393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 txBox="1"/>
          <p:nvPr/>
        </p:nvSpPr>
        <p:spPr>
          <a:xfrm>
            <a:off x="4636600" y="5542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85" name="Google Shape;585;p46"/>
          <p:cNvSpPr txBox="1"/>
          <p:nvPr/>
        </p:nvSpPr>
        <p:spPr>
          <a:xfrm>
            <a:off x="4734225" y="21764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937625" y="15117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6"/>
          <p:cNvSpPr txBox="1"/>
          <p:nvPr/>
        </p:nvSpPr>
        <p:spPr>
          <a:xfrm>
            <a:off x="3503525" y="14417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588" name="Google Shape;5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392" y="607900"/>
            <a:ext cx="1367500" cy="147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450" y="607900"/>
            <a:ext cx="1367500" cy="21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6"/>
          <p:cNvSpPr/>
          <p:nvPr/>
        </p:nvSpPr>
        <p:spPr>
          <a:xfrm>
            <a:off x="5189525" y="576825"/>
            <a:ext cx="14118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 txBox="1"/>
          <p:nvPr/>
        </p:nvSpPr>
        <p:spPr>
          <a:xfrm>
            <a:off x="4734150" y="3447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92" name="Google Shape;592;p46"/>
          <p:cNvSpPr txBox="1"/>
          <p:nvPr/>
        </p:nvSpPr>
        <p:spPr>
          <a:xfrm>
            <a:off x="6214025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93" name="Google Shape;593;p46"/>
          <p:cNvSpPr txBox="1"/>
          <p:nvPr/>
        </p:nvSpPr>
        <p:spPr>
          <a:xfrm>
            <a:off x="6103275" y="4096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⑥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594" name="Google Shape;59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1" cy="4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7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601" name="Google Shape;601;p47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602" name="Google Shape;602;p47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603" name="Google Shape;603;p47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셀트리온</a:t>
            </a:r>
            <a:r>
              <a:rPr lang="ko" sz="1000">
                <a:solidFill>
                  <a:schemeClr val="dk1"/>
                </a:solidFill>
              </a:rPr>
              <a:t>-하단</a:t>
            </a:r>
            <a:r>
              <a:rPr lang="ko" sz="1000"/>
              <a:t>-기사 투표 클릭</a:t>
            </a:r>
            <a:endParaRPr sz="1000"/>
          </a:p>
        </p:txBody>
      </p:sp>
      <p:sp>
        <p:nvSpPr>
          <p:cNvPr id="604" name="Google Shape;604;p47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종목페이지-셀트리온</a:t>
            </a:r>
            <a:endParaRPr sz="1000"/>
          </a:p>
        </p:txBody>
      </p:sp>
      <p:sp>
        <p:nvSpPr>
          <p:cNvPr id="605" name="Google Shape;605;p47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아시아</a:t>
            </a:r>
            <a:r>
              <a:rPr lang="ko" sz="800"/>
              <a:t>경제-긍정-버튼 클릭 화면</a:t>
            </a:r>
            <a:endParaRPr sz="800"/>
          </a:p>
        </p:txBody>
      </p:sp>
      <p:sp>
        <p:nvSpPr>
          <p:cNvPr id="606" name="Google Shape;606;p47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607" name="Google Shape;607;p47"/>
          <p:cNvSpPr/>
          <p:nvPr/>
        </p:nvSpPr>
        <p:spPr>
          <a:xfrm>
            <a:off x="972275" y="11795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7"/>
          <p:cNvSpPr txBox="1"/>
          <p:nvPr/>
        </p:nvSpPr>
        <p:spPr>
          <a:xfrm>
            <a:off x="836500" y="7920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609" name="Google Shape;60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48600" y="1072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86" name="Google Shape;86;p16"/>
          <p:cNvSpPr/>
          <p:nvPr/>
        </p:nvSpPr>
        <p:spPr>
          <a:xfrm>
            <a:off x="1978750" y="1072800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275725" y="2777313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종목 페이지</a:t>
            </a:r>
            <a:endParaRPr b="1" sz="1000"/>
          </a:p>
        </p:txBody>
      </p:sp>
      <p:sp>
        <p:nvSpPr>
          <p:cNvPr id="88" name="Google Shape;88;p16"/>
          <p:cNvSpPr/>
          <p:nvPr/>
        </p:nvSpPr>
        <p:spPr>
          <a:xfrm>
            <a:off x="2005875" y="195036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삼성전자</a:t>
            </a:r>
            <a:endParaRPr sz="1000"/>
          </a:p>
        </p:txBody>
      </p:sp>
      <p:sp>
        <p:nvSpPr>
          <p:cNvPr id="89" name="Google Shape;89;p16"/>
          <p:cNvSpPr/>
          <p:nvPr/>
        </p:nvSpPr>
        <p:spPr>
          <a:xfrm>
            <a:off x="275725" y="4400275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태블로</a:t>
            </a:r>
            <a:endParaRPr b="1" sz="1000"/>
          </a:p>
        </p:txBody>
      </p:sp>
      <p:sp>
        <p:nvSpPr>
          <p:cNvPr id="90" name="Google Shape;90;p16"/>
          <p:cNvSpPr/>
          <p:nvPr/>
        </p:nvSpPr>
        <p:spPr>
          <a:xfrm>
            <a:off x="2005875" y="2364788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SK하이닉스</a:t>
            </a:r>
            <a:endParaRPr sz="1000"/>
          </a:p>
        </p:txBody>
      </p:sp>
      <p:sp>
        <p:nvSpPr>
          <p:cNvPr id="91" name="Google Shape;91;p16"/>
          <p:cNvSpPr/>
          <p:nvPr/>
        </p:nvSpPr>
        <p:spPr>
          <a:xfrm>
            <a:off x="2005875" y="27792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LG화학</a:t>
            </a:r>
            <a:endParaRPr sz="1000"/>
          </a:p>
        </p:txBody>
      </p:sp>
      <p:sp>
        <p:nvSpPr>
          <p:cNvPr id="92" name="Google Shape;92;p16"/>
          <p:cNvSpPr/>
          <p:nvPr/>
        </p:nvSpPr>
        <p:spPr>
          <a:xfrm>
            <a:off x="2005875" y="31753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현대차</a:t>
            </a:r>
            <a:endParaRPr sz="1000"/>
          </a:p>
        </p:txBody>
      </p:sp>
      <p:sp>
        <p:nvSpPr>
          <p:cNvPr id="93" name="Google Shape;93;p16"/>
          <p:cNvSpPr/>
          <p:nvPr/>
        </p:nvSpPr>
        <p:spPr>
          <a:xfrm>
            <a:off x="2005875" y="35714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셀트리온</a:t>
            </a:r>
            <a:endParaRPr sz="1000"/>
          </a:p>
        </p:txBody>
      </p:sp>
      <p:cxnSp>
        <p:nvCxnSpPr>
          <p:cNvPr id="94" name="Google Shape;94;p16"/>
          <p:cNvCxnSpPr>
            <a:stCxn id="85" idx="3"/>
            <a:endCxn id="86" idx="1"/>
          </p:cNvCxnSpPr>
          <p:nvPr/>
        </p:nvCxnSpPr>
        <p:spPr>
          <a:xfrm>
            <a:off x="1491800" y="1202250"/>
            <a:ext cx="48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7" idx="3"/>
            <a:endCxn id="88" idx="1"/>
          </p:cNvCxnSpPr>
          <p:nvPr/>
        </p:nvCxnSpPr>
        <p:spPr>
          <a:xfrm flipH="1" rot="10800000">
            <a:off x="1518925" y="2079963"/>
            <a:ext cx="486900" cy="8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87" idx="3"/>
            <a:endCxn id="90" idx="1"/>
          </p:cNvCxnSpPr>
          <p:nvPr/>
        </p:nvCxnSpPr>
        <p:spPr>
          <a:xfrm flipH="1" rot="10800000">
            <a:off x="1518925" y="2494263"/>
            <a:ext cx="486900" cy="41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87" idx="3"/>
            <a:endCxn id="91" idx="1"/>
          </p:cNvCxnSpPr>
          <p:nvPr/>
        </p:nvCxnSpPr>
        <p:spPr>
          <a:xfrm>
            <a:off x="1518925" y="2906763"/>
            <a:ext cx="4869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87" idx="3"/>
            <a:endCxn id="92" idx="1"/>
          </p:cNvCxnSpPr>
          <p:nvPr/>
        </p:nvCxnSpPr>
        <p:spPr>
          <a:xfrm>
            <a:off x="1518925" y="2906763"/>
            <a:ext cx="4869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87" idx="3"/>
            <a:endCxn id="93" idx="1"/>
          </p:cNvCxnSpPr>
          <p:nvPr/>
        </p:nvCxnSpPr>
        <p:spPr>
          <a:xfrm>
            <a:off x="1518925" y="2906763"/>
            <a:ext cx="486900" cy="7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/>
          <p:nvPr/>
        </p:nvSpPr>
        <p:spPr>
          <a:xfrm>
            <a:off x="2005875" y="4400275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태블로</a:t>
            </a:r>
            <a:endParaRPr sz="1000"/>
          </a:p>
        </p:txBody>
      </p:sp>
      <p:cxnSp>
        <p:nvCxnSpPr>
          <p:cNvPr id="101" name="Google Shape;101;p16"/>
          <p:cNvCxnSpPr>
            <a:stCxn id="89" idx="3"/>
            <a:endCxn id="100" idx="1"/>
          </p:cNvCxnSpPr>
          <p:nvPr/>
        </p:nvCxnSpPr>
        <p:spPr>
          <a:xfrm>
            <a:off x="1518925" y="4529725"/>
            <a:ext cx="48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6524300" y="2250038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주가 조회</a:t>
            </a:r>
            <a:endParaRPr sz="1000"/>
          </a:p>
        </p:txBody>
      </p:sp>
      <p:sp>
        <p:nvSpPr>
          <p:cNvPr id="103" name="Google Shape;103;p16"/>
          <p:cNvSpPr/>
          <p:nvPr/>
        </p:nvSpPr>
        <p:spPr>
          <a:xfrm>
            <a:off x="6524300" y="2629063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24300" y="3008088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분석결과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524300" y="3387113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투표 입력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6" name="Google Shape;106;p16"/>
          <p:cNvCxnSpPr>
            <a:stCxn id="88" idx="3"/>
            <a:endCxn id="107" idx="1"/>
          </p:cNvCxnSpPr>
          <p:nvPr/>
        </p:nvCxnSpPr>
        <p:spPr>
          <a:xfrm>
            <a:off x="3194775" y="2079813"/>
            <a:ext cx="3309600" cy="8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/>
          <p:nvPr/>
        </p:nvSpPr>
        <p:spPr>
          <a:xfrm>
            <a:off x="6504275" y="2818563"/>
            <a:ext cx="17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8" name="Google Shape;108;p16"/>
          <p:cNvCxnSpPr>
            <a:stCxn id="90" idx="3"/>
            <a:endCxn id="107" idx="1"/>
          </p:cNvCxnSpPr>
          <p:nvPr/>
        </p:nvCxnSpPr>
        <p:spPr>
          <a:xfrm>
            <a:off x="3194775" y="2494238"/>
            <a:ext cx="3309600" cy="45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91" idx="3"/>
            <a:endCxn id="107" idx="1"/>
          </p:cNvCxnSpPr>
          <p:nvPr/>
        </p:nvCxnSpPr>
        <p:spPr>
          <a:xfrm>
            <a:off x="3194775" y="2908663"/>
            <a:ext cx="3309600" cy="3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92" idx="3"/>
            <a:endCxn id="107" idx="1"/>
          </p:cNvCxnSpPr>
          <p:nvPr/>
        </p:nvCxnSpPr>
        <p:spPr>
          <a:xfrm flipH="1" rot="10800000">
            <a:off x="3194775" y="2948063"/>
            <a:ext cx="3309600" cy="35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93" idx="3"/>
            <a:endCxn id="107" idx="1"/>
          </p:cNvCxnSpPr>
          <p:nvPr/>
        </p:nvCxnSpPr>
        <p:spPr>
          <a:xfrm flipH="1" rot="10800000">
            <a:off x="3194775" y="2948163"/>
            <a:ext cx="3309600" cy="7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514300" y="733950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</a:t>
            </a:r>
            <a:r>
              <a:rPr lang="ko" sz="1000">
                <a:solidFill>
                  <a:schemeClr val="dk1"/>
                </a:solidFill>
              </a:rPr>
              <a:t> 조회</a:t>
            </a:r>
            <a:endParaRPr sz="1000"/>
          </a:p>
        </p:txBody>
      </p:sp>
      <p:sp>
        <p:nvSpPr>
          <p:cNvPr id="113" name="Google Shape;113;p16"/>
          <p:cNvSpPr/>
          <p:nvPr/>
        </p:nvSpPr>
        <p:spPr>
          <a:xfrm>
            <a:off x="6514300" y="1112975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코스피</a:t>
            </a:r>
            <a:r>
              <a:rPr lang="ko" sz="1000">
                <a:solidFill>
                  <a:schemeClr val="dk1"/>
                </a:solidFill>
              </a:rPr>
              <a:t>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514300" y="1492000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분석 조회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15" name="Google Shape;115;p16"/>
          <p:cNvCxnSpPr>
            <a:stCxn id="86" idx="3"/>
            <a:endCxn id="113" idx="1"/>
          </p:cNvCxnSpPr>
          <p:nvPr/>
        </p:nvCxnSpPr>
        <p:spPr>
          <a:xfrm>
            <a:off x="3167650" y="1202250"/>
            <a:ext cx="3346800" cy="4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86" idx="3"/>
            <a:endCxn id="112" idx="1"/>
          </p:cNvCxnSpPr>
          <p:nvPr/>
        </p:nvCxnSpPr>
        <p:spPr>
          <a:xfrm flipH="1" rot="10800000">
            <a:off x="3167650" y="863550"/>
            <a:ext cx="3346800" cy="3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86" idx="3"/>
            <a:endCxn id="114" idx="1"/>
          </p:cNvCxnSpPr>
          <p:nvPr/>
        </p:nvCxnSpPr>
        <p:spPr>
          <a:xfrm>
            <a:off x="3167650" y="1202250"/>
            <a:ext cx="3346800" cy="4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Menu Structure</a:t>
            </a:r>
            <a:endParaRPr b="1"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목록</a:t>
            </a:r>
            <a:endParaRPr b="1"/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248600" y="7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{3464E8F2-6512-46E7-AE77-A0AE9DB545B6}</a:tableStyleId>
              </a:tblPr>
              <a:tblGrid>
                <a:gridCol w="1101050"/>
                <a:gridCol w="1064025"/>
                <a:gridCol w="1249075"/>
                <a:gridCol w="1352650"/>
                <a:gridCol w="2529400"/>
                <a:gridCol w="1130650"/>
              </a:tblGrid>
              <a:tr h="3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대메뉴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중메뉴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Title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페이지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뉴스 및 분석 데이터,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SK하이닉스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</a:t>
                      </a:r>
                      <a:r>
                        <a:rPr lang="ko" sz="800"/>
                        <a:t>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SK하이닉스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하이닉스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종목페이지_3_1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LG화학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종목페이지_3_2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LG화학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종목페이지_4_1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현대차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종목페이지_4_2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현대차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종목페이지_5_1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셀트리온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종목페이지_5_1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셀트리온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 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ARIMA, FBProbhet, LSTM 등 그래프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목록</a:t>
            </a:r>
            <a:endParaRPr b="1"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248600" y="7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{3464E8F2-6512-46E7-AE77-A0AE9DB545B6}</a:tableStyleId>
              </a:tblPr>
              <a:tblGrid>
                <a:gridCol w="1101050"/>
                <a:gridCol w="1064025"/>
                <a:gridCol w="1249075"/>
                <a:gridCol w="1352650"/>
                <a:gridCol w="2529400"/>
                <a:gridCol w="1130650"/>
              </a:tblGrid>
              <a:tr h="3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대메뉴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중메뉴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Title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</a:t>
                      </a:r>
                      <a:r>
                        <a:rPr lang="ko" sz="800"/>
                        <a:t>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</a:t>
                      </a:r>
                      <a:r>
                        <a:rPr lang="ko" sz="800"/>
                        <a:t>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 </a:t>
                      </a:r>
                      <a:r>
                        <a:rPr lang="ko" sz="800"/>
                        <a:t>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 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ARIMA, FBProbhet, LSTM 등 그래프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47" name="Google Shape;147;p2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48" name="Google Shape;148;p2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49" name="Google Shape;149;p2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</a:t>
            </a:r>
            <a:endParaRPr sz="1000"/>
          </a:p>
        </p:txBody>
      </p:sp>
      <p:sp>
        <p:nvSpPr>
          <p:cNvPr id="150" name="Google Shape;150;p2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</a:t>
            </a:r>
            <a:endParaRPr sz="1000"/>
          </a:p>
        </p:txBody>
      </p:sp>
      <p:sp>
        <p:nvSpPr>
          <p:cNvPr id="151" name="Google Shape;151;p2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삼성전자, 하이닉스, 현대차, LG화학 셀트리온 순으로 긍정/부정 중 가장 큰 기사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 2018~2021 까지의 월별 평균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 각각 연도별 데이터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5개의 언론사 및 유튜브 채널 하루 평균 긍정 비율 시각화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오늘의 이슈 30선 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5개의 언론사 및 유튜브엣에서 언급된 상위 30개 단어 워드클라우드</a:t>
            </a:r>
            <a:endParaRPr sz="800"/>
          </a:p>
        </p:txBody>
      </p:sp>
      <p:sp>
        <p:nvSpPr>
          <p:cNvPr id="152" name="Google Shape;152;p2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153" name="Google Shape;153;p20"/>
          <p:cNvSpPr/>
          <p:nvPr/>
        </p:nvSpPr>
        <p:spPr>
          <a:xfrm>
            <a:off x="892650" y="823650"/>
            <a:ext cx="5605200" cy="8637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48100" y="1752445"/>
            <a:ext cx="4228800" cy="1733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192325" y="1752450"/>
            <a:ext cx="1371600" cy="15786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48125" y="3616825"/>
            <a:ext cx="4228800" cy="10233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687425" y="171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129875" y="16873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572000" y="361682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2" cy="41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68" name="Google Shape;168;p21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69" name="Google Shape;169;p21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70" name="Google Shape;170;p21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메인페이지-코스피-2021 클릭</a:t>
            </a:r>
            <a:endParaRPr sz="1000"/>
          </a:p>
        </p:txBody>
      </p:sp>
      <p:sp>
        <p:nvSpPr>
          <p:cNvPr id="171" name="Google Shape;171;p21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</a:t>
            </a:r>
            <a:endParaRPr sz="1000"/>
          </a:p>
        </p:txBody>
      </p:sp>
      <p:sp>
        <p:nvSpPr>
          <p:cNvPr id="172" name="Google Shape;172;p21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5"/>
            </a:pPr>
            <a:r>
              <a:rPr lang="ko" sz="800"/>
              <a:t>코스피 2021년 클릭 화면</a:t>
            </a:r>
            <a:endParaRPr sz="800"/>
          </a:p>
        </p:txBody>
      </p:sp>
      <p:sp>
        <p:nvSpPr>
          <p:cNvPr id="173" name="Google Shape;173;p21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174" name="Google Shape;174;p21"/>
          <p:cNvSpPr/>
          <p:nvPr/>
        </p:nvSpPr>
        <p:spPr>
          <a:xfrm>
            <a:off x="848125" y="1660658"/>
            <a:ext cx="4228800" cy="1733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6059025" y="20055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4657950" y="1542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endParaRPr b="1"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