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5039" autoAdjust="0"/>
  </p:normalViewPr>
  <p:slideViewPr>
    <p:cSldViewPr snapToGrid="0">
      <p:cViewPr varScale="1">
        <p:scale>
          <a:sx n="89" d="100"/>
          <a:sy n="89" d="100"/>
        </p:scale>
        <p:origin x="9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0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8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97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0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1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3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2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1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4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2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6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88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cemart.co.kr/goods/view?no=1330745" TargetMode="External"/><Relationship Id="rId2" Type="http://schemas.openxmlformats.org/officeDocument/2006/relationships/hyperlink" Target="https://www.devicemart.co.kr/goods/view?no=132744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vicemart.co.kr/goods/view?no=1384572" TargetMode="External"/><Relationship Id="rId4" Type="http://schemas.openxmlformats.org/officeDocument/2006/relationships/hyperlink" Target="https://www.devicemart.co.kr/goods/view?no=115318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4A8A-7B54-4D8D-933A-8921996A0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F881C4-D6CE-8DCA-4C0D-3271D79E8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818" y="1076635"/>
            <a:ext cx="6859225" cy="3495365"/>
          </a:xfrm>
        </p:spPr>
        <p:txBody>
          <a:bodyPr anchor="t">
            <a:normAutofit fontScale="90000"/>
          </a:bodyPr>
          <a:lstStyle/>
          <a:p>
            <a:r>
              <a:rPr lang="ko-KR" altLang="en-US" sz="8000" dirty="0" err="1"/>
              <a:t>아두이노를</a:t>
            </a:r>
            <a:r>
              <a:rPr lang="ko-KR" altLang="en-US" sz="8000" dirty="0"/>
              <a:t> 활용한 스마트 주차타워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ADE4C7-A1CE-B4D2-6E10-2D5AE9E3C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5732851" cy="1268361"/>
          </a:xfrm>
        </p:spPr>
        <p:txBody>
          <a:bodyPr anchor="b">
            <a:normAutofit/>
          </a:bodyPr>
          <a:lstStyle/>
          <a:p>
            <a:r>
              <a:rPr lang="en-US" altLang="ko-KR" dirty="0"/>
              <a:t>2024 </a:t>
            </a:r>
            <a:r>
              <a:rPr lang="ko-KR" altLang="en-US" dirty="0"/>
              <a:t>어드벤처디자인 </a:t>
            </a:r>
            <a:r>
              <a:rPr lang="ko-KR" altLang="en-US" dirty="0" err="1"/>
              <a:t>텀프로젝트</a:t>
            </a:r>
            <a:r>
              <a:rPr lang="ko-KR" altLang="en-US" dirty="0"/>
              <a:t> </a:t>
            </a:r>
            <a:r>
              <a:rPr lang="en-US" altLang="ko-KR" dirty="0"/>
              <a:t>12</a:t>
            </a:r>
            <a:r>
              <a:rPr lang="ko-KR" altLang="en-US" dirty="0"/>
              <a:t>조</a:t>
            </a:r>
            <a:endParaRPr lang="en-US" altLang="ko-K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7120"/>
            <a:ext cx="804195" cy="0"/>
          </a:xfrm>
          <a:prstGeom prst="line">
            <a:avLst/>
          </a:prstGeom>
          <a:ln w="1238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그라데이션 표면 설계의 파스텔 색상">
            <a:extLst>
              <a:ext uri="{FF2B5EF4-FFF2-40B4-BE49-F238E27FC236}">
                <a16:creationId xmlns:a16="http://schemas.microsoft.com/office/drawing/2014/main" id="{AC7612EE-4AB7-D04B-F1C6-44C4937110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983" r="43400" b="-2"/>
          <a:stretch/>
        </p:blipFill>
        <p:spPr>
          <a:xfrm>
            <a:off x="8532727" y="1"/>
            <a:ext cx="365927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0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A62E1-CBB6-A81D-7C96-5DC09A91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 및 필요성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02912-A8AF-3B4D-D482-04A4B04926E9}"/>
              </a:ext>
            </a:extLst>
          </p:cNvPr>
          <p:cNvSpPr txBox="1"/>
          <p:nvPr/>
        </p:nvSpPr>
        <p:spPr>
          <a:xfrm>
            <a:off x="6096000" y="1737359"/>
            <a:ext cx="46157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자동차 등록수가 증가함에 따라 그 수에 비해 한정적인 주차장이 감당하기 힘들기 때문에 적은 부지로도 많은 수의 차를 주차할 수 있는 스마트 주차타워가 필요하다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 descr="텍스트, 라인, 그래프, 영수증이(가) 표시된 사진&#10;&#10;자동 생성된 설명">
            <a:extLst>
              <a:ext uri="{FF2B5EF4-FFF2-40B4-BE49-F238E27FC236}">
                <a16:creationId xmlns:a16="http://schemas.microsoft.com/office/drawing/2014/main" id="{ADD1A29C-2EBD-FA44-AC8B-E4054D3B2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23" y="1737359"/>
            <a:ext cx="5494253" cy="3548602"/>
          </a:xfrm>
          <a:prstGeom prst="rect">
            <a:avLst/>
          </a:prstGeom>
        </p:spPr>
      </p:pic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2E3F4AA-8B36-CA77-8388-534B83104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252" y="3429000"/>
            <a:ext cx="6378433" cy="313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3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DA65B-CEFA-3C3D-3410-1EAD719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목표와 특성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6F2C2-FBB0-DE42-3415-44B117A07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적외선 센서를 이용해 차량의 출입을 인식해 차단봉을 조작 가능하게 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적외선 센서를 이용해 각 주차장 자리에 차량의 유무를 확인할 수 있게 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적외선 센서를 이용해 차량이 머무른 시간을 측정해 주차장 비용을 책정한다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모터를 이용해 벨트를 조작해 주차자리를 바꾼다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800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7C478-C9D3-0ED3-8EEB-1251E276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내용 및 방법</a:t>
            </a:r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479AEB96-4CE4-98E9-4921-BFD44CE7368F}"/>
              </a:ext>
            </a:extLst>
          </p:cNvPr>
          <p:cNvSpPr/>
          <p:nvPr/>
        </p:nvSpPr>
        <p:spPr>
          <a:xfrm>
            <a:off x="2611463" y="2726741"/>
            <a:ext cx="1895072" cy="83411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아두이노</a:t>
            </a:r>
            <a:endParaRPr lang="en-US" altLang="ko-KR" dirty="0"/>
          </a:p>
          <a:p>
            <a:pPr algn="ctr"/>
            <a:r>
              <a:rPr lang="ko-KR" altLang="en-US" dirty="0"/>
              <a:t>메인 보드</a:t>
            </a: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C268CEEC-8FCE-4BA0-2B3E-63CCF5B4043C}"/>
              </a:ext>
            </a:extLst>
          </p:cNvPr>
          <p:cNvSpPr/>
          <p:nvPr/>
        </p:nvSpPr>
        <p:spPr>
          <a:xfrm>
            <a:off x="2796786" y="4264667"/>
            <a:ext cx="1521135" cy="667382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서보</a:t>
            </a:r>
            <a:r>
              <a:rPr lang="ko-KR" altLang="en-US" dirty="0"/>
              <a:t> 모터</a:t>
            </a:r>
          </a:p>
        </p:txBody>
      </p:sp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62E8C99E-D8AE-0C1A-DA50-7A011F98A144}"/>
              </a:ext>
            </a:extLst>
          </p:cNvPr>
          <p:cNvSpPr/>
          <p:nvPr/>
        </p:nvSpPr>
        <p:spPr>
          <a:xfrm>
            <a:off x="8845161" y="2550528"/>
            <a:ext cx="2035505" cy="561349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적외선 센서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9CD70C-D790-A3AE-7080-C68BCA4C60BA}"/>
              </a:ext>
            </a:extLst>
          </p:cNvPr>
          <p:cNvSpPr/>
          <p:nvPr/>
        </p:nvSpPr>
        <p:spPr>
          <a:xfrm>
            <a:off x="789709" y="2384473"/>
            <a:ext cx="5503515" cy="28437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9CA96086-4C92-6CE3-5B84-080EEE058AB3}"/>
              </a:ext>
            </a:extLst>
          </p:cNvPr>
          <p:cNvSpPr/>
          <p:nvPr/>
        </p:nvSpPr>
        <p:spPr>
          <a:xfrm>
            <a:off x="8845162" y="3277932"/>
            <a:ext cx="2035505" cy="561349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적외선 센서</a:t>
            </a:r>
            <a:endParaRPr lang="ko-KR" altLang="en-US" dirty="0"/>
          </a:p>
        </p:txBody>
      </p:sp>
      <p:sp>
        <p:nvSpPr>
          <p:cNvPr id="17" name="순서도: 대체 처리 16">
            <a:extLst>
              <a:ext uri="{FF2B5EF4-FFF2-40B4-BE49-F238E27FC236}">
                <a16:creationId xmlns:a16="http://schemas.microsoft.com/office/drawing/2014/main" id="{74E04D28-333D-F369-D773-D8EB1F0CD430}"/>
              </a:ext>
            </a:extLst>
          </p:cNvPr>
          <p:cNvSpPr/>
          <p:nvPr/>
        </p:nvSpPr>
        <p:spPr>
          <a:xfrm>
            <a:off x="8845161" y="4035377"/>
            <a:ext cx="2035505" cy="561349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적외선 센서</a:t>
            </a:r>
            <a:endParaRPr lang="ko-KR" altLang="en-US" dirty="0"/>
          </a:p>
        </p:txBody>
      </p:sp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id="{97FFE9EA-DB4C-1326-491E-7CA57509220E}"/>
              </a:ext>
            </a:extLst>
          </p:cNvPr>
          <p:cNvSpPr/>
          <p:nvPr/>
        </p:nvSpPr>
        <p:spPr>
          <a:xfrm>
            <a:off x="8845161" y="4792822"/>
            <a:ext cx="2035505" cy="561349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적외선 센서</a:t>
            </a:r>
            <a:endParaRPr lang="ko-KR" altLang="en-US" dirty="0"/>
          </a:p>
        </p:txBody>
      </p:sp>
      <p:sp>
        <p:nvSpPr>
          <p:cNvPr id="21" name="순서도: 대체 처리 20">
            <a:extLst>
              <a:ext uri="{FF2B5EF4-FFF2-40B4-BE49-F238E27FC236}">
                <a16:creationId xmlns:a16="http://schemas.microsoft.com/office/drawing/2014/main" id="{6F30E1BA-28F2-4819-AD0D-A997AB237ED7}"/>
              </a:ext>
            </a:extLst>
          </p:cNvPr>
          <p:cNvSpPr/>
          <p:nvPr/>
        </p:nvSpPr>
        <p:spPr>
          <a:xfrm>
            <a:off x="1017084" y="4263035"/>
            <a:ext cx="1640341" cy="667382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적외선 센서</a:t>
            </a:r>
          </a:p>
        </p:txBody>
      </p:sp>
      <p:sp>
        <p:nvSpPr>
          <p:cNvPr id="22" name="순서도: 대체 처리 21">
            <a:extLst>
              <a:ext uri="{FF2B5EF4-FFF2-40B4-BE49-F238E27FC236}">
                <a16:creationId xmlns:a16="http://schemas.microsoft.com/office/drawing/2014/main" id="{861691AF-D8B6-AE6A-36B8-232BD40964A6}"/>
              </a:ext>
            </a:extLst>
          </p:cNvPr>
          <p:cNvSpPr/>
          <p:nvPr/>
        </p:nvSpPr>
        <p:spPr>
          <a:xfrm>
            <a:off x="4457282" y="4242806"/>
            <a:ext cx="1521136" cy="667382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적외선 센서</a:t>
            </a:r>
          </a:p>
        </p:txBody>
      </p:sp>
      <p:sp>
        <p:nvSpPr>
          <p:cNvPr id="24" name="화살표: 왼쪽/오른쪽 23">
            <a:extLst>
              <a:ext uri="{FF2B5EF4-FFF2-40B4-BE49-F238E27FC236}">
                <a16:creationId xmlns:a16="http://schemas.microsoft.com/office/drawing/2014/main" id="{4D291442-A0A9-5196-19F0-B5B12C0BF33E}"/>
              </a:ext>
            </a:extLst>
          </p:cNvPr>
          <p:cNvSpPr/>
          <p:nvPr/>
        </p:nvSpPr>
        <p:spPr>
          <a:xfrm rot="5400000">
            <a:off x="3379210" y="3752597"/>
            <a:ext cx="585923" cy="3508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왼쪽/오른쪽 24">
            <a:extLst>
              <a:ext uri="{FF2B5EF4-FFF2-40B4-BE49-F238E27FC236}">
                <a16:creationId xmlns:a16="http://schemas.microsoft.com/office/drawing/2014/main" id="{C82272F9-0FB9-B9E0-97EF-9C865A26472E}"/>
              </a:ext>
            </a:extLst>
          </p:cNvPr>
          <p:cNvSpPr/>
          <p:nvPr/>
        </p:nvSpPr>
        <p:spPr>
          <a:xfrm rot="7989337">
            <a:off x="2364464" y="3706844"/>
            <a:ext cx="585923" cy="3508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왼쪽/오른쪽 25">
            <a:extLst>
              <a:ext uri="{FF2B5EF4-FFF2-40B4-BE49-F238E27FC236}">
                <a16:creationId xmlns:a16="http://schemas.microsoft.com/office/drawing/2014/main" id="{A67D35E0-BF2E-E785-BFEF-8531E56BAE2C}"/>
              </a:ext>
            </a:extLst>
          </p:cNvPr>
          <p:cNvSpPr/>
          <p:nvPr/>
        </p:nvSpPr>
        <p:spPr>
          <a:xfrm rot="2951519">
            <a:off x="4349184" y="3698994"/>
            <a:ext cx="585923" cy="3508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D3D920EB-4FEF-A990-2315-80C0A0119A3A}"/>
              </a:ext>
            </a:extLst>
          </p:cNvPr>
          <p:cNvSpPr/>
          <p:nvPr/>
        </p:nvSpPr>
        <p:spPr>
          <a:xfrm>
            <a:off x="984840" y="2760805"/>
            <a:ext cx="1546073" cy="70052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TXT LCD</a:t>
            </a: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080A8FF3-AE4B-29B9-15E5-13FAE5EB52CD}"/>
              </a:ext>
            </a:extLst>
          </p:cNvPr>
          <p:cNvSpPr/>
          <p:nvPr/>
        </p:nvSpPr>
        <p:spPr>
          <a:xfrm>
            <a:off x="6569016" y="4473528"/>
            <a:ext cx="1396558" cy="614012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모터</a:t>
            </a:r>
            <a:endParaRPr lang="ko-KR" altLang="en-US" dirty="0"/>
          </a:p>
        </p:txBody>
      </p:sp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672A3C12-7828-8083-BB05-E9CA9161A361}"/>
              </a:ext>
            </a:extLst>
          </p:cNvPr>
          <p:cNvSpPr/>
          <p:nvPr/>
        </p:nvSpPr>
        <p:spPr>
          <a:xfrm>
            <a:off x="7985495" y="2506133"/>
            <a:ext cx="749714" cy="2843743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벨</a:t>
            </a:r>
            <a:endParaRPr lang="en-US" altLang="ko-KR" dirty="0"/>
          </a:p>
          <a:p>
            <a:pPr algn="ctr"/>
            <a:r>
              <a:rPr lang="ko-KR" altLang="en-US" dirty="0" err="1"/>
              <a:t>트</a:t>
            </a:r>
            <a:endParaRPr lang="ko-KR" altLang="en-US" dirty="0"/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1873C49B-20C2-6CF7-6AF1-208D8A7EC63B}"/>
              </a:ext>
            </a:extLst>
          </p:cNvPr>
          <p:cNvSpPr/>
          <p:nvPr/>
        </p:nvSpPr>
        <p:spPr>
          <a:xfrm>
            <a:off x="4626784" y="2778005"/>
            <a:ext cx="1546073" cy="700520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블루투스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990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DA96D-3A15-AD2D-9E7D-D5E7E1CE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내용 및 방법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8E9184-574A-3A2C-1041-65C7E96061B1}"/>
              </a:ext>
            </a:extLst>
          </p:cNvPr>
          <p:cNvSpPr txBox="1"/>
          <p:nvPr/>
        </p:nvSpPr>
        <p:spPr>
          <a:xfrm>
            <a:off x="570956" y="3802743"/>
            <a:ext cx="2209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적외선 센서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차량의 출입을 감지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차량의 주차를 감지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E2F76E-3EAA-B204-FE7B-3137517FD768}"/>
              </a:ext>
            </a:extLst>
          </p:cNvPr>
          <p:cNvSpPr txBox="1"/>
          <p:nvPr/>
        </p:nvSpPr>
        <p:spPr>
          <a:xfrm>
            <a:off x="3354431" y="3802743"/>
            <a:ext cx="172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서보</a:t>
            </a:r>
            <a:r>
              <a:rPr lang="ko-KR" altLang="en-US" dirty="0"/>
              <a:t> 모터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차단봉</a:t>
            </a:r>
            <a:r>
              <a:rPr lang="ko-KR" altLang="en-US" dirty="0"/>
              <a:t> 조작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A6AD47-87CB-666A-57D8-C223CBE87332}"/>
              </a:ext>
            </a:extLst>
          </p:cNvPr>
          <p:cNvSpPr txBox="1"/>
          <p:nvPr/>
        </p:nvSpPr>
        <p:spPr>
          <a:xfrm>
            <a:off x="6049518" y="3802743"/>
            <a:ext cx="2309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TXT</a:t>
            </a:r>
            <a:r>
              <a:rPr lang="ko-KR" altLang="en-US" dirty="0"/>
              <a:t> </a:t>
            </a:r>
            <a:r>
              <a:rPr lang="en-US" altLang="ko-KR" dirty="0"/>
              <a:t>LCD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주차장의 남은 자리를 표시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정산요금을 표시</a:t>
            </a:r>
            <a:endParaRPr lang="en-US" altLang="ko-KR" dirty="0"/>
          </a:p>
        </p:txBody>
      </p:sp>
      <p:pic>
        <p:nvPicPr>
          <p:cNvPr id="4" name="그림 3" descr="전자제품, 전자 공학, 텍스트, 회로 구성요소이(가) 표시된 사진&#10;&#10;자동 생성된 설명">
            <a:extLst>
              <a:ext uri="{FF2B5EF4-FFF2-40B4-BE49-F238E27FC236}">
                <a16:creationId xmlns:a16="http://schemas.microsoft.com/office/drawing/2014/main" id="{1E1AB118-85EC-620C-0FC0-4EC998DB5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56" y="1892783"/>
            <a:ext cx="2209652" cy="1657239"/>
          </a:xfrm>
          <a:prstGeom prst="rect">
            <a:avLst/>
          </a:prstGeom>
        </p:spPr>
      </p:pic>
      <p:pic>
        <p:nvPicPr>
          <p:cNvPr id="8" name="그림 7" descr="텍스트, 플라스틱, 케이블이(가) 표시된 사진&#10;&#10;자동 생성된 설명">
            <a:extLst>
              <a:ext uri="{FF2B5EF4-FFF2-40B4-BE49-F238E27FC236}">
                <a16:creationId xmlns:a16="http://schemas.microsoft.com/office/drawing/2014/main" id="{7E1AA1FD-E1C2-8CB0-D709-0935B66CA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31" y="2133376"/>
            <a:ext cx="1727499" cy="1295624"/>
          </a:xfrm>
          <a:prstGeom prst="rect">
            <a:avLst/>
          </a:prstGeom>
        </p:spPr>
      </p:pic>
      <p:pic>
        <p:nvPicPr>
          <p:cNvPr id="14" name="그림 13" descr="텍스트, 전자제품, 회로 구성요소, 전자 부품이(가) 표시된 사진&#10;&#10;자동 생성된 설명">
            <a:extLst>
              <a:ext uri="{FF2B5EF4-FFF2-40B4-BE49-F238E27FC236}">
                <a16:creationId xmlns:a16="http://schemas.microsoft.com/office/drawing/2014/main" id="{B081E329-D3E8-FA4E-A0DF-5D69B736F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043806"/>
            <a:ext cx="2047539" cy="1474763"/>
          </a:xfrm>
          <a:prstGeom prst="rect">
            <a:avLst/>
          </a:prstGeom>
        </p:spPr>
      </p:pic>
      <p:pic>
        <p:nvPicPr>
          <p:cNvPr id="5" name="그림 4" descr="전자제품, 전자 공학, 회로 구성요소, 전자 부품이(가) 표시된 사진&#10;&#10;자동 생성된 설명">
            <a:extLst>
              <a:ext uri="{FF2B5EF4-FFF2-40B4-BE49-F238E27FC236}">
                <a16:creationId xmlns:a16="http://schemas.microsoft.com/office/drawing/2014/main" id="{44F65C94-7AC0-20D6-B355-89AD5040E6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250" y="2030034"/>
            <a:ext cx="2165649" cy="1463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687B70-5B7B-DA10-E45F-95501BD61103}"/>
              </a:ext>
            </a:extLst>
          </p:cNvPr>
          <p:cNvSpPr txBox="1"/>
          <p:nvPr/>
        </p:nvSpPr>
        <p:spPr>
          <a:xfrm>
            <a:off x="8998906" y="3802743"/>
            <a:ext cx="2309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블루투스 모듈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휴대폰과 연동해 미리 주차 스테이션을 호출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651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165CE-4F57-2574-4129-CA5E80C0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내용 및 방법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0B3BF5B-CEB0-1162-3C12-3413C2F76955}"/>
              </a:ext>
            </a:extLst>
          </p:cNvPr>
          <p:cNvSpPr/>
          <p:nvPr/>
        </p:nvSpPr>
        <p:spPr>
          <a:xfrm>
            <a:off x="1088136" y="2384473"/>
            <a:ext cx="149531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적외선 센서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49DD11D-7EA2-F2B4-FD2A-4EA941F777F9}"/>
              </a:ext>
            </a:extLst>
          </p:cNvPr>
          <p:cNvSpPr/>
          <p:nvPr/>
        </p:nvSpPr>
        <p:spPr>
          <a:xfrm>
            <a:off x="4785538" y="2384473"/>
            <a:ext cx="149531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아두이노</a:t>
            </a:r>
            <a:endParaRPr lang="ko-KR" altLang="en-US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F327CA3-91CD-9148-0D36-98B299E711AE}"/>
              </a:ext>
            </a:extLst>
          </p:cNvPr>
          <p:cNvSpPr/>
          <p:nvPr/>
        </p:nvSpPr>
        <p:spPr>
          <a:xfrm>
            <a:off x="8539600" y="2420193"/>
            <a:ext cx="149531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서보</a:t>
            </a:r>
            <a:r>
              <a:rPr lang="ko-KR" altLang="en-US" b="1" dirty="0"/>
              <a:t> 모터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D9C6EA9-CEF8-4413-8F91-8241EBC3346C}"/>
              </a:ext>
            </a:extLst>
          </p:cNvPr>
          <p:cNvCxnSpPr>
            <a:cxnSpLocks/>
          </p:cNvCxnSpPr>
          <p:nvPr/>
        </p:nvCxnSpPr>
        <p:spPr>
          <a:xfrm>
            <a:off x="2710927" y="2841673"/>
            <a:ext cx="1914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FC44D1-9148-EB6A-BD0D-0BBECA17DCE3}"/>
              </a:ext>
            </a:extLst>
          </p:cNvPr>
          <p:cNvSpPr txBox="1"/>
          <p:nvPr/>
        </p:nvSpPr>
        <p:spPr>
          <a:xfrm>
            <a:off x="2678653" y="2929541"/>
            <a:ext cx="197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차량의 출입 확인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7D90F6-C282-AB07-60A6-77D983DC9859}"/>
              </a:ext>
            </a:extLst>
          </p:cNvPr>
          <p:cNvSpPr txBox="1"/>
          <p:nvPr/>
        </p:nvSpPr>
        <p:spPr>
          <a:xfrm>
            <a:off x="6420522" y="2943331"/>
            <a:ext cx="197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차단봉</a:t>
            </a:r>
            <a:r>
              <a:rPr lang="ko-KR" altLang="en-US" dirty="0"/>
              <a:t> 조작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8D3D5FA-8A02-E385-FB27-16EE581AC73E}"/>
              </a:ext>
            </a:extLst>
          </p:cNvPr>
          <p:cNvCxnSpPr>
            <a:cxnSpLocks/>
          </p:cNvCxnSpPr>
          <p:nvPr/>
        </p:nvCxnSpPr>
        <p:spPr>
          <a:xfrm>
            <a:off x="6452795" y="2877393"/>
            <a:ext cx="1914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AD014CA-9B21-BCF9-0445-FC13220E1926}"/>
              </a:ext>
            </a:extLst>
          </p:cNvPr>
          <p:cNvSpPr/>
          <p:nvPr/>
        </p:nvSpPr>
        <p:spPr>
          <a:xfrm>
            <a:off x="1088135" y="4225824"/>
            <a:ext cx="149531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적외선 센서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90D80B-100D-1D06-4FD6-1B5950069519}"/>
              </a:ext>
            </a:extLst>
          </p:cNvPr>
          <p:cNvCxnSpPr>
            <a:cxnSpLocks/>
          </p:cNvCxnSpPr>
          <p:nvPr/>
        </p:nvCxnSpPr>
        <p:spPr>
          <a:xfrm>
            <a:off x="2678653" y="4686471"/>
            <a:ext cx="1914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30ACB2-3132-AACC-EDBA-2CCB7F8FC6A8}"/>
              </a:ext>
            </a:extLst>
          </p:cNvPr>
          <p:cNvSpPr/>
          <p:nvPr/>
        </p:nvSpPr>
        <p:spPr>
          <a:xfrm>
            <a:off x="4751293" y="4223135"/>
            <a:ext cx="149531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모터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13AEB9-633B-FA4C-E657-26ACF80A1007}"/>
              </a:ext>
            </a:extLst>
          </p:cNvPr>
          <p:cNvSpPr txBox="1"/>
          <p:nvPr/>
        </p:nvSpPr>
        <p:spPr>
          <a:xfrm>
            <a:off x="2646381" y="4768203"/>
            <a:ext cx="197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차량의 주차 확인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DA11D38-B808-3692-9CA9-ADE72BF61FF4}"/>
              </a:ext>
            </a:extLst>
          </p:cNvPr>
          <p:cNvCxnSpPr>
            <a:cxnSpLocks/>
          </p:cNvCxnSpPr>
          <p:nvPr/>
        </p:nvCxnSpPr>
        <p:spPr>
          <a:xfrm>
            <a:off x="2646381" y="5756719"/>
            <a:ext cx="1914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8387AF1-9721-C1B5-7644-FF2D522AB0F4}"/>
              </a:ext>
            </a:extLst>
          </p:cNvPr>
          <p:cNvSpPr/>
          <p:nvPr/>
        </p:nvSpPr>
        <p:spPr>
          <a:xfrm>
            <a:off x="4751292" y="5395719"/>
            <a:ext cx="149531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아두이노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A9B199-2D66-EEAF-4572-15B1ABC5918D}"/>
              </a:ext>
            </a:extLst>
          </p:cNvPr>
          <p:cNvSpPr txBox="1"/>
          <p:nvPr/>
        </p:nvSpPr>
        <p:spPr>
          <a:xfrm>
            <a:off x="2581835" y="5852919"/>
            <a:ext cx="197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차량의 주차 시간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7EB416B-2268-F072-4BF2-9D943E173913}"/>
              </a:ext>
            </a:extLst>
          </p:cNvPr>
          <p:cNvSpPr/>
          <p:nvPr/>
        </p:nvSpPr>
        <p:spPr>
          <a:xfrm>
            <a:off x="8539600" y="4223135"/>
            <a:ext cx="1495313" cy="9144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벨트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52D0C7C-1BAD-C8E9-0305-C4F3A1D3700A}"/>
              </a:ext>
            </a:extLst>
          </p:cNvPr>
          <p:cNvCxnSpPr>
            <a:cxnSpLocks/>
          </p:cNvCxnSpPr>
          <p:nvPr/>
        </p:nvCxnSpPr>
        <p:spPr>
          <a:xfrm>
            <a:off x="6420522" y="4689022"/>
            <a:ext cx="1914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EAAF54-E0AB-A680-E95F-C1513CFC1FBD}"/>
              </a:ext>
            </a:extLst>
          </p:cNvPr>
          <p:cNvSpPr txBox="1"/>
          <p:nvPr/>
        </p:nvSpPr>
        <p:spPr>
          <a:xfrm>
            <a:off x="6424914" y="4768203"/>
            <a:ext cx="197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주차자리 변환</a:t>
            </a:r>
          </a:p>
        </p:txBody>
      </p:sp>
    </p:spTree>
    <p:extLst>
      <p:ext uri="{BB962C8B-B14F-4D97-AF65-F5344CB8AC3E}">
        <p14:creationId xmlns:p14="http://schemas.microsoft.com/office/powerpoint/2010/main" val="105759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B07D385-7C55-C301-6620-38E535F0ABF2}"/>
              </a:ext>
            </a:extLst>
          </p:cNvPr>
          <p:cNvSpPr/>
          <p:nvPr/>
        </p:nvSpPr>
        <p:spPr>
          <a:xfrm>
            <a:off x="1742739" y="4723530"/>
            <a:ext cx="8175812" cy="129422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err="1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F6248C-3F99-803A-A141-FCF97F283495}"/>
              </a:ext>
            </a:extLst>
          </p:cNvPr>
          <p:cNvSpPr/>
          <p:nvPr/>
        </p:nvSpPr>
        <p:spPr>
          <a:xfrm>
            <a:off x="2576531" y="1904237"/>
            <a:ext cx="6379285" cy="182866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err="1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9A63ED-3A73-E2A7-C10B-531CEEC8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제안하는 시스템의 내용 및 방법</a:t>
            </a:r>
          </a:p>
        </p:txBody>
      </p:sp>
      <p:pic>
        <p:nvPicPr>
          <p:cNvPr id="5" name="그림 4" descr="전자제품, 전자 공학, 텍스트, 회로 구성요소이(가) 표시된 사진&#10;&#10;자동 생성된 설명">
            <a:extLst>
              <a:ext uri="{FF2B5EF4-FFF2-40B4-BE49-F238E27FC236}">
                <a16:creationId xmlns:a16="http://schemas.microsoft.com/office/drawing/2014/main" id="{5B28505D-94DA-7D55-DDE3-49E169747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049" y="2011812"/>
            <a:ext cx="2151353" cy="16135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9EE904-BCE2-B50F-7644-C39B25090F07}"/>
              </a:ext>
            </a:extLst>
          </p:cNvPr>
          <p:cNvSpPr txBox="1"/>
          <p:nvPr/>
        </p:nvSpPr>
        <p:spPr>
          <a:xfrm>
            <a:off x="2902449" y="2263198"/>
            <a:ext cx="340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적외선 센서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차량의 출입을 감지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차량의 주차상태를 감지 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11A59BE3-2970-C1AE-2C41-0B81BAADC4D6}"/>
              </a:ext>
            </a:extLst>
          </p:cNvPr>
          <p:cNvSpPr/>
          <p:nvPr/>
        </p:nvSpPr>
        <p:spPr>
          <a:xfrm>
            <a:off x="5357306" y="3814048"/>
            <a:ext cx="1075765" cy="828338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26898C-B692-1C5F-AC4F-0DFBB70A587E}"/>
              </a:ext>
            </a:extLst>
          </p:cNvPr>
          <p:cNvSpPr txBox="1"/>
          <p:nvPr/>
        </p:nvSpPr>
        <p:spPr>
          <a:xfrm>
            <a:off x="1893346" y="5045336"/>
            <a:ext cx="7842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차단봉</a:t>
            </a:r>
            <a:r>
              <a:rPr lang="ko-KR" altLang="en-US" sz="2000" b="1" dirty="0"/>
              <a:t> 앞 뒤의 적외선 센서가 하나라도 반응하면 </a:t>
            </a:r>
            <a:r>
              <a:rPr lang="ko-KR" altLang="en-US" sz="2000" b="1" dirty="0" err="1"/>
              <a:t>서보</a:t>
            </a:r>
            <a:r>
              <a:rPr lang="ko-KR" altLang="en-US" sz="2000" b="1" dirty="0"/>
              <a:t> 모터 회전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주차장 자리의 적외선 센서의 반응시간을 측정해 금액을 계산 </a:t>
            </a:r>
          </a:p>
        </p:txBody>
      </p:sp>
    </p:spTree>
    <p:extLst>
      <p:ext uri="{BB962C8B-B14F-4D97-AF65-F5344CB8AC3E}">
        <p14:creationId xmlns:p14="http://schemas.microsoft.com/office/powerpoint/2010/main" val="413872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46C1F-F6C8-DD1E-274F-34495E94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방안 및 향후 발전 방향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3AE56-0B10-F8EE-9435-08C20D09A22F}"/>
              </a:ext>
            </a:extLst>
          </p:cNvPr>
          <p:cNvSpPr txBox="1"/>
          <p:nvPr/>
        </p:nvSpPr>
        <p:spPr>
          <a:xfrm>
            <a:off x="1088136" y="2272145"/>
            <a:ext cx="95244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/>
              <a:t>실제로 요금을 정산해야 차단봉을 조작할 수 있게 시스템 추가</a:t>
            </a:r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0519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07C18-EC65-B3B0-E938-72EC38B3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 부품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90CA6A-0041-BA7D-2F74-21B5A7C2E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51964"/>
            <a:ext cx="9922764" cy="3838722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아두이노</a:t>
            </a:r>
            <a:r>
              <a:rPr lang="ko-KR" altLang="en-US" b="1" dirty="0"/>
              <a:t> 적외선 장애물회피 센서 모듈 </a:t>
            </a:r>
            <a:r>
              <a:rPr lang="en-US" altLang="ko-KR" b="1" dirty="0"/>
              <a:t>[SZH-SSBH-002] x6</a:t>
            </a:r>
          </a:p>
          <a:p>
            <a:r>
              <a:rPr lang="en-US" altLang="ko-KR" dirty="0">
                <a:hlinkClick r:id="rId2"/>
              </a:rPr>
              <a:t>https://www.devicemart.co.kr/goods/view?no=1327441</a:t>
            </a:r>
            <a:endParaRPr lang="en-US" altLang="ko-KR" dirty="0"/>
          </a:p>
          <a:p>
            <a:r>
              <a:rPr lang="en-US" altLang="ko-KR" b="1" dirty="0"/>
              <a:t>2GT6mm </a:t>
            </a:r>
            <a:r>
              <a:rPr lang="ko-KR" altLang="en-US" b="1" dirty="0"/>
              <a:t>타이밍 벨트 </a:t>
            </a:r>
            <a:r>
              <a:rPr lang="en-US" altLang="ko-KR" b="1" dirty="0"/>
              <a:t>[SZH-BPM005]</a:t>
            </a:r>
          </a:p>
          <a:p>
            <a:r>
              <a:rPr lang="en-US" altLang="ko-KR" dirty="0">
                <a:hlinkClick r:id="rId3"/>
              </a:rPr>
              <a:t>https://www.devicemart.co.kr/goods/view?no=1330745</a:t>
            </a:r>
            <a:endParaRPr lang="en-US" altLang="ko-KR" dirty="0"/>
          </a:p>
          <a:p>
            <a:r>
              <a:rPr lang="en-US" altLang="ko-KR" b="1" dirty="0"/>
              <a:t>[SMG] </a:t>
            </a:r>
            <a:r>
              <a:rPr lang="ko-KR" altLang="en-US" b="1" dirty="0"/>
              <a:t>플라스틱 기어 </a:t>
            </a:r>
            <a:r>
              <a:rPr lang="en-US" altLang="ko-KR" b="1" dirty="0"/>
              <a:t>11</a:t>
            </a:r>
            <a:r>
              <a:rPr lang="ko-KR" altLang="en-US" b="1" dirty="0"/>
              <a:t>종 세트 </a:t>
            </a:r>
            <a:r>
              <a:rPr lang="en-US" altLang="zh-CN" b="1" dirty="0"/>
              <a:t>x2</a:t>
            </a:r>
            <a:endParaRPr lang="en-US" altLang="ko-KR" b="1" dirty="0"/>
          </a:p>
          <a:p>
            <a:r>
              <a:rPr lang="en-US" altLang="ko-KR" dirty="0">
                <a:hlinkClick r:id="rId4"/>
              </a:rPr>
              <a:t>https://www.devicemart.co.kr/goods/view?no=1153185</a:t>
            </a:r>
            <a:endParaRPr lang="en-US" altLang="ko-KR" dirty="0"/>
          </a:p>
          <a:p>
            <a:r>
              <a:rPr lang="en-US" altLang="ko-KR" b="1" dirty="0"/>
              <a:t>[OEM] HM-10 </a:t>
            </a:r>
            <a:r>
              <a:rPr lang="ko-KR" altLang="en-US" b="1" dirty="0"/>
              <a:t>블루투스 </a:t>
            </a:r>
            <a:r>
              <a:rPr lang="en-US" altLang="ko-KR" b="1" dirty="0"/>
              <a:t>4.0 BLE </a:t>
            </a:r>
            <a:r>
              <a:rPr lang="ko-KR" altLang="en-US" b="1" dirty="0"/>
              <a:t>모듈 </a:t>
            </a:r>
            <a:r>
              <a:rPr lang="en-US" altLang="ko-KR" b="1" dirty="0"/>
              <a:t>[SZH-EK108]</a:t>
            </a:r>
          </a:p>
          <a:p>
            <a:r>
              <a:rPr lang="en-US" altLang="ko-KR" dirty="0">
                <a:hlinkClick r:id="rId5"/>
              </a:rPr>
              <a:t>https://www.devicemart.co.kr/goods/view?no=1384572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6282605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DF8E7E"/>
      </a:accent1>
      <a:accent2>
        <a:srgbClr val="D8617E"/>
      </a:accent2>
      <a:accent3>
        <a:srgbClr val="DF7EBE"/>
      </a:accent3>
      <a:accent4>
        <a:srgbClr val="CE61D8"/>
      </a:accent4>
      <a:accent5>
        <a:srgbClr val="AF7EDF"/>
      </a:accent5>
      <a:accent6>
        <a:srgbClr val="6B61D8"/>
      </a:accent6>
      <a:hlink>
        <a:srgbClr val="5A8B95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324</Words>
  <Application>Microsoft Office PowerPoint</Application>
  <PresentationFormat>와이드스크린</PresentationFormat>
  <Paragraphs>70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Neue Haas Grotesk Text Pro</vt:lpstr>
      <vt:lpstr>BjornVTI</vt:lpstr>
      <vt:lpstr>아두이노를 활용한 스마트 주차타워 시스템</vt:lpstr>
      <vt:lpstr>배경 및 필요성</vt:lpstr>
      <vt:lpstr>제안하는 시스템의 목표와 특성</vt:lpstr>
      <vt:lpstr>제안하는 시스템의 내용 및 방법</vt:lpstr>
      <vt:lpstr>제안하는 시스템의 내용 및 방법</vt:lpstr>
      <vt:lpstr>제안하는 시스템의 내용 및 방법</vt:lpstr>
      <vt:lpstr>제안하는 시스템의 내용 및 방법</vt:lpstr>
      <vt:lpstr>활용 방안 및 향후 발전 방향</vt:lpstr>
      <vt:lpstr>필요한 부품 목록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최상준</dc:creator>
  <cp:lastModifiedBy>최상준</cp:lastModifiedBy>
  <cp:revision>6</cp:revision>
  <dcterms:created xsi:type="dcterms:W3CDTF">2024-11-03T09:00:44Z</dcterms:created>
  <dcterms:modified xsi:type="dcterms:W3CDTF">2024-12-22T13:54:54Z</dcterms:modified>
</cp:coreProperties>
</file>