
<file path=[Content_Types].xml><?xml version="1.0" encoding="utf-8"?>
<Types xmlns="http://schemas.openxmlformats.org/package/2006/content-types">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62" r:id="rId1"/>
  </p:sldMasterIdLst>
  <p:sldIdLst>
    <p:sldId id="256" r:id="rId2"/>
    <p:sldId id="257" r:id="rId3"/>
    <p:sldId id="258" r:id="rId4"/>
    <p:sldId id="259" r:id="rId5"/>
    <p:sldId id="260" r:id="rId6"/>
    <p:sldId id="261" r:id="rId7"/>
    <p:sldId id="263" r:id="rId8"/>
    <p:sldId id="264" r:id="rId9"/>
    <p:sldId id="265" r:id="rId10"/>
    <p:sldId id="266" r:id="rId11"/>
    <p:sldId id="262"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6140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6" autoAdjust="0"/>
    <p:restoredTop sz="94660"/>
  </p:normalViewPr>
  <p:slideViewPr>
    <p:cSldViewPr snapToGrid="0">
      <p:cViewPr varScale="1">
        <p:scale>
          <a:sx n="86" d="100"/>
          <a:sy n="86" d="100"/>
        </p:scale>
        <p:origin x="331"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45483EC-0912-43C4-B33D-856338E28A90}" type="doc">
      <dgm:prSet loTypeId="urn:microsoft.com/office/officeart/2005/8/layout/radial6" loCatId="cycle" qsTypeId="urn:microsoft.com/office/officeart/2005/8/quickstyle/simple4" qsCatId="simple" csTypeId="urn:microsoft.com/office/officeart/2005/8/colors/colorful2" csCatId="colorful" phldr="1"/>
      <dgm:spPr/>
      <dgm:t>
        <a:bodyPr/>
        <a:lstStyle/>
        <a:p>
          <a:endParaRPr lang="en-US"/>
        </a:p>
      </dgm:t>
    </dgm:pt>
    <dgm:pt modelId="{70CA2A31-9BB7-4BD1-939E-3302C1CD8321}">
      <dgm:prSet phldrT="[Text]"/>
      <dgm:spPr/>
      <dgm:t>
        <a:bodyPr/>
        <a:lstStyle/>
        <a:p>
          <a:r>
            <a:rPr lang="en-US" dirty="0">
              <a:solidFill>
                <a:schemeClr val="tx1"/>
              </a:solidFill>
            </a:rPr>
            <a:t>Coupon details :</a:t>
          </a:r>
        </a:p>
        <a:p>
          <a:r>
            <a:rPr lang="en-US" dirty="0">
              <a:solidFill>
                <a:schemeClr val="tx1"/>
              </a:solidFill>
            </a:rPr>
            <a:t>1. Name of the coupon provider</a:t>
          </a:r>
        </a:p>
        <a:p>
          <a:r>
            <a:rPr lang="en-US" dirty="0">
              <a:solidFill>
                <a:schemeClr val="tx1"/>
              </a:solidFill>
            </a:rPr>
            <a:t>2. Name of Product</a:t>
          </a:r>
        </a:p>
        <a:p>
          <a:r>
            <a:rPr lang="en-US" dirty="0">
              <a:solidFill>
                <a:schemeClr val="tx1"/>
              </a:solidFill>
            </a:rPr>
            <a:t>3. Price of Product</a:t>
          </a:r>
        </a:p>
        <a:p>
          <a:r>
            <a:rPr lang="en-US" dirty="0">
              <a:solidFill>
                <a:schemeClr val="tx1"/>
              </a:solidFill>
            </a:rPr>
            <a:t>4. Discount rate of the coupon</a:t>
          </a:r>
        </a:p>
        <a:p>
          <a:r>
            <a:rPr lang="en-US" dirty="0">
              <a:solidFill>
                <a:schemeClr val="tx1"/>
              </a:solidFill>
            </a:rPr>
            <a:t>5. Expiration period</a:t>
          </a:r>
        </a:p>
        <a:p>
          <a:r>
            <a:rPr lang="en-US" dirty="0">
              <a:solidFill>
                <a:schemeClr val="tx1"/>
              </a:solidFill>
            </a:rPr>
            <a:t>6. Status of the coupon</a:t>
          </a:r>
        </a:p>
      </dgm:t>
    </dgm:pt>
    <dgm:pt modelId="{E996A6CA-E771-40D2-B959-41A7D46B245B}" type="parTrans" cxnId="{2C0F7F1B-E680-4B87-8E09-EC2EE8B63EDD}">
      <dgm:prSet/>
      <dgm:spPr/>
      <dgm:t>
        <a:bodyPr/>
        <a:lstStyle/>
        <a:p>
          <a:endParaRPr lang="en-US"/>
        </a:p>
      </dgm:t>
    </dgm:pt>
    <dgm:pt modelId="{4ABCD3CF-EDDC-4682-A99E-A2BA9E9DD8CE}" type="sibTrans" cxnId="{2C0F7F1B-E680-4B87-8E09-EC2EE8B63EDD}">
      <dgm:prSet/>
      <dgm:spPr/>
      <dgm:t>
        <a:bodyPr/>
        <a:lstStyle/>
        <a:p>
          <a:endParaRPr lang="en-US"/>
        </a:p>
      </dgm:t>
    </dgm:pt>
    <dgm:pt modelId="{285E250E-49D9-4A16-AC14-F70C5B02C041}">
      <dgm:prSet phldrT="[Text]" custT="1"/>
      <dgm:spPr/>
      <dgm:t>
        <a:bodyPr/>
        <a:lstStyle/>
        <a:p>
          <a:r>
            <a:rPr lang="en-US" sz="1200" dirty="0">
              <a:solidFill>
                <a:schemeClr val="tx1"/>
              </a:solidFill>
            </a:rPr>
            <a:t>Accept coupon details</a:t>
          </a:r>
        </a:p>
      </dgm:t>
    </dgm:pt>
    <dgm:pt modelId="{70362F98-B305-4D82-8EB2-59381300C90A}" type="parTrans" cxnId="{96AC12EC-0CCE-49DA-B06A-BC047319964C}">
      <dgm:prSet/>
      <dgm:spPr/>
      <dgm:t>
        <a:bodyPr/>
        <a:lstStyle/>
        <a:p>
          <a:endParaRPr lang="en-US"/>
        </a:p>
      </dgm:t>
    </dgm:pt>
    <dgm:pt modelId="{D3E5B4FC-9580-4DDE-8913-727F18B662B8}" type="sibTrans" cxnId="{96AC12EC-0CCE-49DA-B06A-BC047319964C}">
      <dgm:prSet/>
      <dgm:spPr/>
      <dgm:t>
        <a:bodyPr/>
        <a:lstStyle/>
        <a:p>
          <a:endParaRPr lang="en-US"/>
        </a:p>
      </dgm:t>
    </dgm:pt>
    <dgm:pt modelId="{04AE03C6-86C2-400F-99A1-D1FBDDE21C1C}">
      <dgm:prSet phldrT="[Text]" custT="1"/>
      <dgm:spPr/>
      <dgm:t>
        <a:bodyPr/>
        <a:lstStyle/>
        <a:p>
          <a:r>
            <a:rPr lang="en-US" sz="1200" dirty="0">
              <a:solidFill>
                <a:schemeClr val="tx1"/>
              </a:solidFill>
            </a:rPr>
            <a:t>Search Coupon using both</a:t>
          </a:r>
        </a:p>
        <a:p>
          <a:r>
            <a:rPr lang="en-US" sz="1200" dirty="0">
              <a:solidFill>
                <a:schemeClr val="tx1"/>
              </a:solidFill>
            </a:rPr>
            <a:t>1. Linear Search</a:t>
          </a:r>
        </a:p>
        <a:p>
          <a:r>
            <a:rPr lang="en-US" sz="1200" dirty="0">
              <a:solidFill>
                <a:schemeClr val="tx1"/>
              </a:solidFill>
            </a:rPr>
            <a:t>2. BST</a:t>
          </a:r>
        </a:p>
      </dgm:t>
    </dgm:pt>
    <dgm:pt modelId="{476BC06B-B2B8-4AC3-A318-6ED432E44567}" type="parTrans" cxnId="{5D02AB2B-66D3-43B1-9A18-2F2793AE7650}">
      <dgm:prSet/>
      <dgm:spPr/>
      <dgm:t>
        <a:bodyPr/>
        <a:lstStyle/>
        <a:p>
          <a:endParaRPr lang="en-US"/>
        </a:p>
      </dgm:t>
    </dgm:pt>
    <dgm:pt modelId="{BE554DEB-8C40-49C8-A100-2747D803ECA3}" type="sibTrans" cxnId="{5D02AB2B-66D3-43B1-9A18-2F2793AE7650}">
      <dgm:prSet/>
      <dgm:spPr/>
      <dgm:t>
        <a:bodyPr/>
        <a:lstStyle/>
        <a:p>
          <a:endParaRPr lang="en-US"/>
        </a:p>
      </dgm:t>
    </dgm:pt>
    <dgm:pt modelId="{36985D95-36ED-483E-B096-D8BC60B0B714}">
      <dgm:prSet phldrT="[Text]" custT="1"/>
      <dgm:spPr/>
      <dgm:t>
        <a:bodyPr/>
        <a:lstStyle/>
        <a:p>
          <a:r>
            <a:rPr lang="en-US" sz="1200" dirty="0">
              <a:solidFill>
                <a:schemeClr val="tx1"/>
              </a:solidFill>
            </a:rPr>
            <a:t>Sort and list coupons </a:t>
          </a:r>
        </a:p>
      </dgm:t>
    </dgm:pt>
    <dgm:pt modelId="{04E8D586-D001-4C36-B477-4C4405467490}" type="parTrans" cxnId="{CE25CEA5-23ED-48F4-A2A3-6802ECFA5ECB}">
      <dgm:prSet/>
      <dgm:spPr/>
      <dgm:t>
        <a:bodyPr/>
        <a:lstStyle/>
        <a:p>
          <a:endParaRPr lang="en-US"/>
        </a:p>
      </dgm:t>
    </dgm:pt>
    <dgm:pt modelId="{B7A7BACA-D97E-4385-BFB8-2BE9F732FE9F}" type="sibTrans" cxnId="{CE25CEA5-23ED-48F4-A2A3-6802ECFA5ECB}">
      <dgm:prSet/>
      <dgm:spPr/>
      <dgm:t>
        <a:bodyPr/>
        <a:lstStyle/>
        <a:p>
          <a:endParaRPr lang="en-US"/>
        </a:p>
      </dgm:t>
    </dgm:pt>
    <dgm:pt modelId="{E85D1BD5-3054-47FE-817E-90B16087B8A4}" type="pres">
      <dgm:prSet presAssocID="{445483EC-0912-43C4-B33D-856338E28A90}" presName="Name0" presStyleCnt="0">
        <dgm:presLayoutVars>
          <dgm:chMax val="1"/>
          <dgm:dir/>
          <dgm:animLvl val="ctr"/>
          <dgm:resizeHandles val="exact"/>
        </dgm:presLayoutVars>
      </dgm:prSet>
      <dgm:spPr/>
    </dgm:pt>
    <dgm:pt modelId="{5C4C92C7-AA6F-4E1F-9AB7-C21ECD6F3EA5}" type="pres">
      <dgm:prSet presAssocID="{70CA2A31-9BB7-4BD1-939E-3302C1CD8321}" presName="centerShape" presStyleLbl="node0" presStyleIdx="0" presStyleCnt="1" custScaleX="139322" custScaleY="136698"/>
      <dgm:spPr/>
    </dgm:pt>
    <dgm:pt modelId="{3A288095-D082-4353-AD81-E72E1C9E3793}" type="pres">
      <dgm:prSet presAssocID="{285E250E-49D9-4A16-AC14-F70C5B02C041}" presName="node" presStyleLbl="node1" presStyleIdx="0" presStyleCnt="3">
        <dgm:presLayoutVars>
          <dgm:bulletEnabled val="1"/>
        </dgm:presLayoutVars>
      </dgm:prSet>
      <dgm:spPr/>
    </dgm:pt>
    <dgm:pt modelId="{0F5CCEA6-3EC0-49DF-BF66-970AB3F030DD}" type="pres">
      <dgm:prSet presAssocID="{285E250E-49D9-4A16-AC14-F70C5B02C041}" presName="dummy" presStyleCnt="0"/>
      <dgm:spPr/>
    </dgm:pt>
    <dgm:pt modelId="{886765EC-D279-4FBF-8CA8-2F82221A71DC}" type="pres">
      <dgm:prSet presAssocID="{D3E5B4FC-9580-4DDE-8913-727F18B662B8}" presName="sibTrans" presStyleLbl="sibTrans2D1" presStyleIdx="0" presStyleCnt="3"/>
      <dgm:spPr/>
    </dgm:pt>
    <dgm:pt modelId="{DC226EEE-C479-495F-9FB8-081441243399}" type="pres">
      <dgm:prSet presAssocID="{04AE03C6-86C2-400F-99A1-D1FBDDE21C1C}" presName="node" presStyleLbl="node1" presStyleIdx="1" presStyleCnt="3">
        <dgm:presLayoutVars>
          <dgm:bulletEnabled val="1"/>
        </dgm:presLayoutVars>
      </dgm:prSet>
      <dgm:spPr/>
    </dgm:pt>
    <dgm:pt modelId="{649B6592-177D-4951-B46D-6A0C521C2BFB}" type="pres">
      <dgm:prSet presAssocID="{04AE03C6-86C2-400F-99A1-D1FBDDE21C1C}" presName="dummy" presStyleCnt="0"/>
      <dgm:spPr/>
    </dgm:pt>
    <dgm:pt modelId="{86E70F32-2597-4492-8229-EEC467DB2B84}" type="pres">
      <dgm:prSet presAssocID="{BE554DEB-8C40-49C8-A100-2747D803ECA3}" presName="sibTrans" presStyleLbl="sibTrans2D1" presStyleIdx="1" presStyleCnt="3"/>
      <dgm:spPr/>
    </dgm:pt>
    <dgm:pt modelId="{45BC1ED7-1C5F-49B0-976F-3643586FBF94}" type="pres">
      <dgm:prSet presAssocID="{36985D95-36ED-483E-B096-D8BC60B0B714}" presName="node" presStyleLbl="node1" presStyleIdx="2" presStyleCnt="3">
        <dgm:presLayoutVars>
          <dgm:bulletEnabled val="1"/>
        </dgm:presLayoutVars>
      </dgm:prSet>
      <dgm:spPr/>
    </dgm:pt>
    <dgm:pt modelId="{F09E0076-9E30-4906-A4E6-353A22F869C2}" type="pres">
      <dgm:prSet presAssocID="{36985D95-36ED-483E-B096-D8BC60B0B714}" presName="dummy" presStyleCnt="0"/>
      <dgm:spPr/>
    </dgm:pt>
    <dgm:pt modelId="{AD2E2F29-53EF-41E6-B815-DC425CB079CA}" type="pres">
      <dgm:prSet presAssocID="{B7A7BACA-D97E-4385-BFB8-2BE9F732FE9F}" presName="sibTrans" presStyleLbl="sibTrans2D1" presStyleIdx="2" presStyleCnt="3"/>
      <dgm:spPr/>
    </dgm:pt>
  </dgm:ptLst>
  <dgm:cxnLst>
    <dgm:cxn modelId="{2C0F7F1B-E680-4B87-8E09-EC2EE8B63EDD}" srcId="{445483EC-0912-43C4-B33D-856338E28A90}" destId="{70CA2A31-9BB7-4BD1-939E-3302C1CD8321}" srcOrd="0" destOrd="0" parTransId="{E996A6CA-E771-40D2-B959-41A7D46B245B}" sibTransId="{4ABCD3CF-EDDC-4682-A99E-A2BA9E9DD8CE}"/>
    <dgm:cxn modelId="{D88E5C1E-F922-414E-9C53-0B42425421A7}" type="presOf" srcId="{B7A7BACA-D97E-4385-BFB8-2BE9F732FE9F}" destId="{AD2E2F29-53EF-41E6-B815-DC425CB079CA}" srcOrd="0" destOrd="0" presId="urn:microsoft.com/office/officeart/2005/8/layout/radial6"/>
    <dgm:cxn modelId="{32EA7D22-215E-491D-83BD-63C4D774093C}" type="presOf" srcId="{285E250E-49D9-4A16-AC14-F70C5B02C041}" destId="{3A288095-D082-4353-AD81-E72E1C9E3793}" srcOrd="0" destOrd="0" presId="urn:microsoft.com/office/officeart/2005/8/layout/radial6"/>
    <dgm:cxn modelId="{5D02AB2B-66D3-43B1-9A18-2F2793AE7650}" srcId="{70CA2A31-9BB7-4BD1-939E-3302C1CD8321}" destId="{04AE03C6-86C2-400F-99A1-D1FBDDE21C1C}" srcOrd="1" destOrd="0" parTransId="{476BC06B-B2B8-4AC3-A318-6ED432E44567}" sibTransId="{BE554DEB-8C40-49C8-A100-2747D803ECA3}"/>
    <dgm:cxn modelId="{8661AA38-6589-46A4-9C90-BE7587AD359A}" type="presOf" srcId="{BE554DEB-8C40-49C8-A100-2747D803ECA3}" destId="{86E70F32-2597-4492-8229-EEC467DB2B84}" srcOrd="0" destOrd="0" presId="urn:microsoft.com/office/officeart/2005/8/layout/radial6"/>
    <dgm:cxn modelId="{F7023B7C-1EB8-4A00-892C-2991B470A1E0}" type="presOf" srcId="{04AE03C6-86C2-400F-99A1-D1FBDDE21C1C}" destId="{DC226EEE-C479-495F-9FB8-081441243399}" srcOrd="0" destOrd="0" presId="urn:microsoft.com/office/officeart/2005/8/layout/radial6"/>
    <dgm:cxn modelId="{28CA319B-3849-4564-8A0B-B950C5C8C55D}" type="presOf" srcId="{445483EC-0912-43C4-B33D-856338E28A90}" destId="{E85D1BD5-3054-47FE-817E-90B16087B8A4}" srcOrd="0" destOrd="0" presId="urn:microsoft.com/office/officeart/2005/8/layout/radial6"/>
    <dgm:cxn modelId="{CE25CEA5-23ED-48F4-A2A3-6802ECFA5ECB}" srcId="{70CA2A31-9BB7-4BD1-939E-3302C1CD8321}" destId="{36985D95-36ED-483E-B096-D8BC60B0B714}" srcOrd="2" destOrd="0" parTransId="{04E8D586-D001-4C36-B477-4C4405467490}" sibTransId="{B7A7BACA-D97E-4385-BFB8-2BE9F732FE9F}"/>
    <dgm:cxn modelId="{F6D045A7-9B33-4768-B740-DBFAEC54E7BE}" type="presOf" srcId="{D3E5B4FC-9580-4DDE-8913-727F18B662B8}" destId="{886765EC-D279-4FBF-8CA8-2F82221A71DC}" srcOrd="0" destOrd="0" presId="urn:microsoft.com/office/officeart/2005/8/layout/radial6"/>
    <dgm:cxn modelId="{D004EAC3-8F5C-47E4-B11B-236C88FE8486}" type="presOf" srcId="{70CA2A31-9BB7-4BD1-939E-3302C1CD8321}" destId="{5C4C92C7-AA6F-4E1F-9AB7-C21ECD6F3EA5}" srcOrd="0" destOrd="0" presId="urn:microsoft.com/office/officeart/2005/8/layout/radial6"/>
    <dgm:cxn modelId="{96AC12EC-0CCE-49DA-B06A-BC047319964C}" srcId="{70CA2A31-9BB7-4BD1-939E-3302C1CD8321}" destId="{285E250E-49D9-4A16-AC14-F70C5B02C041}" srcOrd="0" destOrd="0" parTransId="{70362F98-B305-4D82-8EB2-59381300C90A}" sibTransId="{D3E5B4FC-9580-4DDE-8913-727F18B662B8}"/>
    <dgm:cxn modelId="{8E1737ED-933F-4292-84A5-A0A6E6554DD0}" type="presOf" srcId="{36985D95-36ED-483E-B096-D8BC60B0B714}" destId="{45BC1ED7-1C5F-49B0-976F-3643586FBF94}" srcOrd="0" destOrd="0" presId="urn:microsoft.com/office/officeart/2005/8/layout/radial6"/>
    <dgm:cxn modelId="{77618C9C-7A3B-4ADC-980B-A56D86385473}" type="presParOf" srcId="{E85D1BD5-3054-47FE-817E-90B16087B8A4}" destId="{5C4C92C7-AA6F-4E1F-9AB7-C21ECD6F3EA5}" srcOrd="0" destOrd="0" presId="urn:microsoft.com/office/officeart/2005/8/layout/radial6"/>
    <dgm:cxn modelId="{D6B549C0-282A-48AF-929A-76E24FEAC87F}" type="presParOf" srcId="{E85D1BD5-3054-47FE-817E-90B16087B8A4}" destId="{3A288095-D082-4353-AD81-E72E1C9E3793}" srcOrd="1" destOrd="0" presId="urn:microsoft.com/office/officeart/2005/8/layout/radial6"/>
    <dgm:cxn modelId="{577B0342-6ABD-4E2E-863D-63298CF38895}" type="presParOf" srcId="{E85D1BD5-3054-47FE-817E-90B16087B8A4}" destId="{0F5CCEA6-3EC0-49DF-BF66-970AB3F030DD}" srcOrd="2" destOrd="0" presId="urn:microsoft.com/office/officeart/2005/8/layout/radial6"/>
    <dgm:cxn modelId="{61792A10-92FB-41CE-8A2C-09AF0498D0DB}" type="presParOf" srcId="{E85D1BD5-3054-47FE-817E-90B16087B8A4}" destId="{886765EC-D279-4FBF-8CA8-2F82221A71DC}" srcOrd="3" destOrd="0" presId="urn:microsoft.com/office/officeart/2005/8/layout/radial6"/>
    <dgm:cxn modelId="{91AC55AD-E8CA-4DC3-8C91-47FBF05DA726}" type="presParOf" srcId="{E85D1BD5-3054-47FE-817E-90B16087B8A4}" destId="{DC226EEE-C479-495F-9FB8-081441243399}" srcOrd="4" destOrd="0" presId="urn:microsoft.com/office/officeart/2005/8/layout/radial6"/>
    <dgm:cxn modelId="{B509876D-46DC-4DB4-ACE1-BB9629AF2AF4}" type="presParOf" srcId="{E85D1BD5-3054-47FE-817E-90B16087B8A4}" destId="{649B6592-177D-4951-B46D-6A0C521C2BFB}" srcOrd="5" destOrd="0" presId="urn:microsoft.com/office/officeart/2005/8/layout/radial6"/>
    <dgm:cxn modelId="{37EA6FF5-4AB7-4D14-BB69-6D6D39F81879}" type="presParOf" srcId="{E85D1BD5-3054-47FE-817E-90B16087B8A4}" destId="{86E70F32-2597-4492-8229-EEC467DB2B84}" srcOrd="6" destOrd="0" presId="urn:microsoft.com/office/officeart/2005/8/layout/radial6"/>
    <dgm:cxn modelId="{AF649FD3-E84B-4F91-AD33-6106DA3074C1}" type="presParOf" srcId="{E85D1BD5-3054-47FE-817E-90B16087B8A4}" destId="{45BC1ED7-1C5F-49B0-976F-3643586FBF94}" srcOrd="7" destOrd="0" presId="urn:microsoft.com/office/officeart/2005/8/layout/radial6"/>
    <dgm:cxn modelId="{6D4E53A1-86DD-4797-82EB-7363BEA0D6F3}" type="presParOf" srcId="{E85D1BD5-3054-47FE-817E-90B16087B8A4}" destId="{F09E0076-9E30-4906-A4E6-353A22F869C2}" srcOrd="8" destOrd="0" presId="urn:microsoft.com/office/officeart/2005/8/layout/radial6"/>
    <dgm:cxn modelId="{E21F97BB-A008-4D04-86B4-B1367D4DD486}" type="presParOf" srcId="{E85D1BD5-3054-47FE-817E-90B16087B8A4}" destId="{AD2E2F29-53EF-41E6-B815-DC425CB079CA}" srcOrd="9" destOrd="0" presId="urn:microsoft.com/office/officeart/2005/8/layout/radial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2E2F29-53EF-41E6-B815-DC425CB079CA}">
      <dsp:nvSpPr>
        <dsp:cNvPr id="0" name=""/>
        <dsp:cNvSpPr/>
      </dsp:nvSpPr>
      <dsp:spPr>
        <a:xfrm>
          <a:off x="1503738" y="559785"/>
          <a:ext cx="3746249" cy="3746249"/>
        </a:xfrm>
        <a:prstGeom prst="blockArc">
          <a:avLst>
            <a:gd name="adj1" fmla="val 9000000"/>
            <a:gd name="adj2" fmla="val 16200000"/>
            <a:gd name="adj3" fmla="val 4632"/>
          </a:avLst>
        </a:prstGeom>
        <a:gradFill rotWithShape="0">
          <a:gsLst>
            <a:gs pos="0">
              <a:schemeClr val="accent2">
                <a:hueOff val="-1323373"/>
                <a:satOff val="1492"/>
                <a:lumOff val="3530"/>
                <a:alphaOff val="0"/>
                <a:tint val="100000"/>
                <a:shade val="85000"/>
                <a:satMod val="100000"/>
                <a:lumMod val="100000"/>
              </a:schemeClr>
            </a:gs>
            <a:gs pos="100000">
              <a:schemeClr val="accent2">
                <a:hueOff val="-1323373"/>
                <a:satOff val="1492"/>
                <a:lumOff val="3530"/>
                <a:alphaOff val="0"/>
                <a:tint val="90000"/>
                <a:shade val="100000"/>
                <a:satMod val="150000"/>
                <a:lumMod val="100000"/>
              </a:schemeClr>
            </a:gs>
          </a:gsLst>
          <a:path path="circle">
            <a:fillToRect l="100000" t="100000" r="100000" b="100000"/>
          </a:path>
        </a:gradFill>
        <a:ln>
          <a:noFill/>
        </a:ln>
        <a:effectLst>
          <a:outerShdw blurRad="50800" dist="12700" dir="5400000" algn="ctr"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sp>
    <dsp:sp modelId="{86E70F32-2597-4492-8229-EEC467DB2B84}">
      <dsp:nvSpPr>
        <dsp:cNvPr id="0" name=""/>
        <dsp:cNvSpPr/>
      </dsp:nvSpPr>
      <dsp:spPr>
        <a:xfrm>
          <a:off x="1503738" y="559785"/>
          <a:ext cx="3746249" cy="3746249"/>
        </a:xfrm>
        <a:prstGeom prst="blockArc">
          <a:avLst>
            <a:gd name="adj1" fmla="val 1800000"/>
            <a:gd name="adj2" fmla="val 9000000"/>
            <a:gd name="adj3" fmla="val 4632"/>
          </a:avLst>
        </a:prstGeom>
        <a:gradFill rotWithShape="0">
          <a:gsLst>
            <a:gs pos="0">
              <a:schemeClr val="accent2">
                <a:hueOff val="-661686"/>
                <a:satOff val="746"/>
                <a:lumOff val="1765"/>
                <a:alphaOff val="0"/>
                <a:tint val="100000"/>
                <a:shade val="85000"/>
                <a:satMod val="100000"/>
                <a:lumMod val="100000"/>
              </a:schemeClr>
            </a:gs>
            <a:gs pos="100000">
              <a:schemeClr val="accent2">
                <a:hueOff val="-661686"/>
                <a:satOff val="746"/>
                <a:lumOff val="1765"/>
                <a:alphaOff val="0"/>
                <a:tint val="90000"/>
                <a:shade val="100000"/>
                <a:satMod val="150000"/>
                <a:lumMod val="100000"/>
              </a:schemeClr>
            </a:gs>
          </a:gsLst>
          <a:path path="circle">
            <a:fillToRect l="100000" t="100000" r="100000" b="100000"/>
          </a:path>
        </a:gradFill>
        <a:ln>
          <a:noFill/>
        </a:ln>
        <a:effectLst>
          <a:outerShdw blurRad="50800" dist="12700" dir="5400000" algn="ctr"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sp>
    <dsp:sp modelId="{886765EC-D279-4FBF-8CA8-2F82221A71DC}">
      <dsp:nvSpPr>
        <dsp:cNvPr id="0" name=""/>
        <dsp:cNvSpPr/>
      </dsp:nvSpPr>
      <dsp:spPr>
        <a:xfrm>
          <a:off x="1503738" y="559785"/>
          <a:ext cx="3746249" cy="3746249"/>
        </a:xfrm>
        <a:prstGeom prst="blockArc">
          <a:avLst>
            <a:gd name="adj1" fmla="val 16200000"/>
            <a:gd name="adj2" fmla="val 1800000"/>
            <a:gd name="adj3" fmla="val 4632"/>
          </a:avLst>
        </a:prstGeom>
        <a:gradFill rotWithShape="0">
          <a:gsLst>
            <a:gs pos="0">
              <a:schemeClr val="accent2">
                <a:hueOff val="0"/>
                <a:satOff val="0"/>
                <a:lumOff val="0"/>
                <a:alphaOff val="0"/>
                <a:tint val="100000"/>
                <a:shade val="85000"/>
                <a:satMod val="100000"/>
                <a:lumMod val="100000"/>
              </a:schemeClr>
            </a:gs>
            <a:gs pos="100000">
              <a:schemeClr val="accent2">
                <a:hueOff val="0"/>
                <a:satOff val="0"/>
                <a:lumOff val="0"/>
                <a:alphaOff val="0"/>
                <a:tint val="90000"/>
                <a:shade val="100000"/>
                <a:satMod val="150000"/>
                <a:lumMod val="100000"/>
              </a:schemeClr>
            </a:gs>
          </a:gsLst>
          <a:path path="circle">
            <a:fillToRect l="100000" t="100000" r="100000" b="100000"/>
          </a:path>
        </a:gradFill>
        <a:ln>
          <a:noFill/>
        </a:ln>
        <a:effectLst>
          <a:outerShdw blurRad="50800" dist="12700" dir="5400000" algn="ctr"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sp>
    <dsp:sp modelId="{5C4C92C7-AA6F-4E1F-9AB7-C21ECD6F3EA5}">
      <dsp:nvSpPr>
        <dsp:cNvPr id="0" name=""/>
        <dsp:cNvSpPr/>
      </dsp:nvSpPr>
      <dsp:spPr>
        <a:xfrm>
          <a:off x="2177712" y="1256344"/>
          <a:ext cx="2398300" cy="2353131"/>
        </a:xfrm>
        <a:prstGeom prst="ellipse">
          <a:avLst/>
        </a:prstGeom>
        <a:gradFill rotWithShape="0">
          <a:gsLst>
            <a:gs pos="0">
              <a:schemeClr val="accent1">
                <a:hueOff val="0"/>
                <a:satOff val="0"/>
                <a:lumOff val="0"/>
                <a:alphaOff val="0"/>
                <a:tint val="100000"/>
                <a:shade val="85000"/>
                <a:satMod val="100000"/>
                <a:lumMod val="100000"/>
              </a:schemeClr>
            </a:gs>
            <a:gs pos="100000">
              <a:schemeClr val="accent1">
                <a:hueOff val="0"/>
                <a:satOff val="0"/>
                <a:lumOff val="0"/>
                <a:alphaOff val="0"/>
                <a:tint val="90000"/>
                <a:shade val="100000"/>
                <a:satMod val="150000"/>
                <a:lumMod val="100000"/>
              </a:schemeClr>
            </a:gs>
          </a:gsLst>
          <a:path path="circle">
            <a:fillToRect l="100000" t="100000" r="100000" b="100000"/>
          </a:path>
        </a:gradFill>
        <a:ln>
          <a:noFill/>
        </a:ln>
        <a:effectLst>
          <a:outerShdw blurRad="50800" dist="12700" dir="5400000" algn="ctr"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dirty="0">
              <a:solidFill>
                <a:schemeClr val="tx1"/>
              </a:solidFill>
            </a:rPr>
            <a:t>Coupon details :</a:t>
          </a:r>
        </a:p>
        <a:p>
          <a:pPr marL="0" lvl="0" indent="0" algn="ctr" defTabSz="488950">
            <a:lnSpc>
              <a:spcPct val="90000"/>
            </a:lnSpc>
            <a:spcBef>
              <a:spcPct val="0"/>
            </a:spcBef>
            <a:spcAft>
              <a:spcPct val="35000"/>
            </a:spcAft>
            <a:buNone/>
          </a:pPr>
          <a:r>
            <a:rPr lang="en-US" sz="1100" kern="1200" dirty="0">
              <a:solidFill>
                <a:schemeClr val="tx1"/>
              </a:solidFill>
            </a:rPr>
            <a:t>1. Name of the coupon provider</a:t>
          </a:r>
        </a:p>
        <a:p>
          <a:pPr marL="0" lvl="0" indent="0" algn="ctr" defTabSz="488950">
            <a:lnSpc>
              <a:spcPct val="90000"/>
            </a:lnSpc>
            <a:spcBef>
              <a:spcPct val="0"/>
            </a:spcBef>
            <a:spcAft>
              <a:spcPct val="35000"/>
            </a:spcAft>
            <a:buNone/>
          </a:pPr>
          <a:r>
            <a:rPr lang="en-US" sz="1100" kern="1200" dirty="0">
              <a:solidFill>
                <a:schemeClr val="tx1"/>
              </a:solidFill>
            </a:rPr>
            <a:t>2. Name of Product</a:t>
          </a:r>
        </a:p>
        <a:p>
          <a:pPr marL="0" lvl="0" indent="0" algn="ctr" defTabSz="488950">
            <a:lnSpc>
              <a:spcPct val="90000"/>
            </a:lnSpc>
            <a:spcBef>
              <a:spcPct val="0"/>
            </a:spcBef>
            <a:spcAft>
              <a:spcPct val="35000"/>
            </a:spcAft>
            <a:buNone/>
          </a:pPr>
          <a:r>
            <a:rPr lang="en-US" sz="1100" kern="1200" dirty="0">
              <a:solidFill>
                <a:schemeClr val="tx1"/>
              </a:solidFill>
            </a:rPr>
            <a:t>3. Price of Product</a:t>
          </a:r>
        </a:p>
        <a:p>
          <a:pPr marL="0" lvl="0" indent="0" algn="ctr" defTabSz="488950">
            <a:lnSpc>
              <a:spcPct val="90000"/>
            </a:lnSpc>
            <a:spcBef>
              <a:spcPct val="0"/>
            </a:spcBef>
            <a:spcAft>
              <a:spcPct val="35000"/>
            </a:spcAft>
            <a:buNone/>
          </a:pPr>
          <a:r>
            <a:rPr lang="en-US" sz="1100" kern="1200" dirty="0">
              <a:solidFill>
                <a:schemeClr val="tx1"/>
              </a:solidFill>
            </a:rPr>
            <a:t>4. Discount rate of the coupon</a:t>
          </a:r>
        </a:p>
        <a:p>
          <a:pPr marL="0" lvl="0" indent="0" algn="ctr" defTabSz="488950">
            <a:lnSpc>
              <a:spcPct val="90000"/>
            </a:lnSpc>
            <a:spcBef>
              <a:spcPct val="0"/>
            </a:spcBef>
            <a:spcAft>
              <a:spcPct val="35000"/>
            </a:spcAft>
            <a:buNone/>
          </a:pPr>
          <a:r>
            <a:rPr lang="en-US" sz="1100" kern="1200" dirty="0">
              <a:solidFill>
                <a:schemeClr val="tx1"/>
              </a:solidFill>
            </a:rPr>
            <a:t>5. Expiration period</a:t>
          </a:r>
        </a:p>
        <a:p>
          <a:pPr marL="0" lvl="0" indent="0" algn="ctr" defTabSz="488950">
            <a:lnSpc>
              <a:spcPct val="90000"/>
            </a:lnSpc>
            <a:spcBef>
              <a:spcPct val="0"/>
            </a:spcBef>
            <a:spcAft>
              <a:spcPct val="35000"/>
            </a:spcAft>
            <a:buNone/>
          </a:pPr>
          <a:r>
            <a:rPr lang="en-US" sz="1100" kern="1200" dirty="0">
              <a:solidFill>
                <a:schemeClr val="tx1"/>
              </a:solidFill>
            </a:rPr>
            <a:t>6. Status of the coupon</a:t>
          </a:r>
        </a:p>
      </dsp:txBody>
      <dsp:txXfrm>
        <a:off x="2528935" y="1600952"/>
        <a:ext cx="1695854" cy="1663915"/>
      </dsp:txXfrm>
    </dsp:sp>
    <dsp:sp modelId="{3A288095-D082-4353-AD81-E72E1C9E3793}">
      <dsp:nvSpPr>
        <dsp:cNvPr id="0" name=""/>
        <dsp:cNvSpPr/>
      </dsp:nvSpPr>
      <dsp:spPr>
        <a:xfrm>
          <a:off x="2774369" y="671"/>
          <a:ext cx="1204986" cy="1204986"/>
        </a:xfrm>
        <a:prstGeom prst="ellipse">
          <a:avLst/>
        </a:prstGeom>
        <a:gradFill rotWithShape="0">
          <a:gsLst>
            <a:gs pos="0">
              <a:schemeClr val="accent2">
                <a:hueOff val="0"/>
                <a:satOff val="0"/>
                <a:lumOff val="0"/>
                <a:alphaOff val="0"/>
                <a:tint val="100000"/>
                <a:shade val="85000"/>
                <a:satMod val="100000"/>
                <a:lumMod val="100000"/>
              </a:schemeClr>
            </a:gs>
            <a:gs pos="100000">
              <a:schemeClr val="accent2">
                <a:hueOff val="0"/>
                <a:satOff val="0"/>
                <a:lumOff val="0"/>
                <a:alphaOff val="0"/>
                <a:tint val="90000"/>
                <a:shade val="100000"/>
                <a:satMod val="150000"/>
                <a:lumMod val="100000"/>
              </a:schemeClr>
            </a:gs>
          </a:gsLst>
          <a:path path="circle">
            <a:fillToRect l="100000" t="100000" r="100000" b="100000"/>
          </a:path>
        </a:gradFill>
        <a:ln>
          <a:noFill/>
        </a:ln>
        <a:effectLst>
          <a:outerShdw blurRad="50800" dist="12700" dir="5400000" algn="ctr"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solidFill>
                <a:schemeClr val="tx1"/>
              </a:solidFill>
            </a:rPr>
            <a:t>Accept coupon details</a:t>
          </a:r>
        </a:p>
      </dsp:txBody>
      <dsp:txXfrm>
        <a:off x="2950835" y="177137"/>
        <a:ext cx="852054" cy="852054"/>
      </dsp:txXfrm>
    </dsp:sp>
    <dsp:sp modelId="{DC226EEE-C479-495F-9FB8-081441243399}">
      <dsp:nvSpPr>
        <dsp:cNvPr id="0" name=""/>
        <dsp:cNvSpPr/>
      </dsp:nvSpPr>
      <dsp:spPr>
        <a:xfrm>
          <a:off x="4358975" y="2745289"/>
          <a:ext cx="1204986" cy="1204986"/>
        </a:xfrm>
        <a:prstGeom prst="ellipse">
          <a:avLst/>
        </a:prstGeom>
        <a:gradFill rotWithShape="0">
          <a:gsLst>
            <a:gs pos="0">
              <a:schemeClr val="accent2">
                <a:hueOff val="-661686"/>
                <a:satOff val="746"/>
                <a:lumOff val="1765"/>
                <a:alphaOff val="0"/>
                <a:tint val="100000"/>
                <a:shade val="85000"/>
                <a:satMod val="100000"/>
                <a:lumMod val="100000"/>
              </a:schemeClr>
            </a:gs>
            <a:gs pos="100000">
              <a:schemeClr val="accent2">
                <a:hueOff val="-661686"/>
                <a:satOff val="746"/>
                <a:lumOff val="1765"/>
                <a:alphaOff val="0"/>
                <a:tint val="90000"/>
                <a:shade val="100000"/>
                <a:satMod val="150000"/>
                <a:lumMod val="100000"/>
              </a:schemeClr>
            </a:gs>
          </a:gsLst>
          <a:path path="circle">
            <a:fillToRect l="100000" t="100000" r="100000" b="100000"/>
          </a:path>
        </a:gradFill>
        <a:ln>
          <a:noFill/>
        </a:ln>
        <a:effectLst>
          <a:outerShdw blurRad="50800" dist="12700" dir="5400000" algn="ctr"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solidFill>
                <a:schemeClr val="tx1"/>
              </a:solidFill>
            </a:rPr>
            <a:t>Search Coupon using both</a:t>
          </a:r>
        </a:p>
        <a:p>
          <a:pPr marL="0" lvl="0" indent="0" algn="ctr" defTabSz="533400">
            <a:lnSpc>
              <a:spcPct val="90000"/>
            </a:lnSpc>
            <a:spcBef>
              <a:spcPct val="0"/>
            </a:spcBef>
            <a:spcAft>
              <a:spcPct val="35000"/>
            </a:spcAft>
            <a:buNone/>
          </a:pPr>
          <a:r>
            <a:rPr lang="en-US" sz="1200" kern="1200" dirty="0">
              <a:solidFill>
                <a:schemeClr val="tx1"/>
              </a:solidFill>
            </a:rPr>
            <a:t>1. Linear Search</a:t>
          </a:r>
        </a:p>
        <a:p>
          <a:pPr marL="0" lvl="0" indent="0" algn="ctr" defTabSz="533400">
            <a:lnSpc>
              <a:spcPct val="90000"/>
            </a:lnSpc>
            <a:spcBef>
              <a:spcPct val="0"/>
            </a:spcBef>
            <a:spcAft>
              <a:spcPct val="35000"/>
            </a:spcAft>
            <a:buNone/>
          </a:pPr>
          <a:r>
            <a:rPr lang="en-US" sz="1200" kern="1200" dirty="0">
              <a:solidFill>
                <a:schemeClr val="tx1"/>
              </a:solidFill>
            </a:rPr>
            <a:t>2. BST</a:t>
          </a:r>
        </a:p>
      </dsp:txBody>
      <dsp:txXfrm>
        <a:off x="4535441" y="2921755"/>
        <a:ext cx="852054" cy="852054"/>
      </dsp:txXfrm>
    </dsp:sp>
    <dsp:sp modelId="{45BC1ED7-1C5F-49B0-976F-3643586FBF94}">
      <dsp:nvSpPr>
        <dsp:cNvPr id="0" name=""/>
        <dsp:cNvSpPr/>
      </dsp:nvSpPr>
      <dsp:spPr>
        <a:xfrm>
          <a:off x="1189764" y="2745289"/>
          <a:ext cx="1204986" cy="1204986"/>
        </a:xfrm>
        <a:prstGeom prst="ellipse">
          <a:avLst/>
        </a:prstGeom>
        <a:gradFill rotWithShape="0">
          <a:gsLst>
            <a:gs pos="0">
              <a:schemeClr val="accent2">
                <a:hueOff val="-1323373"/>
                <a:satOff val="1492"/>
                <a:lumOff val="3530"/>
                <a:alphaOff val="0"/>
                <a:tint val="100000"/>
                <a:shade val="85000"/>
                <a:satMod val="100000"/>
                <a:lumMod val="100000"/>
              </a:schemeClr>
            </a:gs>
            <a:gs pos="100000">
              <a:schemeClr val="accent2">
                <a:hueOff val="-1323373"/>
                <a:satOff val="1492"/>
                <a:lumOff val="3530"/>
                <a:alphaOff val="0"/>
                <a:tint val="90000"/>
                <a:shade val="100000"/>
                <a:satMod val="150000"/>
                <a:lumMod val="100000"/>
              </a:schemeClr>
            </a:gs>
          </a:gsLst>
          <a:path path="circle">
            <a:fillToRect l="100000" t="100000" r="100000" b="100000"/>
          </a:path>
        </a:gradFill>
        <a:ln>
          <a:noFill/>
        </a:ln>
        <a:effectLst>
          <a:outerShdw blurRad="50800" dist="12700" dir="5400000" algn="ctr"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solidFill>
                <a:schemeClr val="tx1"/>
              </a:solidFill>
            </a:rPr>
            <a:t>Sort and list coupons </a:t>
          </a:r>
        </a:p>
      </dsp:txBody>
      <dsp:txXfrm>
        <a:off x="1366230" y="2921755"/>
        <a:ext cx="852054" cy="852054"/>
      </dsp:txXfrm>
    </dsp:sp>
  </dsp:spTree>
</dsp:drawing>
</file>

<file path=ppt/diagrams/layout1.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C764DE79-268F-4C1A-8933-263129D2AF90}" type="datetimeFigureOut">
              <a:rPr lang="en-US" smtClean="0"/>
              <a:t>11/19/2017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592859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11/19/2017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42383020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11/19/2017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437052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11/19/2017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642375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764DE79-268F-4C1A-8933-263129D2AF90}" type="datetimeFigureOut">
              <a:rPr lang="en-US" smtClean="0"/>
              <a:t>11/19/2017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60471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smtClean="0"/>
              <a:t>11/19/2017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0002550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smtClean="0"/>
              <a:t>11/19/2017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567364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smtClean="0"/>
              <a:t>11/19/2017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6583630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smtClean="0"/>
              <a:t>11/19/2017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9879650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11/19/2017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833897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11/19/2017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52440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C764DE79-268F-4C1A-8933-263129D2AF90}" type="datetimeFigureOut">
              <a:rPr lang="en-US" smtClean="0"/>
              <a:t>11/19/2017</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8F63A3B-78C7-47BE-AE5E-E10140E04643}" type="slidenum">
              <a:rPr lang="en-US" smtClean="0"/>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3242890"/>
      </p:ext>
    </p:extLst>
  </p:cSld>
  <p:clrMap bg1="lt1" tx1="dk1" bg2="lt2" tx2="dk2" accent1="accent1" accent2="accent2" accent3="accent3" accent4="accent4" accent5="accent5" accent6="accent6" hlink="hlink" folHlink="folHlink"/>
  <p:sldLayoutIdLst>
    <p:sldLayoutId id="2147483863" r:id="rId1"/>
    <p:sldLayoutId id="2147483864" r:id="rId2"/>
    <p:sldLayoutId id="2147483865" r:id="rId3"/>
    <p:sldLayoutId id="2147483866" r:id="rId4"/>
    <p:sldLayoutId id="2147483867" r:id="rId5"/>
    <p:sldLayoutId id="2147483868" r:id="rId6"/>
    <p:sldLayoutId id="2147483869" r:id="rId7"/>
    <p:sldLayoutId id="2147483870" r:id="rId8"/>
    <p:sldLayoutId id="2147483871" r:id="rId9"/>
    <p:sldLayoutId id="2147483872" r:id="rId10"/>
    <p:sldLayoutId id="2147483873"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e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2.xml"/><Relationship Id="rId4" Type="http://schemas.openxmlformats.org/officeDocument/2006/relationships/image" Target="../media/image12.JPG"/></Relationships>
</file>

<file path=ppt/slides/_rels/slide22.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867833"/>
            <a:ext cx="8825658" cy="2677648"/>
          </a:xfrm>
        </p:spPr>
        <p:txBody>
          <a:bodyPr/>
          <a:lstStyle/>
          <a:p>
            <a:r>
              <a:rPr lang="en-US" dirty="0">
                <a:highlight>
                  <a:srgbClr val="008080"/>
                </a:highlight>
              </a:rPr>
              <a:t>Coupon Inventory System</a:t>
            </a:r>
          </a:p>
        </p:txBody>
      </p:sp>
      <p:sp>
        <p:nvSpPr>
          <p:cNvPr id="3" name="Subtitle 2"/>
          <p:cNvSpPr>
            <a:spLocks noGrp="1"/>
          </p:cNvSpPr>
          <p:nvPr>
            <p:ph type="subTitle" idx="1"/>
          </p:nvPr>
        </p:nvSpPr>
        <p:spPr>
          <a:xfrm>
            <a:off x="1154955" y="3748681"/>
            <a:ext cx="8825658" cy="861420"/>
          </a:xfrm>
        </p:spPr>
        <p:txBody>
          <a:bodyPr/>
          <a:lstStyle/>
          <a:p>
            <a:r>
              <a:rPr lang="en-US" dirty="0">
                <a:highlight>
                  <a:srgbClr val="008080"/>
                </a:highlight>
              </a:rPr>
              <a:t>-Chetan Gupta, A20378854, seat# 13</a:t>
            </a:r>
          </a:p>
        </p:txBody>
      </p:sp>
    </p:spTree>
    <p:extLst>
      <p:ext uri="{BB962C8B-B14F-4D97-AF65-F5344CB8AC3E}">
        <p14:creationId xmlns:p14="http://schemas.microsoft.com/office/powerpoint/2010/main" val="32770323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1DFE2-5425-422E-8547-CCD8847B8C04}"/>
              </a:ext>
            </a:extLst>
          </p:cNvPr>
          <p:cNvSpPr>
            <a:spLocks noGrp="1"/>
          </p:cNvSpPr>
          <p:nvPr>
            <p:ph type="title"/>
          </p:nvPr>
        </p:nvSpPr>
        <p:spPr>
          <a:xfrm>
            <a:off x="1024129" y="851546"/>
            <a:ext cx="9720072" cy="844089"/>
          </a:xfrm>
        </p:spPr>
        <p:txBody>
          <a:bodyPr>
            <a:normAutofit/>
          </a:bodyPr>
          <a:lstStyle/>
          <a:p>
            <a:r>
              <a:rPr lang="en-US" sz="4000" dirty="0"/>
              <a:t>Sort by Discounted price</a:t>
            </a:r>
          </a:p>
        </p:txBody>
      </p:sp>
      <p:sp>
        <p:nvSpPr>
          <p:cNvPr id="3" name="Content Placeholder 2">
            <a:extLst>
              <a:ext uri="{FF2B5EF4-FFF2-40B4-BE49-F238E27FC236}">
                <a16:creationId xmlns:a16="http://schemas.microsoft.com/office/drawing/2014/main" id="{095843A0-5C02-4C46-9733-1BC005A262CD}"/>
              </a:ext>
            </a:extLst>
          </p:cNvPr>
          <p:cNvSpPr>
            <a:spLocks noGrp="1"/>
          </p:cNvSpPr>
          <p:nvPr>
            <p:ph idx="1"/>
          </p:nvPr>
        </p:nvSpPr>
        <p:spPr>
          <a:xfrm>
            <a:off x="1024128" y="1913138"/>
            <a:ext cx="9720073" cy="844089"/>
          </a:xfrm>
        </p:spPr>
        <p:txBody>
          <a:bodyPr/>
          <a:lstStyle/>
          <a:p>
            <a:r>
              <a:rPr lang="en-US" dirty="0"/>
              <a:t>It will sort the list using discounted price.</a:t>
            </a:r>
          </a:p>
          <a:p>
            <a:endParaRPr lang="en-US" dirty="0"/>
          </a:p>
        </p:txBody>
      </p:sp>
      <p:sp>
        <p:nvSpPr>
          <p:cNvPr id="4" name="Title 1">
            <a:extLst>
              <a:ext uri="{FF2B5EF4-FFF2-40B4-BE49-F238E27FC236}">
                <a16:creationId xmlns:a16="http://schemas.microsoft.com/office/drawing/2014/main" id="{0EADAC36-1AE5-46E8-894E-BB1649794ED5}"/>
              </a:ext>
            </a:extLst>
          </p:cNvPr>
          <p:cNvSpPr txBox="1">
            <a:spLocks/>
          </p:cNvSpPr>
          <p:nvPr/>
        </p:nvSpPr>
        <p:spPr>
          <a:xfrm>
            <a:off x="1024129" y="2757227"/>
            <a:ext cx="9720072" cy="844089"/>
          </a:xfrm>
          <a:prstGeom prst="rect">
            <a:avLst/>
          </a:prstGeom>
        </p:spPr>
        <p:txBody>
          <a:bodyPr vert="horz" lIns="91440" tIns="45720" rIns="91440" bIns="45720" rtlCol="0" anchor="ctr">
            <a:normAutofit/>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r>
              <a:rPr lang="en-US" sz="4000" dirty="0"/>
              <a:t>Display full list</a:t>
            </a:r>
          </a:p>
        </p:txBody>
      </p:sp>
      <p:sp>
        <p:nvSpPr>
          <p:cNvPr id="5" name="Content Placeholder 2">
            <a:extLst>
              <a:ext uri="{FF2B5EF4-FFF2-40B4-BE49-F238E27FC236}">
                <a16:creationId xmlns:a16="http://schemas.microsoft.com/office/drawing/2014/main" id="{0CDA6B33-F934-4456-A919-E79F02E9E34B}"/>
              </a:ext>
            </a:extLst>
          </p:cNvPr>
          <p:cNvSpPr txBox="1">
            <a:spLocks/>
          </p:cNvSpPr>
          <p:nvPr/>
        </p:nvSpPr>
        <p:spPr>
          <a:xfrm>
            <a:off x="1024126" y="3966011"/>
            <a:ext cx="9720073" cy="1857740"/>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r>
              <a:rPr lang="en-US" dirty="0"/>
              <a:t>It will simply return the list for all the coupons with details in Coupon ID sorted list.</a:t>
            </a:r>
          </a:p>
        </p:txBody>
      </p:sp>
    </p:spTree>
    <p:extLst>
      <p:ext uri="{BB962C8B-B14F-4D97-AF65-F5344CB8AC3E}">
        <p14:creationId xmlns:p14="http://schemas.microsoft.com/office/powerpoint/2010/main" val="28802924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operational details</a:t>
            </a:r>
          </a:p>
        </p:txBody>
      </p:sp>
      <p:sp>
        <p:nvSpPr>
          <p:cNvPr id="3" name="Content Placeholder 2"/>
          <p:cNvSpPr>
            <a:spLocks noGrp="1"/>
          </p:cNvSpPr>
          <p:nvPr>
            <p:ph idx="1"/>
          </p:nvPr>
        </p:nvSpPr>
        <p:spPr/>
        <p:txBody>
          <a:bodyPr>
            <a:normAutofit fontScale="70000" lnSpcReduction="20000"/>
          </a:bodyPr>
          <a:lstStyle/>
          <a:p>
            <a:r>
              <a:rPr lang="en-US" dirty="0"/>
              <a:t>Apart from following options we are using a .</a:t>
            </a:r>
            <a:r>
              <a:rPr lang="en-US" dirty="0" err="1"/>
              <a:t>exl</a:t>
            </a:r>
            <a:r>
              <a:rPr lang="en-US" dirty="0"/>
              <a:t> file grabbing data. As well as we have implemented many functions to make the system work properly, like:-</a:t>
            </a:r>
          </a:p>
          <a:p>
            <a:pPr>
              <a:buFont typeface="Arial" panose="020B0604020202020204" pitchFamily="34" charset="0"/>
              <a:buChar char="•"/>
            </a:pPr>
            <a:r>
              <a:rPr lang="en-US" dirty="0"/>
              <a:t>+</a:t>
            </a:r>
            <a:r>
              <a:rPr lang="en-US" dirty="0" err="1"/>
              <a:t>IsEmpty</a:t>
            </a:r>
            <a:r>
              <a:rPr lang="en-US" dirty="0"/>
              <a:t>(): </a:t>
            </a:r>
            <a:r>
              <a:rPr lang="en-US" dirty="0" err="1"/>
              <a:t>boolean</a:t>
            </a:r>
            <a:endParaRPr lang="en-US" dirty="0"/>
          </a:p>
          <a:p>
            <a:pPr>
              <a:buFont typeface="Arial" panose="020B0604020202020204" pitchFamily="34" charset="0"/>
              <a:buChar char="•"/>
            </a:pPr>
            <a:r>
              <a:rPr lang="en-US" dirty="0"/>
              <a:t>+</a:t>
            </a:r>
            <a:r>
              <a:rPr lang="en-US" dirty="0" err="1"/>
              <a:t>getSize</a:t>
            </a:r>
            <a:r>
              <a:rPr lang="en-US" dirty="0"/>
              <a:t>(): </a:t>
            </a:r>
            <a:r>
              <a:rPr lang="en-US" dirty="0" err="1"/>
              <a:t>int</a:t>
            </a:r>
            <a:endParaRPr lang="en-US" dirty="0"/>
          </a:p>
          <a:p>
            <a:pPr>
              <a:buFont typeface="Arial" panose="020B0604020202020204" pitchFamily="34" charset="0"/>
              <a:buChar char="•"/>
            </a:pPr>
            <a:r>
              <a:rPr lang="en-US" dirty="0"/>
              <a:t>+insert(</a:t>
            </a:r>
            <a:r>
              <a:rPr lang="en-US" dirty="0" err="1"/>
              <a:t>couponprovider</a:t>
            </a:r>
            <a:r>
              <a:rPr lang="en-US" dirty="0"/>
              <a:t> : String, </a:t>
            </a:r>
            <a:r>
              <a:rPr lang="en-US" dirty="0" err="1"/>
              <a:t>name_of_product</a:t>
            </a:r>
            <a:r>
              <a:rPr lang="en-US" dirty="0"/>
              <a:t>: String, </a:t>
            </a:r>
            <a:r>
              <a:rPr lang="en-US" dirty="0" err="1"/>
              <a:t>status_of_Coupon</a:t>
            </a:r>
            <a:r>
              <a:rPr lang="en-US" dirty="0"/>
              <a:t>: String, price: double, </a:t>
            </a:r>
            <a:r>
              <a:rPr lang="en-US" dirty="0" err="1"/>
              <a:t>discount_rate</a:t>
            </a:r>
            <a:r>
              <a:rPr lang="en-US" dirty="0"/>
              <a:t>: double, </a:t>
            </a:r>
            <a:r>
              <a:rPr lang="en-US" dirty="0" err="1"/>
              <a:t>expiration_period</a:t>
            </a:r>
            <a:r>
              <a:rPr lang="en-US" dirty="0"/>
              <a:t>: double, </a:t>
            </a:r>
            <a:r>
              <a:rPr lang="en-US" dirty="0" err="1"/>
              <a:t>Coupon_ID</a:t>
            </a:r>
            <a:r>
              <a:rPr lang="en-US" dirty="0"/>
              <a:t> : double, </a:t>
            </a:r>
            <a:r>
              <a:rPr lang="en-US" dirty="0" err="1"/>
              <a:t>Discounted_price</a:t>
            </a:r>
            <a:r>
              <a:rPr lang="en-US" dirty="0"/>
              <a:t>: double,  </a:t>
            </a:r>
            <a:r>
              <a:rPr lang="en-US" dirty="0" err="1"/>
              <a:t>customer_Name</a:t>
            </a:r>
            <a:r>
              <a:rPr lang="en-US" dirty="0"/>
              <a:t>: String) : void</a:t>
            </a:r>
          </a:p>
          <a:p>
            <a:pPr>
              <a:buFont typeface="Arial" panose="020B0604020202020204" pitchFamily="34" charset="0"/>
              <a:buChar char="•"/>
            </a:pPr>
            <a:r>
              <a:rPr lang="en-US" dirty="0"/>
              <a:t>+</a:t>
            </a:r>
            <a:r>
              <a:rPr lang="en-US" dirty="0" err="1"/>
              <a:t>deleteAtPos</a:t>
            </a:r>
            <a:r>
              <a:rPr lang="en-US" dirty="0"/>
              <a:t>(</a:t>
            </a:r>
            <a:r>
              <a:rPr lang="en-US" dirty="0" err="1"/>
              <a:t>pos</a:t>
            </a:r>
            <a:r>
              <a:rPr lang="en-US" dirty="0"/>
              <a:t>: </a:t>
            </a:r>
            <a:r>
              <a:rPr lang="en-US" dirty="0" err="1"/>
              <a:t>int</a:t>
            </a:r>
            <a:r>
              <a:rPr lang="en-US" dirty="0"/>
              <a:t>) : void</a:t>
            </a:r>
          </a:p>
          <a:p>
            <a:pPr>
              <a:buFont typeface="Arial" panose="020B0604020202020204" pitchFamily="34" charset="0"/>
              <a:buChar char="•"/>
            </a:pPr>
            <a:r>
              <a:rPr lang="en-US" dirty="0"/>
              <a:t>+display() : void</a:t>
            </a:r>
          </a:p>
          <a:p>
            <a:pPr>
              <a:buFont typeface="Arial" panose="020B0604020202020204" pitchFamily="34" charset="0"/>
              <a:buChar char="•"/>
            </a:pPr>
            <a:r>
              <a:rPr lang="en-US" dirty="0"/>
              <a:t>+</a:t>
            </a:r>
            <a:r>
              <a:rPr lang="en-US" dirty="0" err="1"/>
              <a:t>CouponSearch_Linear</a:t>
            </a:r>
            <a:r>
              <a:rPr lang="en-US" dirty="0"/>
              <a:t>(</a:t>
            </a:r>
            <a:r>
              <a:rPr lang="en-US" dirty="0" err="1"/>
              <a:t>Coupon_ID</a:t>
            </a:r>
            <a:r>
              <a:rPr lang="en-US" dirty="0"/>
              <a:t>: double): </a:t>
            </a:r>
            <a:r>
              <a:rPr lang="en-US" dirty="0" err="1"/>
              <a:t>boolean</a:t>
            </a:r>
            <a:endParaRPr lang="en-US" dirty="0"/>
          </a:p>
          <a:p>
            <a:pPr>
              <a:buFont typeface="Arial" panose="020B0604020202020204" pitchFamily="34" charset="0"/>
              <a:buChar char="•"/>
            </a:pPr>
            <a:r>
              <a:rPr lang="en-US" dirty="0"/>
              <a:t>+</a:t>
            </a:r>
            <a:r>
              <a:rPr lang="en-US" dirty="0" err="1"/>
              <a:t>lowtohigh</a:t>
            </a:r>
            <a:r>
              <a:rPr lang="en-US" dirty="0"/>
              <a:t>() : void</a:t>
            </a:r>
          </a:p>
          <a:p>
            <a:pPr>
              <a:buFont typeface="Arial" panose="020B0604020202020204" pitchFamily="34" charset="0"/>
              <a:buChar char="•"/>
            </a:pPr>
            <a:r>
              <a:rPr lang="en-US" dirty="0"/>
              <a:t>+</a:t>
            </a:r>
            <a:r>
              <a:rPr lang="en-US" dirty="0" err="1"/>
              <a:t>BinarySear</a:t>
            </a:r>
            <a:r>
              <a:rPr lang="en-US" dirty="0"/>
              <a:t>( ID: double) : </a:t>
            </a:r>
            <a:r>
              <a:rPr lang="en-US" dirty="0" err="1"/>
              <a:t>int</a:t>
            </a:r>
            <a:endParaRPr lang="en-US" dirty="0"/>
          </a:p>
          <a:p>
            <a:pPr>
              <a:buFont typeface="Arial" panose="020B0604020202020204" pitchFamily="34" charset="0"/>
              <a:buChar char="•"/>
            </a:pPr>
            <a:r>
              <a:rPr lang="en-US" dirty="0"/>
              <a:t>+</a:t>
            </a:r>
            <a:r>
              <a:rPr lang="en-US" dirty="0" err="1"/>
              <a:t>binarySearch</a:t>
            </a:r>
            <a:r>
              <a:rPr lang="en-US" dirty="0"/>
              <a:t>(</a:t>
            </a:r>
            <a:r>
              <a:rPr lang="en-US" dirty="0" err="1"/>
              <a:t>arr</a:t>
            </a:r>
            <a:r>
              <a:rPr lang="en-US" dirty="0"/>
              <a:t>[]: double, l: </a:t>
            </a:r>
            <a:r>
              <a:rPr lang="en-US" dirty="0" err="1"/>
              <a:t>int</a:t>
            </a:r>
            <a:r>
              <a:rPr lang="en-US" dirty="0"/>
              <a:t>, r: </a:t>
            </a:r>
            <a:r>
              <a:rPr lang="en-US" dirty="0" err="1"/>
              <a:t>int</a:t>
            </a:r>
            <a:r>
              <a:rPr lang="en-US" dirty="0"/>
              <a:t>, x: double): </a:t>
            </a:r>
            <a:r>
              <a:rPr lang="en-US" dirty="0" err="1"/>
              <a:t>int</a:t>
            </a:r>
            <a:endParaRPr lang="en-US" dirty="0"/>
          </a:p>
          <a:p>
            <a:pPr>
              <a:buFont typeface="Arial" panose="020B0604020202020204" pitchFamily="34" charset="0"/>
              <a:buChar char="•"/>
            </a:pPr>
            <a:endParaRPr lang="en-US" dirty="0"/>
          </a:p>
        </p:txBody>
      </p:sp>
    </p:spTree>
    <p:extLst>
      <p:ext uri="{BB962C8B-B14F-4D97-AF65-F5344CB8AC3E}">
        <p14:creationId xmlns:p14="http://schemas.microsoft.com/office/powerpoint/2010/main" val="39552757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310ED-44DD-4BE6-AE89-2CE462EACFE1}"/>
              </a:ext>
            </a:extLst>
          </p:cNvPr>
          <p:cNvSpPr>
            <a:spLocks noGrp="1"/>
          </p:cNvSpPr>
          <p:nvPr>
            <p:ph type="title"/>
          </p:nvPr>
        </p:nvSpPr>
        <p:spPr/>
        <p:txBody>
          <a:bodyPr/>
          <a:lstStyle/>
          <a:p>
            <a:r>
              <a:rPr lang="en-US" b="1" dirty="0"/>
              <a:t>Testing Document </a:t>
            </a:r>
            <a:endParaRPr lang="en-US" dirty="0"/>
          </a:p>
        </p:txBody>
      </p:sp>
      <p:sp>
        <p:nvSpPr>
          <p:cNvPr id="3" name="Content Placeholder 2">
            <a:extLst>
              <a:ext uri="{FF2B5EF4-FFF2-40B4-BE49-F238E27FC236}">
                <a16:creationId xmlns:a16="http://schemas.microsoft.com/office/drawing/2014/main" id="{60774676-E487-4D0F-840B-8A7AB39F460A}"/>
              </a:ext>
            </a:extLst>
          </p:cNvPr>
          <p:cNvSpPr>
            <a:spLocks noGrp="1"/>
          </p:cNvSpPr>
          <p:nvPr>
            <p:ph idx="1"/>
          </p:nvPr>
        </p:nvSpPr>
        <p:spPr/>
        <p:txBody>
          <a:bodyPr/>
          <a:lstStyle/>
          <a:p>
            <a:r>
              <a:rPr lang="en-US" dirty="0"/>
              <a:t>We are using and Microsoft Excel sheet for reading and storing our data. Which as follows, I will be attaching excel sheet with this project.</a:t>
            </a:r>
          </a:p>
          <a:p>
            <a:endParaRPr lang="en-US" dirty="0"/>
          </a:p>
        </p:txBody>
      </p:sp>
      <p:graphicFrame>
        <p:nvGraphicFramePr>
          <p:cNvPr id="7" name="Object 6">
            <a:extLst>
              <a:ext uri="{FF2B5EF4-FFF2-40B4-BE49-F238E27FC236}">
                <a16:creationId xmlns:a16="http://schemas.microsoft.com/office/drawing/2014/main" id="{5532E159-96D1-4B60-8AA8-1B2E9FCDDEAF}"/>
              </a:ext>
            </a:extLst>
          </p:cNvPr>
          <p:cNvGraphicFramePr>
            <a:graphicFrameLocks noChangeAspect="1"/>
          </p:cNvGraphicFramePr>
          <p:nvPr>
            <p:extLst>
              <p:ext uri="{D42A27DB-BD31-4B8C-83A1-F6EECF244321}">
                <p14:modId xmlns:p14="http://schemas.microsoft.com/office/powerpoint/2010/main" val="3883248667"/>
              </p:ext>
            </p:extLst>
          </p:nvPr>
        </p:nvGraphicFramePr>
        <p:xfrm>
          <a:off x="3619500" y="3578642"/>
          <a:ext cx="4953000" cy="1654175"/>
        </p:xfrm>
        <a:graphic>
          <a:graphicData uri="http://schemas.openxmlformats.org/presentationml/2006/ole">
            <mc:AlternateContent xmlns:mc="http://schemas.openxmlformats.org/markup-compatibility/2006">
              <mc:Choice xmlns:v="urn:schemas-microsoft-com:vml" Requires="v">
                <p:oleObj spid="_x0000_s1030" name="Worksheet" r:id="rId3" imgW="4953071" imgH="1653595" progId="Excel.Sheet.8">
                  <p:embed/>
                </p:oleObj>
              </mc:Choice>
              <mc:Fallback>
                <p:oleObj name="Worksheet" r:id="rId3" imgW="4953071" imgH="1653595" progId="Excel.Sheet.8">
                  <p:embed/>
                  <p:pic>
                    <p:nvPicPr>
                      <p:cNvPr id="0" name=""/>
                      <p:cNvPicPr/>
                      <p:nvPr/>
                    </p:nvPicPr>
                    <p:blipFill>
                      <a:blip r:embed="rId4"/>
                      <a:stretch>
                        <a:fillRect/>
                      </a:stretch>
                    </p:blipFill>
                    <p:spPr>
                      <a:xfrm>
                        <a:off x="3619500" y="3578642"/>
                        <a:ext cx="4953000" cy="1654175"/>
                      </a:xfrm>
                      <a:prstGeom prst="rect">
                        <a:avLst/>
                      </a:prstGeom>
                    </p:spPr>
                  </p:pic>
                </p:oleObj>
              </mc:Fallback>
            </mc:AlternateContent>
          </a:graphicData>
        </a:graphic>
      </p:graphicFrame>
    </p:spTree>
    <p:extLst>
      <p:ext uri="{BB962C8B-B14F-4D97-AF65-F5344CB8AC3E}">
        <p14:creationId xmlns:p14="http://schemas.microsoft.com/office/powerpoint/2010/main" val="3484169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E1CCA-4DCA-4575-8956-471BACAE72E7}"/>
              </a:ext>
            </a:extLst>
          </p:cNvPr>
          <p:cNvSpPr>
            <a:spLocks noGrp="1"/>
          </p:cNvSpPr>
          <p:nvPr>
            <p:ph type="title"/>
          </p:nvPr>
        </p:nvSpPr>
        <p:spPr/>
        <p:txBody>
          <a:bodyPr/>
          <a:lstStyle/>
          <a:p>
            <a:r>
              <a:rPr lang="en-US" b="1" dirty="0"/>
              <a:t>Debugging Note</a:t>
            </a:r>
            <a:endParaRPr lang="en-US" dirty="0"/>
          </a:p>
        </p:txBody>
      </p:sp>
      <p:sp>
        <p:nvSpPr>
          <p:cNvPr id="3" name="Content Placeholder 2">
            <a:extLst>
              <a:ext uri="{FF2B5EF4-FFF2-40B4-BE49-F238E27FC236}">
                <a16:creationId xmlns:a16="http://schemas.microsoft.com/office/drawing/2014/main" id="{560E2A14-CCD6-4AF6-A867-5F24DB04A2B2}"/>
              </a:ext>
            </a:extLst>
          </p:cNvPr>
          <p:cNvSpPr>
            <a:spLocks noGrp="1"/>
          </p:cNvSpPr>
          <p:nvPr>
            <p:ph idx="1"/>
          </p:nvPr>
        </p:nvSpPr>
        <p:spPr/>
        <p:txBody>
          <a:bodyPr/>
          <a:lstStyle/>
          <a:p>
            <a:pPr>
              <a:buFont typeface="Wingdings" panose="05000000000000000000" pitchFamily="2" charset="2"/>
              <a:buChar char="Ø"/>
            </a:pPr>
            <a:r>
              <a:rPr lang="en-US" dirty="0"/>
              <a:t>I have tried both library based and user based linked list, initially we have used library based linked list we are finding hard in defining the different functionality. So we have created our own linked list and performed all the functionality for the required program.</a:t>
            </a:r>
          </a:p>
          <a:p>
            <a:pPr>
              <a:buFont typeface="Wingdings" panose="05000000000000000000" pitchFamily="2" charset="2"/>
              <a:buChar char="Ø"/>
            </a:pPr>
            <a:r>
              <a:rPr lang="en-US" dirty="0"/>
              <a:t>Secondly, I have defined mostly user based functions rather using library based functions, which we find bit challenging.</a:t>
            </a:r>
          </a:p>
          <a:p>
            <a:pPr>
              <a:buFont typeface="Wingdings" panose="05000000000000000000" pitchFamily="2" charset="2"/>
              <a:buChar char="Ø"/>
            </a:pPr>
            <a:r>
              <a:rPr lang="en-US" dirty="0"/>
              <a:t>On defining different methods and creating nodes we find binary search quite challenging to implement among all, it gives us lot of hard time to implement. But in the end we are able to do it.</a:t>
            </a:r>
          </a:p>
          <a:p>
            <a:pPr>
              <a:buFont typeface="Wingdings" panose="05000000000000000000" pitchFamily="2" charset="2"/>
              <a:buChar char="Ø"/>
            </a:pPr>
            <a:r>
              <a:rPr lang="en-US" dirty="0"/>
              <a:t>As we have reading and storing data through in excel as our database to reading excel by rows and column and storing in linked list was challenging too.</a:t>
            </a:r>
          </a:p>
          <a:p>
            <a:endParaRPr lang="en-US" dirty="0"/>
          </a:p>
        </p:txBody>
      </p:sp>
    </p:spTree>
    <p:extLst>
      <p:ext uri="{BB962C8B-B14F-4D97-AF65-F5344CB8AC3E}">
        <p14:creationId xmlns:p14="http://schemas.microsoft.com/office/powerpoint/2010/main" val="28455892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342FA-D9E0-4DDA-9D22-4C99D68EDA90}"/>
              </a:ext>
            </a:extLst>
          </p:cNvPr>
          <p:cNvSpPr>
            <a:spLocks noGrp="1"/>
          </p:cNvSpPr>
          <p:nvPr>
            <p:ph type="title"/>
          </p:nvPr>
        </p:nvSpPr>
        <p:spPr/>
        <p:txBody>
          <a:bodyPr/>
          <a:lstStyle/>
          <a:p>
            <a:r>
              <a:rPr lang="en-US" b="1" dirty="0"/>
              <a:t>Future Improvement Document</a:t>
            </a:r>
            <a:endParaRPr lang="en-US" dirty="0"/>
          </a:p>
        </p:txBody>
      </p:sp>
      <p:sp>
        <p:nvSpPr>
          <p:cNvPr id="3" name="Content Placeholder 2">
            <a:extLst>
              <a:ext uri="{FF2B5EF4-FFF2-40B4-BE49-F238E27FC236}">
                <a16:creationId xmlns:a16="http://schemas.microsoft.com/office/drawing/2014/main" id="{351CCF81-247A-4B8F-90E7-2D4D5F350270}"/>
              </a:ext>
            </a:extLst>
          </p:cNvPr>
          <p:cNvSpPr>
            <a:spLocks noGrp="1"/>
          </p:cNvSpPr>
          <p:nvPr>
            <p:ph idx="1"/>
          </p:nvPr>
        </p:nvSpPr>
        <p:spPr/>
        <p:txBody>
          <a:bodyPr/>
          <a:lstStyle/>
          <a:p>
            <a:r>
              <a:rPr lang="en-US" dirty="0"/>
              <a:t>I am planning to take this project to next level by providing GUI interface as well as adding new functionality, like:-</a:t>
            </a:r>
          </a:p>
          <a:p>
            <a:pPr>
              <a:buFont typeface="Arial" panose="020B0604020202020204" pitchFamily="34" charset="0"/>
              <a:buChar char="•"/>
            </a:pPr>
            <a:r>
              <a:rPr lang="en-US" dirty="0"/>
              <a:t> Using Database for storing and make centralized system</a:t>
            </a:r>
          </a:p>
          <a:p>
            <a:pPr>
              <a:buFont typeface="Arial" panose="020B0604020202020204" pitchFamily="34" charset="0"/>
              <a:buChar char="•"/>
            </a:pPr>
            <a:r>
              <a:rPr lang="en-US" dirty="0"/>
              <a:t> Planning to add new functions like updating the particular existing details</a:t>
            </a:r>
          </a:p>
          <a:p>
            <a:pPr>
              <a:buFont typeface="Arial" panose="020B0604020202020204" pitchFamily="34" charset="0"/>
              <a:buChar char="•"/>
            </a:pPr>
            <a:r>
              <a:rPr lang="en-US" dirty="0"/>
              <a:t> Planning for more dynamic coupon adding, deleting and sorting of data.</a:t>
            </a:r>
          </a:p>
        </p:txBody>
      </p:sp>
    </p:spTree>
    <p:extLst>
      <p:ext uri="{BB962C8B-B14F-4D97-AF65-F5344CB8AC3E}">
        <p14:creationId xmlns:p14="http://schemas.microsoft.com/office/powerpoint/2010/main" val="23523487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4038CB10-1F5C-4D54-9DF7-12586DE5B00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4572000"/>
            <a:ext cx="7058307" cy="196426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73ED6512-6858-4552-B699-9A97FE9A4EA2}"/>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Content Placeholder 5">
            <a:extLst>
              <a:ext uri="{FF2B5EF4-FFF2-40B4-BE49-F238E27FC236}">
                <a16:creationId xmlns:a16="http://schemas.microsoft.com/office/drawing/2014/main" id="{423C286E-A434-492D-BED5-52519409DFEC}"/>
              </a:ext>
            </a:extLst>
          </p:cNvPr>
          <p:cNvPicPr>
            <a:picLocks noChangeAspect="1"/>
          </p:cNvPicPr>
          <p:nvPr/>
        </p:nvPicPr>
        <p:blipFill rotWithShape="1">
          <a:blip r:embed="rId2"/>
          <a:srcRect r="8920" b="-3"/>
          <a:stretch/>
        </p:blipFill>
        <p:spPr>
          <a:xfrm>
            <a:off x="327547" y="321733"/>
            <a:ext cx="7058306" cy="4107392"/>
          </a:xfrm>
          <a:prstGeom prst="rect">
            <a:avLst/>
          </a:prstGeom>
        </p:spPr>
      </p:pic>
      <p:sp>
        <p:nvSpPr>
          <p:cNvPr id="2" name="Title 1">
            <a:extLst>
              <a:ext uri="{FF2B5EF4-FFF2-40B4-BE49-F238E27FC236}">
                <a16:creationId xmlns:a16="http://schemas.microsoft.com/office/drawing/2014/main" id="{F659405A-34AD-4E86-A4E5-7B0A41C2C272}"/>
              </a:ext>
            </a:extLst>
          </p:cNvPr>
          <p:cNvSpPr>
            <a:spLocks noGrp="1"/>
          </p:cNvSpPr>
          <p:nvPr>
            <p:ph type="title"/>
          </p:nvPr>
        </p:nvSpPr>
        <p:spPr>
          <a:xfrm>
            <a:off x="524256" y="4767072"/>
            <a:ext cx="6594189" cy="1625210"/>
          </a:xfrm>
        </p:spPr>
        <p:txBody>
          <a:bodyPr>
            <a:normAutofit/>
          </a:bodyPr>
          <a:lstStyle/>
          <a:p>
            <a:pPr algn="r"/>
            <a:r>
              <a:rPr lang="en-US" b="1">
                <a:solidFill>
                  <a:srgbClr val="FFFFFF"/>
                </a:solidFill>
              </a:rPr>
              <a:t>Result Summary/Screenshot</a:t>
            </a:r>
            <a:endParaRPr lang="en-US">
              <a:solidFill>
                <a:srgbClr val="FFFFFF"/>
              </a:solidFill>
            </a:endParaRPr>
          </a:p>
        </p:txBody>
      </p:sp>
      <p:sp>
        <p:nvSpPr>
          <p:cNvPr id="11" name="Content Placeholder 10"/>
          <p:cNvSpPr>
            <a:spLocks noGrp="1"/>
          </p:cNvSpPr>
          <p:nvPr>
            <p:ph idx="1"/>
          </p:nvPr>
        </p:nvSpPr>
        <p:spPr>
          <a:xfrm>
            <a:off x="8029319" y="917725"/>
            <a:ext cx="3424739" cy="4852362"/>
          </a:xfrm>
        </p:spPr>
        <p:txBody>
          <a:bodyPr anchor="ctr">
            <a:normAutofit/>
          </a:bodyPr>
          <a:lstStyle/>
          <a:p>
            <a:r>
              <a:rPr lang="en-US" dirty="0">
                <a:solidFill>
                  <a:srgbClr val="FFFFFF"/>
                </a:solidFill>
              </a:rPr>
              <a:t>After running the program it will show following options</a:t>
            </a:r>
          </a:p>
        </p:txBody>
      </p:sp>
    </p:spTree>
    <p:extLst>
      <p:ext uri="{BB962C8B-B14F-4D97-AF65-F5344CB8AC3E}">
        <p14:creationId xmlns:p14="http://schemas.microsoft.com/office/powerpoint/2010/main" val="2804845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319E6BB3-DF2B-4751-97C5-B3DB949AED9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71998"/>
            <a:ext cx="12188952" cy="22855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14">
            <a:extLst>
              <a:ext uri="{FF2B5EF4-FFF2-40B4-BE49-F238E27FC236}">
                <a16:creationId xmlns:a16="http://schemas.microsoft.com/office/drawing/2014/main" id="{CBDDD243-ED5F-4896-B18B-ABCF4B7E12C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a:extLst>
              <a:ext uri="{FF2B5EF4-FFF2-40B4-BE49-F238E27FC236}">
                <a16:creationId xmlns:a16="http://schemas.microsoft.com/office/drawing/2014/main" id="{A61721DD-D110-44EE-82A7-D56AB687E614}"/>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5204427"/>
            <a:ext cx="0" cy="91440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pic>
        <p:nvPicPr>
          <p:cNvPr id="8" name="Content Placeholder 4" descr="A screenshot of a cell phone&#10;&#10;Description generated with very high confidence">
            <a:extLst>
              <a:ext uri="{FF2B5EF4-FFF2-40B4-BE49-F238E27FC236}">
                <a16:creationId xmlns:a16="http://schemas.microsoft.com/office/drawing/2014/main" id="{399A865E-1086-4D4C-BF25-82FB57FF20AC}"/>
              </a:ext>
            </a:extLst>
          </p:cNvPr>
          <p:cNvPicPr>
            <a:picLocks noChangeAspect="1"/>
          </p:cNvPicPr>
          <p:nvPr/>
        </p:nvPicPr>
        <p:blipFill>
          <a:blip r:embed="rId2"/>
          <a:stretch>
            <a:fillRect/>
          </a:stretch>
        </p:blipFill>
        <p:spPr>
          <a:xfrm>
            <a:off x="6557968" y="643467"/>
            <a:ext cx="4466622" cy="3606798"/>
          </a:xfrm>
          <a:prstGeom prst="rect">
            <a:avLst/>
          </a:prstGeom>
        </p:spPr>
      </p:pic>
      <p:sp>
        <p:nvSpPr>
          <p:cNvPr id="2" name="Title 1">
            <a:extLst>
              <a:ext uri="{FF2B5EF4-FFF2-40B4-BE49-F238E27FC236}">
                <a16:creationId xmlns:a16="http://schemas.microsoft.com/office/drawing/2014/main" id="{28EFB2E9-EFA1-49B2-84B0-68B45B453998}"/>
              </a:ext>
            </a:extLst>
          </p:cNvPr>
          <p:cNvSpPr>
            <a:spLocks noGrp="1"/>
          </p:cNvSpPr>
          <p:nvPr>
            <p:ph type="title"/>
          </p:nvPr>
        </p:nvSpPr>
        <p:spPr>
          <a:xfrm>
            <a:off x="1024128" y="4911819"/>
            <a:ext cx="9720072" cy="1499616"/>
          </a:xfrm>
        </p:spPr>
        <p:txBody>
          <a:bodyPr>
            <a:normAutofit/>
          </a:bodyPr>
          <a:lstStyle/>
          <a:p>
            <a:r>
              <a:rPr lang="en-US" dirty="0"/>
              <a:t>Purchase of Coupon</a:t>
            </a:r>
            <a:br>
              <a:rPr lang="en-US" dirty="0"/>
            </a:br>
            <a:endParaRPr lang="en-US" dirty="0">
              <a:solidFill>
                <a:srgbClr val="FFFFFF"/>
              </a:solidFill>
            </a:endParaRPr>
          </a:p>
        </p:txBody>
      </p:sp>
      <p:sp>
        <p:nvSpPr>
          <p:cNvPr id="10" name="Content Placeholder 9"/>
          <p:cNvSpPr>
            <a:spLocks noGrp="1"/>
          </p:cNvSpPr>
          <p:nvPr>
            <p:ph idx="1"/>
          </p:nvPr>
        </p:nvSpPr>
        <p:spPr>
          <a:xfrm>
            <a:off x="1024129" y="643467"/>
            <a:ext cx="4750138" cy="3606798"/>
          </a:xfrm>
        </p:spPr>
        <p:txBody>
          <a:bodyPr anchor="ctr">
            <a:normAutofit/>
          </a:bodyPr>
          <a:lstStyle/>
          <a:p>
            <a:r>
              <a:rPr lang="en-US" sz="2000" dirty="0"/>
              <a:t>It will ask from the user to input all the details regarding coupon for adding into the system.</a:t>
            </a:r>
          </a:p>
        </p:txBody>
      </p:sp>
    </p:spTree>
    <p:extLst>
      <p:ext uri="{BB962C8B-B14F-4D97-AF65-F5344CB8AC3E}">
        <p14:creationId xmlns:p14="http://schemas.microsoft.com/office/powerpoint/2010/main" val="33601944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814C0-9536-4CD5-AADC-4466F8A987D6}"/>
              </a:ext>
            </a:extLst>
          </p:cNvPr>
          <p:cNvSpPr>
            <a:spLocks noGrp="1"/>
          </p:cNvSpPr>
          <p:nvPr>
            <p:ph type="title"/>
          </p:nvPr>
        </p:nvSpPr>
        <p:spPr/>
        <p:txBody>
          <a:bodyPr/>
          <a:lstStyle/>
          <a:p>
            <a:r>
              <a:rPr lang="en-US" dirty="0"/>
              <a:t>Underlined data was added by user</a:t>
            </a:r>
          </a:p>
        </p:txBody>
      </p:sp>
      <p:pic>
        <p:nvPicPr>
          <p:cNvPr id="5" name="Content Placeholder 4" descr="A screenshot of a cell phone&#10;&#10;Description generated with very high confidence">
            <a:extLst>
              <a:ext uri="{FF2B5EF4-FFF2-40B4-BE49-F238E27FC236}">
                <a16:creationId xmlns:a16="http://schemas.microsoft.com/office/drawing/2014/main" id="{2B3524AE-8AE5-489F-9E7E-E44A254AFC82}"/>
              </a:ext>
            </a:extLst>
          </p:cNvPr>
          <p:cNvPicPr>
            <a:picLocks noGrp="1" noChangeAspect="1"/>
          </p:cNvPicPr>
          <p:nvPr>
            <p:ph idx="1"/>
          </p:nvPr>
        </p:nvPicPr>
        <p:blipFill>
          <a:blip r:embed="rId2"/>
          <a:stretch>
            <a:fillRect/>
          </a:stretch>
        </p:blipFill>
        <p:spPr>
          <a:xfrm>
            <a:off x="1761649" y="2647632"/>
            <a:ext cx="8244840" cy="3299460"/>
          </a:xfrm>
        </p:spPr>
      </p:pic>
    </p:spTree>
    <p:extLst>
      <p:ext uri="{BB962C8B-B14F-4D97-AF65-F5344CB8AC3E}">
        <p14:creationId xmlns:p14="http://schemas.microsoft.com/office/powerpoint/2010/main" val="22414457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5D1C4-0C78-4362-9FCB-C016A83F5DDD}"/>
              </a:ext>
            </a:extLst>
          </p:cNvPr>
          <p:cNvSpPr>
            <a:spLocks noGrp="1"/>
          </p:cNvSpPr>
          <p:nvPr>
            <p:ph type="title"/>
          </p:nvPr>
        </p:nvSpPr>
        <p:spPr/>
        <p:txBody>
          <a:bodyPr/>
          <a:lstStyle/>
          <a:p>
            <a:r>
              <a:rPr lang="en-US" dirty="0"/>
              <a:t>For deleting the coupon:- I have removed the latest added detail of coupon</a:t>
            </a:r>
          </a:p>
        </p:txBody>
      </p:sp>
      <p:pic>
        <p:nvPicPr>
          <p:cNvPr id="5" name="Content Placeholder 4">
            <a:extLst>
              <a:ext uri="{FF2B5EF4-FFF2-40B4-BE49-F238E27FC236}">
                <a16:creationId xmlns:a16="http://schemas.microsoft.com/office/drawing/2014/main" id="{C14EFEDA-9965-4B9F-AFD7-30D9766BCACB}"/>
              </a:ext>
            </a:extLst>
          </p:cNvPr>
          <p:cNvPicPr>
            <a:picLocks noGrp="1" noChangeAspect="1"/>
          </p:cNvPicPr>
          <p:nvPr>
            <p:ph idx="1"/>
          </p:nvPr>
        </p:nvPicPr>
        <p:blipFill>
          <a:blip r:embed="rId2"/>
          <a:stretch>
            <a:fillRect/>
          </a:stretch>
        </p:blipFill>
        <p:spPr>
          <a:xfrm>
            <a:off x="1201456" y="3891534"/>
            <a:ext cx="2857500" cy="670560"/>
          </a:xfrm>
        </p:spPr>
      </p:pic>
      <p:pic>
        <p:nvPicPr>
          <p:cNvPr id="7" name="Picture 6" descr="A screenshot of a cell phone&#10;&#10;Description generated with very high confidence">
            <a:extLst>
              <a:ext uri="{FF2B5EF4-FFF2-40B4-BE49-F238E27FC236}">
                <a16:creationId xmlns:a16="http://schemas.microsoft.com/office/drawing/2014/main" id="{8E956494-B03E-4152-AB68-511931DC4A71}"/>
              </a:ext>
            </a:extLst>
          </p:cNvPr>
          <p:cNvPicPr>
            <a:picLocks noChangeAspect="1"/>
          </p:cNvPicPr>
          <p:nvPr/>
        </p:nvPicPr>
        <p:blipFill>
          <a:blip r:embed="rId3"/>
          <a:stretch>
            <a:fillRect/>
          </a:stretch>
        </p:blipFill>
        <p:spPr>
          <a:xfrm>
            <a:off x="3613150" y="2180844"/>
            <a:ext cx="8176260" cy="4091940"/>
          </a:xfrm>
          <a:prstGeom prst="rect">
            <a:avLst/>
          </a:prstGeom>
        </p:spPr>
      </p:pic>
    </p:spTree>
    <p:extLst>
      <p:ext uri="{BB962C8B-B14F-4D97-AF65-F5344CB8AC3E}">
        <p14:creationId xmlns:p14="http://schemas.microsoft.com/office/powerpoint/2010/main" val="6821037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66C3C1-33BD-4E02-85F9-DBF172ABF0C8}"/>
              </a:ext>
            </a:extLst>
          </p:cNvPr>
          <p:cNvSpPr>
            <a:spLocks noGrp="1"/>
          </p:cNvSpPr>
          <p:nvPr>
            <p:ph type="title"/>
          </p:nvPr>
        </p:nvSpPr>
        <p:spPr/>
        <p:txBody>
          <a:bodyPr/>
          <a:lstStyle/>
          <a:p>
            <a:r>
              <a:rPr lang="en-US" dirty="0"/>
              <a:t>Check empty, if it is empty or having any data</a:t>
            </a:r>
          </a:p>
        </p:txBody>
      </p:sp>
      <p:pic>
        <p:nvPicPr>
          <p:cNvPr id="5" name="Content Placeholder 4" descr="A screenshot of a cell phone&#10;&#10;Description generated with very high confidence">
            <a:extLst>
              <a:ext uri="{FF2B5EF4-FFF2-40B4-BE49-F238E27FC236}">
                <a16:creationId xmlns:a16="http://schemas.microsoft.com/office/drawing/2014/main" id="{A9F2C5C4-7FA5-41EB-B690-5930F35EE2FB}"/>
              </a:ext>
            </a:extLst>
          </p:cNvPr>
          <p:cNvPicPr>
            <a:picLocks noGrp="1" noChangeAspect="1"/>
          </p:cNvPicPr>
          <p:nvPr>
            <p:ph idx="1"/>
          </p:nvPr>
        </p:nvPicPr>
        <p:blipFill>
          <a:blip r:embed="rId2"/>
          <a:stretch>
            <a:fillRect/>
          </a:stretch>
        </p:blipFill>
        <p:spPr>
          <a:xfrm>
            <a:off x="1521619" y="2674302"/>
            <a:ext cx="8724900" cy="3246120"/>
          </a:xfrm>
        </p:spPr>
      </p:pic>
    </p:spTree>
    <p:extLst>
      <p:ext uri="{BB962C8B-B14F-4D97-AF65-F5344CB8AC3E}">
        <p14:creationId xmlns:p14="http://schemas.microsoft.com/office/powerpoint/2010/main" val="35044023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INDEX</a:t>
            </a:r>
          </a:p>
        </p:txBody>
      </p:sp>
      <p:sp>
        <p:nvSpPr>
          <p:cNvPr id="3" name="Content Placeholder 2"/>
          <p:cNvSpPr>
            <a:spLocks noGrp="1"/>
          </p:cNvSpPr>
          <p:nvPr>
            <p:ph idx="1"/>
          </p:nvPr>
        </p:nvSpPr>
        <p:spPr/>
        <p:txBody>
          <a:bodyPr>
            <a:normAutofit/>
          </a:bodyPr>
          <a:lstStyle/>
          <a:p>
            <a:pPr>
              <a:buFont typeface="+mj-lt"/>
              <a:buAutoNum type="arabicPeriod"/>
            </a:pPr>
            <a:r>
              <a:rPr lang="en-US" b="1" dirty="0"/>
              <a:t>Project Management Schedule</a:t>
            </a:r>
          </a:p>
          <a:p>
            <a:pPr>
              <a:buFont typeface="+mj-lt"/>
              <a:buAutoNum type="arabicPeriod"/>
            </a:pPr>
            <a:r>
              <a:rPr lang="en-US" b="1" dirty="0"/>
              <a:t>Problem &amp; Software Specification</a:t>
            </a:r>
          </a:p>
          <a:p>
            <a:pPr>
              <a:buFont typeface="+mj-lt"/>
              <a:buAutoNum type="arabicPeriod"/>
            </a:pPr>
            <a:r>
              <a:rPr lang="en-US" b="1" dirty="0"/>
              <a:t>Design Diagram Document</a:t>
            </a:r>
          </a:p>
          <a:p>
            <a:pPr>
              <a:buFont typeface="+mj-lt"/>
              <a:buAutoNum type="arabicPeriod"/>
            </a:pPr>
            <a:r>
              <a:rPr lang="en-US" b="1" dirty="0"/>
              <a:t>Operational Document</a:t>
            </a:r>
          </a:p>
          <a:p>
            <a:pPr>
              <a:buFont typeface="+mj-lt"/>
              <a:buAutoNum type="arabicPeriod"/>
            </a:pPr>
            <a:r>
              <a:rPr lang="en-US" b="1" dirty="0"/>
              <a:t>Testing Document </a:t>
            </a:r>
          </a:p>
          <a:p>
            <a:pPr>
              <a:buFont typeface="+mj-lt"/>
              <a:buAutoNum type="arabicPeriod"/>
            </a:pPr>
            <a:r>
              <a:rPr lang="en-US" b="1" dirty="0"/>
              <a:t>Debugging Note</a:t>
            </a:r>
          </a:p>
          <a:p>
            <a:pPr>
              <a:buFont typeface="+mj-lt"/>
              <a:buAutoNum type="arabicPeriod"/>
            </a:pPr>
            <a:r>
              <a:rPr lang="en-US" b="1" dirty="0"/>
              <a:t>Future Improvement Document</a:t>
            </a:r>
          </a:p>
          <a:p>
            <a:pPr>
              <a:buFont typeface="+mj-lt"/>
              <a:buAutoNum type="arabicPeriod"/>
            </a:pPr>
            <a:r>
              <a:rPr lang="en-US" b="1" dirty="0"/>
              <a:t>Result Summary/Screenshot</a:t>
            </a:r>
          </a:p>
          <a:p>
            <a:pPr marL="0" indent="0">
              <a:buNone/>
            </a:pPr>
            <a:endParaRPr lang="en-US" dirty="0"/>
          </a:p>
          <a:p>
            <a:pPr>
              <a:buFont typeface="Wingdings" panose="05000000000000000000" pitchFamily="2" charset="2"/>
              <a:buChar char="§"/>
            </a:pPr>
            <a:endParaRPr lang="en-US" dirty="0"/>
          </a:p>
          <a:p>
            <a:pPr>
              <a:buFont typeface="Wingdings" panose="05000000000000000000" pitchFamily="2" charset="2"/>
              <a:buChar char="§"/>
            </a:pPr>
            <a:endParaRPr lang="en-US" dirty="0"/>
          </a:p>
          <a:p>
            <a:pPr>
              <a:buFont typeface="Wingdings" panose="05000000000000000000" pitchFamily="2" charset="2"/>
              <a:buChar char="§"/>
            </a:pPr>
            <a:endParaRPr lang="en-US" dirty="0"/>
          </a:p>
        </p:txBody>
      </p:sp>
    </p:spTree>
    <p:extLst>
      <p:ext uri="{BB962C8B-B14F-4D97-AF65-F5344CB8AC3E}">
        <p14:creationId xmlns:p14="http://schemas.microsoft.com/office/powerpoint/2010/main" val="11735844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0912C8-58E3-4DF4-AA2D-B08DB32D9B77}"/>
              </a:ext>
            </a:extLst>
          </p:cNvPr>
          <p:cNvSpPr>
            <a:spLocks noGrp="1"/>
          </p:cNvSpPr>
          <p:nvPr>
            <p:ph type="title"/>
          </p:nvPr>
        </p:nvSpPr>
        <p:spPr>
          <a:xfrm>
            <a:off x="1024128" y="585216"/>
            <a:ext cx="9720072" cy="1499616"/>
          </a:xfrm>
        </p:spPr>
        <p:txBody>
          <a:bodyPr/>
          <a:lstStyle/>
          <a:p>
            <a:r>
              <a:rPr lang="en-US" dirty="0"/>
              <a:t>Get number of Coupon</a:t>
            </a:r>
            <a:br>
              <a:rPr lang="en-US" dirty="0"/>
            </a:br>
            <a:endParaRPr lang="en-US" dirty="0"/>
          </a:p>
        </p:txBody>
      </p:sp>
      <p:pic>
        <p:nvPicPr>
          <p:cNvPr id="5" name="Content Placeholder 4" descr="A screenshot of text&#10;&#10;Description generated with very high confidence">
            <a:extLst>
              <a:ext uri="{FF2B5EF4-FFF2-40B4-BE49-F238E27FC236}">
                <a16:creationId xmlns:a16="http://schemas.microsoft.com/office/drawing/2014/main" id="{24A52657-6F64-4BEB-8C4C-188F764815F7}"/>
              </a:ext>
            </a:extLst>
          </p:cNvPr>
          <p:cNvPicPr>
            <a:picLocks noGrp="1" noChangeAspect="1"/>
          </p:cNvPicPr>
          <p:nvPr>
            <p:ph idx="1"/>
          </p:nvPr>
        </p:nvPicPr>
        <p:blipFill>
          <a:blip r:embed="rId2"/>
          <a:stretch>
            <a:fillRect/>
          </a:stretch>
        </p:blipFill>
        <p:spPr>
          <a:xfrm>
            <a:off x="3102176" y="2084832"/>
            <a:ext cx="6157233" cy="4660447"/>
          </a:xfrm>
        </p:spPr>
      </p:pic>
    </p:spTree>
    <p:extLst>
      <p:ext uri="{BB962C8B-B14F-4D97-AF65-F5344CB8AC3E}">
        <p14:creationId xmlns:p14="http://schemas.microsoft.com/office/powerpoint/2010/main" val="42565505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97A3B6-0B6F-420C-86FC-B0A230715514}"/>
              </a:ext>
            </a:extLst>
          </p:cNvPr>
          <p:cNvSpPr>
            <a:spLocks noGrp="1"/>
          </p:cNvSpPr>
          <p:nvPr>
            <p:ph type="title"/>
          </p:nvPr>
        </p:nvSpPr>
        <p:spPr/>
        <p:txBody>
          <a:bodyPr/>
          <a:lstStyle/>
          <a:p>
            <a:r>
              <a:rPr lang="en-US" dirty="0"/>
              <a:t>Search option</a:t>
            </a:r>
          </a:p>
        </p:txBody>
      </p:sp>
      <p:pic>
        <p:nvPicPr>
          <p:cNvPr id="5" name="Content Placeholder 4" descr="A screenshot of text&#10;&#10;Description generated with very high confidence">
            <a:extLst>
              <a:ext uri="{FF2B5EF4-FFF2-40B4-BE49-F238E27FC236}">
                <a16:creationId xmlns:a16="http://schemas.microsoft.com/office/drawing/2014/main" id="{B02BC038-CD5F-4662-805C-D85C2C6374DA}"/>
              </a:ext>
            </a:extLst>
          </p:cNvPr>
          <p:cNvPicPr>
            <a:picLocks noGrp="1" noChangeAspect="1"/>
          </p:cNvPicPr>
          <p:nvPr>
            <p:ph idx="1"/>
          </p:nvPr>
        </p:nvPicPr>
        <p:blipFill>
          <a:blip r:embed="rId2"/>
          <a:stretch>
            <a:fillRect/>
          </a:stretch>
        </p:blipFill>
        <p:spPr>
          <a:xfrm>
            <a:off x="1024128" y="2564130"/>
            <a:ext cx="2301240" cy="1729740"/>
          </a:xfrm>
        </p:spPr>
      </p:pic>
      <p:pic>
        <p:nvPicPr>
          <p:cNvPr id="9" name="Picture 8" descr="A screenshot of a cell phone&#10;&#10;Description generated with very high confidence">
            <a:extLst>
              <a:ext uri="{FF2B5EF4-FFF2-40B4-BE49-F238E27FC236}">
                <a16:creationId xmlns:a16="http://schemas.microsoft.com/office/drawing/2014/main" id="{8C7582A1-087A-4266-8638-20AA6C6813E8}"/>
              </a:ext>
            </a:extLst>
          </p:cNvPr>
          <p:cNvPicPr>
            <a:picLocks noChangeAspect="1"/>
          </p:cNvPicPr>
          <p:nvPr/>
        </p:nvPicPr>
        <p:blipFill>
          <a:blip r:embed="rId3"/>
          <a:stretch>
            <a:fillRect/>
          </a:stretch>
        </p:blipFill>
        <p:spPr>
          <a:xfrm>
            <a:off x="3641090" y="2564130"/>
            <a:ext cx="5966460" cy="1485900"/>
          </a:xfrm>
          <a:prstGeom prst="rect">
            <a:avLst/>
          </a:prstGeom>
        </p:spPr>
      </p:pic>
      <p:pic>
        <p:nvPicPr>
          <p:cNvPr id="11" name="Picture 10">
            <a:extLst>
              <a:ext uri="{FF2B5EF4-FFF2-40B4-BE49-F238E27FC236}">
                <a16:creationId xmlns:a16="http://schemas.microsoft.com/office/drawing/2014/main" id="{AF8FA48C-E6E1-4693-8614-2F8FD23C6C12}"/>
              </a:ext>
            </a:extLst>
          </p:cNvPr>
          <p:cNvPicPr>
            <a:picLocks noChangeAspect="1"/>
          </p:cNvPicPr>
          <p:nvPr/>
        </p:nvPicPr>
        <p:blipFill>
          <a:blip r:embed="rId4"/>
          <a:stretch>
            <a:fillRect/>
          </a:stretch>
        </p:blipFill>
        <p:spPr>
          <a:xfrm>
            <a:off x="3641090" y="4732020"/>
            <a:ext cx="3489960" cy="1722120"/>
          </a:xfrm>
          <a:prstGeom prst="rect">
            <a:avLst/>
          </a:prstGeom>
        </p:spPr>
      </p:pic>
      <p:sp>
        <p:nvSpPr>
          <p:cNvPr id="12" name="Content Placeholder 2">
            <a:extLst>
              <a:ext uri="{FF2B5EF4-FFF2-40B4-BE49-F238E27FC236}">
                <a16:creationId xmlns:a16="http://schemas.microsoft.com/office/drawing/2014/main" id="{7D525AC4-2049-416F-937F-27CACCFB7F0A}"/>
              </a:ext>
            </a:extLst>
          </p:cNvPr>
          <p:cNvSpPr txBox="1">
            <a:spLocks/>
          </p:cNvSpPr>
          <p:nvPr/>
        </p:nvSpPr>
        <p:spPr>
          <a:xfrm>
            <a:off x="8971280" y="2900680"/>
            <a:ext cx="2443481" cy="528320"/>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a:buFont typeface="Wingdings" panose="05000000000000000000" pitchFamily="2" charset="2"/>
              <a:buChar char="Ø"/>
            </a:pPr>
            <a:r>
              <a:rPr lang="en-US" dirty="0"/>
              <a:t>Linear Search</a:t>
            </a:r>
          </a:p>
        </p:txBody>
      </p:sp>
      <p:sp>
        <p:nvSpPr>
          <p:cNvPr id="13" name="Content Placeholder 2">
            <a:extLst>
              <a:ext uri="{FF2B5EF4-FFF2-40B4-BE49-F238E27FC236}">
                <a16:creationId xmlns:a16="http://schemas.microsoft.com/office/drawing/2014/main" id="{E312808A-52AF-4847-ABC6-FECE3745B41E}"/>
              </a:ext>
            </a:extLst>
          </p:cNvPr>
          <p:cNvSpPr txBox="1">
            <a:spLocks/>
          </p:cNvSpPr>
          <p:nvPr/>
        </p:nvSpPr>
        <p:spPr>
          <a:xfrm>
            <a:off x="9113520" y="5064760"/>
            <a:ext cx="2443481" cy="528320"/>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a:buFont typeface="Wingdings" panose="05000000000000000000" pitchFamily="2" charset="2"/>
              <a:buChar char="Ø"/>
            </a:pPr>
            <a:r>
              <a:rPr lang="en-US" dirty="0"/>
              <a:t>Binary Search</a:t>
            </a:r>
          </a:p>
        </p:txBody>
      </p:sp>
    </p:spTree>
    <p:extLst>
      <p:ext uri="{BB962C8B-B14F-4D97-AF65-F5344CB8AC3E}">
        <p14:creationId xmlns:p14="http://schemas.microsoft.com/office/powerpoint/2010/main" val="3383019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630AEF-27A7-46F3-9B77-5470B875B1C6}"/>
              </a:ext>
            </a:extLst>
          </p:cNvPr>
          <p:cNvSpPr>
            <a:spLocks noGrp="1"/>
          </p:cNvSpPr>
          <p:nvPr>
            <p:ph type="title"/>
          </p:nvPr>
        </p:nvSpPr>
        <p:spPr/>
        <p:txBody>
          <a:bodyPr/>
          <a:lstStyle/>
          <a:p>
            <a:r>
              <a:rPr lang="en-US" dirty="0"/>
              <a:t>Sorting by Discount Price</a:t>
            </a:r>
          </a:p>
        </p:txBody>
      </p:sp>
      <p:pic>
        <p:nvPicPr>
          <p:cNvPr id="5" name="Content Placeholder 4" descr="A screenshot of a cell phone&#10;&#10;Description generated with high confidence">
            <a:extLst>
              <a:ext uri="{FF2B5EF4-FFF2-40B4-BE49-F238E27FC236}">
                <a16:creationId xmlns:a16="http://schemas.microsoft.com/office/drawing/2014/main" id="{31D11F16-4A47-4F63-920A-6726BAE73F5F}"/>
              </a:ext>
            </a:extLst>
          </p:cNvPr>
          <p:cNvPicPr>
            <a:picLocks noGrp="1" noChangeAspect="1"/>
          </p:cNvPicPr>
          <p:nvPr>
            <p:ph idx="1"/>
          </p:nvPr>
        </p:nvPicPr>
        <p:blipFill>
          <a:blip r:embed="rId2"/>
          <a:stretch>
            <a:fillRect/>
          </a:stretch>
        </p:blipFill>
        <p:spPr>
          <a:xfrm>
            <a:off x="3416458" y="2295693"/>
            <a:ext cx="5737701" cy="3977091"/>
          </a:xfrm>
        </p:spPr>
      </p:pic>
    </p:spTree>
    <p:extLst>
      <p:ext uri="{BB962C8B-B14F-4D97-AF65-F5344CB8AC3E}">
        <p14:creationId xmlns:p14="http://schemas.microsoft.com/office/powerpoint/2010/main" val="7991416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43CBE-B5D0-47CD-9755-2C5C772E01BF}"/>
              </a:ext>
            </a:extLst>
          </p:cNvPr>
          <p:cNvSpPr>
            <a:spLocks noGrp="1"/>
          </p:cNvSpPr>
          <p:nvPr>
            <p:ph type="title"/>
          </p:nvPr>
        </p:nvSpPr>
        <p:spPr/>
        <p:txBody>
          <a:bodyPr/>
          <a:lstStyle/>
          <a:p>
            <a:r>
              <a:rPr lang="en-US" dirty="0"/>
              <a:t>Display all details in the system</a:t>
            </a:r>
          </a:p>
        </p:txBody>
      </p:sp>
      <p:pic>
        <p:nvPicPr>
          <p:cNvPr id="5" name="Content Placeholder 4" descr="A screenshot of a cell phone&#10;&#10;Description generated with very high confidence">
            <a:extLst>
              <a:ext uri="{FF2B5EF4-FFF2-40B4-BE49-F238E27FC236}">
                <a16:creationId xmlns:a16="http://schemas.microsoft.com/office/drawing/2014/main" id="{4E10155C-E45A-45FA-B781-92CA014EEDB0}"/>
              </a:ext>
            </a:extLst>
          </p:cNvPr>
          <p:cNvPicPr>
            <a:picLocks noGrp="1" noChangeAspect="1"/>
          </p:cNvPicPr>
          <p:nvPr>
            <p:ph idx="1"/>
          </p:nvPr>
        </p:nvPicPr>
        <p:blipFill>
          <a:blip r:embed="rId2"/>
          <a:stretch>
            <a:fillRect/>
          </a:stretch>
        </p:blipFill>
        <p:spPr>
          <a:xfrm>
            <a:off x="1293019" y="2678112"/>
            <a:ext cx="9182100" cy="3238500"/>
          </a:xfrm>
        </p:spPr>
      </p:pic>
    </p:spTree>
    <p:extLst>
      <p:ext uri="{BB962C8B-B14F-4D97-AF65-F5344CB8AC3E}">
        <p14:creationId xmlns:p14="http://schemas.microsoft.com/office/powerpoint/2010/main" val="4402490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Project Management Schedule</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808100072"/>
              </p:ext>
            </p:extLst>
          </p:nvPr>
        </p:nvGraphicFramePr>
        <p:xfrm>
          <a:off x="1154948" y="2298701"/>
          <a:ext cx="9043158" cy="4457701"/>
        </p:xfrm>
        <a:graphic>
          <a:graphicData uri="http://schemas.openxmlformats.org/drawingml/2006/table">
            <a:tbl>
              <a:tblPr/>
              <a:tblGrid>
                <a:gridCol w="712761">
                  <a:extLst>
                    <a:ext uri="{9D8B030D-6E8A-4147-A177-3AD203B41FA5}">
                      <a16:colId xmlns:a16="http://schemas.microsoft.com/office/drawing/2014/main" val="4019606206"/>
                    </a:ext>
                  </a:extLst>
                </a:gridCol>
                <a:gridCol w="1974940">
                  <a:extLst>
                    <a:ext uri="{9D8B030D-6E8A-4147-A177-3AD203B41FA5}">
                      <a16:colId xmlns:a16="http://schemas.microsoft.com/office/drawing/2014/main" val="3903523130"/>
                    </a:ext>
                  </a:extLst>
                </a:gridCol>
                <a:gridCol w="296984">
                  <a:extLst>
                    <a:ext uri="{9D8B030D-6E8A-4147-A177-3AD203B41FA5}">
                      <a16:colId xmlns:a16="http://schemas.microsoft.com/office/drawing/2014/main" val="2607545263"/>
                    </a:ext>
                  </a:extLst>
                </a:gridCol>
                <a:gridCol w="296984">
                  <a:extLst>
                    <a:ext uri="{9D8B030D-6E8A-4147-A177-3AD203B41FA5}">
                      <a16:colId xmlns:a16="http://schemas.microsoft.com/office/drawing/2014/main" val="2155906335"/>
                    </a:ext>
                  </a:extLst>
                </a:gridCol>
                <a:gridCol w="296984">
                  <a:extLst>
                    <a:ext uri="{9D8B030D-6E8A-4147-A177-3AD203B41FA5}">
                      <a16:colId xmlns:a16="http://schemas.microsoft.com/office/drawing/2014/main" val="4013956655"/>
                    </a:ext>
                  </a:extLst>
                </a:gridCol>
                <a:gridCol w="296984">
                  <a:extLst>
                    <a:ext uri="{9D8B030D-6E8A-4147-A177-3AD203B41FA5}">
                      <a16:colId xmlns:a16="http://schemas.microsoft.com/office/drawing/2014/main" val="1559398854"/>
                    </a:ext>
                  </a:extLst>
                </a:gridCol>
                <a:gridCol w="296984">
                  <a:extLst>
                    <a:ext uri="{9D8B030D-6E8A-4147-A177-3AD203B41FA5}">
                      <a16:colId xmlns:a16="http://schemas.microsoft.com/office/drawing/2014/main" val="1087327746"/>
                    </a:ext>
                  </a:extLst>
                </a:gridCol>
                <a:gridCol w="296984">
                  <a:extLst>
                    <a:ext uri="{9D8B030D-6E8A-4147-A177-3AD203B41FA5}">
                      <a16:colId xmlns:a16="http://schemas.microsoft.com/office/drawing/2014/main" val="2020833675"/>
                    </a:ext>
                  </a:extLst>
                </a:gridCol>
                <a:gridCol w="296984">
                  <a:extLst>
                    <a:ext uri="{9D8B030D-6E8A-4147-A177-3AD203B41FA5}">
                      <a16:colId xmlns:a16="http://schemas.microsoft.com/office/drawing/2014/main" val="3719418047"/>
                    </a:ext>
                  </a:extLst>
                </a:gridCol>
                <a:gridCol w="296984">
                  <a:extLst>
                    <a:ext uri="{9D8B030D-6E8A-4147-A177-3AD203B41FA5}">
                      <a16:colId xmlns:a16="http://schemas.microsoft.com/office/drawing/2014/main" val="1477356709"/>
                    </a:ext>
                  </a:extLst>
                </a:gridCol>
                <a:gridCol w="296984">
                  <a:extLst>
                    <a:ext uri="{9D8B030D-6E8A-4147-A177-3AD203B41FA5}">
                      <a16:colId xmlns:a16="http://schemas.microsoft.com/office/drawing/2014/main" val="3343309212"/>
                    </a:ext>
                  </a:extLst>
                </a:gridCol>
                <a:gridCol w="296984">
                  <a:extLst>
                    <a:ext uri="{9D8B030D-6E8A-4147-A177-3AD203B41FA5}">
                      <a16:colId xmlns:a16="http://schemas.microsoft.com/office/drawing/2014/main" val="530023703"/>
                    </a:ext>
                  </a:extLst>
                </a:gridCol>
                <a:gridCol w="296984">
                  <a:extLst>
                    <a:ext uri="{9D8B030D-6E8A-4147-A177-3AD203B41FA5}">
                      <a16:colId xmlns:a16="http://schemas.microsoft.com/office/drawing/2014/main" val="784288195"/>
                    </a:ext>
                  </a:extLst>
                </a:gridCol>
                <a:gridCol w="296984">
                  <a:extLst>
                    <a:ext uri="{9D8B030D-6E8A-4147-A177-3AD203B41FA5}">
                      <a16:colId xmlns:a16="http://schemas.microsoft.com/office/drawing/2014/main" val="744212152"/>
                    </a:ext>
                  </a:extLst>
                </a:gridCol>
                <a:gridCol w="296984">
                  <a:extLst>
                    <a:ext uri="{9D8B030D-6E8A-4147-A177-3AD203B41FA5}">
                      <a16:colId xmlns:a16="http://schemas.microsoft.com/office/drawing/2014/main" val="157484766"/>
                    </a:ext>
                  </a:extLst>
                </a:gridCol>
                <a:gridCol w="296984">
                  <a:extLst>
                    <a:ext uri="{9D8B030D-6E8A-4147-A177-3AD203B41FA5}">
                      <a16:colId xmlns:a16="http://schemas.microsoft.com/office/drawing/2014/main" val="936629736"/>
                    </a:ext>
                  </a:extLst>
                </a:gridCol>
                <a:gridCol w="296984">
                  <a:extLst>
                    <a:ext uri="{9D8B030D-6E8A-4147-A177-3AD203B41FA5}">
                      <a16:colId xmlns:a16="http://schemas.microsoft.com/office/drawing/2014/main" val="2148959644"/>
                    </a:ext>
                  </a:extLst>
                </a:gridCol>
                <a:gridCol w="296984">
                  <a:extLst>
                    <a:ext uri="{9D8B030D-6E8A-4147-A177-3AD203B41FA5}">
                      <a16:colId xmlns:a16="http://schemas.microsoft.com/office/drawing/2014/main" val="1816499055"/>
                    </a:ext>
                  </a:extLst>
                </a:gridCol>
                <a:gridCol w="296984">
                  <a:extLst>
                    <a:ext uri="{9D8B030D-6E8A-4147-A177-3AD203B41FA5}">
                      <a16:colId xmlns:a16="http://schemas.microsoft.com/office/drawing/2014/main" val="933431349"/>
                    </a:ext>
                  </a:extLst>
                </a:gridCol>
                <a:gridCol w="296984">
                  <a:extLst>
                    <a:ext uri="{9D8B030D-6E8A-4147-A177-3AD203B41FA5}">
                      <a16:colId xmlns:a16="http://schemas.microsoft.com/office/drawing/2014/main" val="2193602356"/>
                    </a:ext>
                  </a:extLst>
                </a:gridCol>
                <a:gridCol w="296984">
                  <a:extLst>
                    <a:ext uri="{9D8B030D-6E8A-4147-A177-3AD203B41FA5}">
                      <a16:colId xmlns:a16="http://schemas.microsoft.com/office/drawing/2014/main" val="3464385265"/>
                    </a:ext>
                  </a:extLst>
                </a:gridCol>
                <a:gridCol w="712761">
                  <a:extLst>
                    <a:ext uri="{9D8B030D-6E8A-4147-A177-3AD203B41FA5}">
                      <a16:colId xmlns:a16="http://schemas.microsoft.com/office/drawing/2014/main" val="1602192428"/>
                    </a:ext>
                  </a:extLst>
                </a:gridCol>
              </a:tblGrid>
              <a:tr h="300038">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extLst>
                  <a:ext uri="{0D108BD9-81ED-4DB2-BD59-A6C34878D82A}">
                    <a16:rowId xmlns:a16="http://schemas.microsoft.com/office/drawing/2014/main" val="4108152453"/>
                  </a:ext>
                </a:extLst>
              </a:tr>
              <a:tr h="985837">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100" b="0" i="0" u="none" strike="noStrike" dirty="0">
                          <a:solidFill>
                            <a:srgbClr val="FFFFFF"/>
                          </a:solidFill>
                          <a:effectLst/>
                          <a:latin typeface="Calibri" panose="020F0502020204030204" pitchFamily="34" charset="0"/>
                        </a:rPr>
                        <a:t> </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US" sz="1400" b="1" i="0" u="none" strike="noStrike" dirty="0">
                          <a:solidFill>
                            <a:srgbClr val="FFFFFF"/>
                          </a:solidFill>
                          <a:effectLst/>
                          <a:latin typeface="Calibri" panose="020F0502020204030204" pitchFamily="34" charset="0"/>
                        </a:rPr>
                        <a:t>1-Nov-17</a:t>
                      </a:r>
                    </a:p>
                  </a:txBody>
                  <a:tcPr marL="9525" marR="9525" marT="9525" marB="0" vert="vert27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US" sz="1400" b="1" i="0" u="none" strike="noStrike" dirty="0">
                          <a:solidFill>
                            <a:srgbClr val="FFFFFF"/>
                          </a:solidFill>
                          <a:effectLst/>
                          <a:latin typeface="Calibri" panose="020F0502020204030204" pitchFamily="34" charset="0"/>
                        </a:rPr>
                        <a:t>2-Nov-17</a:t>
                      </a:r>
                    </a:p>
                  </a:txBody>
                  <a:tcPr marL="9525" marR="9525" marT="9525" marB="0" vert="vert27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US" sz="1400" b="1" i="0" u="none" strike="noStrike" dirty="0">
                          <a:solidFill>
                            <a:srgbClr val="FFFFFF"/>
                          </a:solidFill>
                          <a:effectLst/>
                          <a:latin typeface="Calibri" panose="020F0502020204030204" pitchFamily="34" charset="0"/>
                        </a:rPr>
                        <a:t>3-Nov-17</a:t>
                      </a:r>
                    </a:p>
                  </a:txBody>
                  <a:tcPr marL="9525" marR="9525" marT="9525" marB="0" vert="vert27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US" sz="1400" b="1" i="0" u="none" strike="noStrike" dirty="0">
                          <a:solidFill>
                            <a:srgbClr val="FFFFFF"/>
                          </a:solidFill>
                          <a:effectLst/>
                          <a:latin typeface="Calibri" panose="020F0502020204030204" pitchFamily="34" charset="0"/>
                        </a:rPr>
                        <a:t>4-Nov-17</a:t>
                      </a:r>
                    </a:p>
                  </a:txBody>
                  <a:tcPr marL="9525" marR="9525" marT="9525" marB="0" vert="vert27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US" sz="1400" b="1" i="0" u="none" strike="noStrike" dirty="0">
                          <a:solidFill>
                            <a:srgbClr val="FFFFFF"/>
                          </a:solidFill>
                          <a:effectLst/>
                          <a:latin typeface="Calibri" panose="020F0502020204030204" pitchFamily="34" charset="0"/>
                        </a:rPr>
                        <a:t>5-Nov-17</a:t>
                      </a:r>
                    </a:p>
                  </a:txBody>
                  <a:tcPr marL="9525" marR="9525" marT="9525" marB="0" vert="vert27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US" sz="1400" b="1" i="0" u="none" strike="noStrike" dirty="0">
                          <a:solidFill>
                            <a:srgbClr val="FFFFFF"/>
                          </a:solidFill>
                          <a:effectLst/>
                          <a:latin typeface="Calibri" panose="020F0502020204030204" pitchFamily="34" charset="0"/>
                        </a:rPr>
                        <a:t>6-Nov-17</a:t>
                      </a:r>
                    </a:p>
                  </a:txBody>
                  <a:tcPr marL="9525" marR="9525" marT="9525" marB="0" vert="vert27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US" sz="1400" b="1" i="0" u="none" strike="noStrike" dirty="0">
                          <a:solidFill>
                            <a:srgbClr val="FFFFFF"/>
                          </a:solidFill>
                          <a:effectLst/>
                          <a:latin typeface="Calibri" panose="020F0502020204030204" pitchFamily="34" charset="0"/>
                        </a:rPr>
                        <a:t>7-Nov-17</a:t>
                      </a:r>
                    </a:p>
                  </a:txBody>
                  <a:tcPr marL="9525" marR="9525" marT="9525" marB="0" vert="vert27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US" sz="1400" b="1" i="0" u="none" strike="noStrike" dirty="0">
                          <a:solidFill>
                            <a:srgbClr val="FFFFFF"/>
                          </a:solidFill>
                          <a:effectLst/>
                          <a:latin typeface="Calibri" panose="020F0502020204030204" pitchFamily="34" charset="0"/>
                        </a:rPr>
                        <a:t>8-Nov-17</a:t>
                      </a:r>
                    </a:p>
                  </a:txBody>
                  <a:tcPr marL="9525" marR="9525" marT="9525" marB="0" vert="vert27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US" sz="1400" b="1" i="0" u="none" strike="noStrike" dirty="0">
                          <a:solidFill>
                            <a:srgbClr val="FFFFFF"/>
                          </a:solidFill>
                          <a:effectLst/>
                          <a:latin typeface="Calibri" panose="020F0502020204030204" pitchFamily="34" charset="0"/>
                        </a:rPr>
                        <a:t>9-Nov-17</a:t>
                      </a:r>
                    </a:p>
                  </a:txBody>
                  <a:tcPr marL="9525" marR="9525" marT="9525" marB="0" vert="vert27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US" sz="1400" b="1" i="0" u="none" strike="noStrike" dirty="0">
                          <a:solidFill>
                            <a:srgbClr val="FFFFFF"/>
                          </a:solidFill>
                          <a:effectLst/>
                          <a:latin typeface="Calibri" panose="020F0502020204030204" pitchFamily="34" charset="0"/>
                        </a:rPr>
                        <a:t>10-Nov-17</a:t>
                      </a:r>
                    </a:p>
                  </a:txBody>
                  <a:tcPr marL="9525" marR="9525" marT="9525" marB="0" vert="vert27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US" sz="1400" b="1" i="0" u="none" strike="noStrike" dirty="0">
                          <a:solidFill>
                            <a:srgbClr val="FFFFFF"/>
                          </a:solidFill>
                          <a:effectLst/>
                          <a:latin typeface="Calibri" panose="020F0502020204030204" pitchFamily="34" charset="0"/>
                        </a:rPr>
                        <a:t>11-Nov-17</a:t>
                      </a:r>
                    </a:p>
                  </a:txBody>
                  <a:tcPr marL="9525" marR="9525" marT="9525" marB="0" vert="vert27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US" sz="1400" b="1" i="0" u="none" strike="noStrike" dirty="0">
                          <a:solidFill>
                            <a:srgbClr val="FFFFFF"/>
                          </a:solidFill>
                          <a:effectLst/>
                          <a:latin typeface="Calibri" panose="020F0502020204030204" pitchFamily="34" charset="0"/>
                        </a:rPr>
                        <a:t>12-Nov-17</a:t>
                      </a:r>
                    </a:p>
                  </a:txBody>
                  <a:tcPr marL="9525" marR="9525" marT="9525" marB="0" vert="vert27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US" sz="1400" b="1" i="0" u="none" strike="noStrike" dirty="0">
                          <a:solidFill>
                            <a:srgbClr val="FFFFFF"/>
                          </a:solidFill>
                          <a:effectLst/>
                          <a:latin typeface="Calibri" panose="020F0502020204030204" pitchFamily="34" charset="0"/>
                        </a:rPr>
                        <a:t>13-Nov-17</a:t>
                      </a:r>
                    </a:p>
                  </a:txBody>
                  <a:tcPr marL="9525" marR="9525" marT="9525" marB="0" vert="vert27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US" sz="1400" b="1" i="0" u="none" strike="noStrike" dirty="0">
                          <a:solidFill>
                            <a:srgbClr val="FFFFFF"/>
                          </a:solidFill>
                          <a:effectLst/>
                          <a:latin typeface="Calibri" panose="020F0502020204030204" pitchFamily="34" charset="0"/>
                        </a:rPr>
                        <a:t>14-Nov-17</a:t>
                      </a:r>
                    </a:p>
                  </a:txBody>
                  <a:tcPr marL="9525" marR="9525" marT="9525" marB="0" vert="vert27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US" sz="1400" b="1" i="0" u="none" strike="noStrike" dirty="0">
                          <a:solidFill>
                            <a:srgbClr val="FFFFFF"/>
                          </a:solidFill>
                          <a:effectLst/>
                          <a:latin typeface="Calibri" panose="020F0502020204030204" pitchFamily="34" charset="0"/>
                        </a:rPr>
                        <a:t>15-Nov-17</a:t>
                      </a:r>
                    </a:p>
                  </a:txBody>
                  <a:tcPr marL="9525" marR="9525" marT="9525" marB="0" vert="vert27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US" sz="1400" b="1" i="0" u="none" strike="noStrike" dirty="0">
                          <a:solidFill>
                            <a:srgbClr val="FFFFFF"/>
                          </a:solidFill>
                          <a:effectLst/>
                          <a:latin typeface="Calibri" panose="020F0502020204030204" pitchFamily="34" charset="0"/>
                        </a:rPr>
                        <a:t>16-Nov-17</a:t>
                      </a:r>
                    </a:p>
                  </a:txBody>
                  <a:tcPr marL="9525" marR="9525" marT="9525" marB="0" vert="vert27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US" sz="1400" b="1" i="0" u="none" strike="noStrike" dirty="0">
                          <a:solidFill>
                            <a:srgbClr val="FFFFFF"/>
                          </a:solidFill>
                          <a:effectLst/>
                          <a:latin typeface="Calibri" panose="020F0502020204030204" pitchFamily="34" charset="0"/>
                        </a:rPr>
                        <a:t>17-Nov-17</a:t>
                      </a:r>
                    </a:p>
                  </a:txBody>
                  <a:tcPr marL="9525" marR="9525" marT="9525" marB="0" vert="vert27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US" sz="1400" b="1" i="0" u="none" strike="noStrike" dirty="0">
                          <a:solidFill>
                            <a:srgbClr val="FFFFFF"/>
                          </a:solidFill>
                          <a:effectLst/>
                          <a:latin typeface="Calibri" panose="020F0502020204030204" pitchFamily="34" charset="0"/>
                        </a:rPr>
                        <a:t>18-Nov-17</a:t>
                      </a:r>
                    </a:p>
                  </a:txBody>
                  <a:tcPr marL="9525" marR="9525" marT="9525" marB="0" vert="vert27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US" sz="1400" b="1" i="0" u="none" strike="noStrike" dirty="0">
                          <a:solidFill>
                            <a:srgbClr val="FFFFFF"/>
                          </a:solidFill>
                          <a:effectLst/>
                          <a:latin typeface="Calibri" panose="020F0502020204030204" pitchFamily="34" charset="0"/>
                        </a:rPr>
                        <a:t>19-Nov-17</a:t>
                      </a:r>
                    </a:p>
                  </a:txBody>
                  <a:tcPr marL="9525" marR="9525" marT="9525" marB="0" vert="vert27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313342470"/>
                  </a:ext>
                </a:extLst>
              </a:tr>
              <a:tr h="285750">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effectLst/>
                          <a:latin typeface="Calibri" panose="020F0502020204030204" pitchFamily="34" charset="0"/>
                        </a:rPr>
                        <a:t>Problem Analysis</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rowSpan="3">
                  <a:txBody>
                    <a:bodyPr/>
                    <a:lstStyle/>
                    <a:p>
                      <a:pPr algn="ctr" fontAlgn="b"/>
                      <a:r>
                        <a:rPr lang="en-US" sz="11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CB9CA"/>
                    </a:solidFill>
                  </a:tcPr>
                </a:tc>
                <a:tc rowSpan="3">
                  <a:txBody>
                    <a:bodyPr/>
                    <a:lstStyle/>
                    <a:p>
                      <a:pPr algn="ctr" fontAlgn="b"/>
                      <a:r>
                        <a:rPr lang="en-US" sz="11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CB9CA"/>
                    </a:solidFill>
                  </a:tcPr>
                </a:tc>
                <a:tc rowSpan="3">
                  <a:txBody>
                    <a:bodyPr/>
                    <a:lstStyle/>
                    <a:p>
                      <a:pPr algn="ctr" fontAlgn="b"/>
                      <a:r>
                        <a:rPr lang="en-US" sz="11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CB9CA"/>
                    </a:solidFill>
                  </a:tcPr>
                </a:tc>
                <a:tc>
                  <a:txBody>
                    <a:bodyPr/>
                    <a:lstStyle/>
                    <a:p>
                      <a:pPr algn="l" fontAlgn="b"/>
                      <a:r>
                        <a:rPr lang="en-US" sz="11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285190302"/>
                  </a:ext>
                </a:extLst>
              </a:tr>
              <a:tr h="285750">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effectLst/>
                          <a:latin typeface="Calibri" panose="020F0502020204030204" pitchFamily="34" charset="0"/>
                        </a:rPr>
                        <a:t>Requirement elicitation</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l" fontAlgn="b"/>
                      <a:r>
                        <a:rPr lang="en-US" sz="11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2293795784"/>
                  </a:ext>
                </a:extLst>
              </a:tr>
              <a:tr h="285750">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effectLst/>
                          <a:latin typeface="Calibri" panose="020F0502020204030204" pitchFamily="34" charset="0"/>
                        </a:rPr>
                        <a:t>Software specification</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l" fontAlgn="b"/>
                      <a:r>
                        <a:rPr lang="en-US" sz="11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523091373"/>
                  </a:ext>
                </a:extLst>
              </a:tr>
              <a:tr h="285750">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effectLst/>
                          <a:latin typeface="Calibri" panose="020F0502020204030204" pitchFamily="34" charset="0"/>
                        </a:rPr>
                        <a:t>High- and Low-level design</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l" fontAlgn="b"/>
                      <a:r>
                        <a:rPr lang="en-US" sz="11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CB9CA"/>
                    </a:solidFill>
                  </a:tcPr>
                </a:tc>
                <a:tc>
                  <a:txBody>
                    <a:bodyPr/>
                    <a:lstStyle/>
                    <a:p>
                      <a:pPr algn="l" fontAlgn="b"/>
                      <a:r>
                        <a:rPr lang="en-US" sz="11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CB9CA"/>
                    </a:solidFill>
                  </a:tcPr>
                </a:tc>
                <a:tc rowSpan="2">
                  <a:txBody>
                    <a:bodyPr/>
                    <a:lstStyle/>
                    <a:p>
                      <a:pPr algn="ctr" fontAlgn="b"/>
                      <a:r>
                        <a:rPr lang="en-US" sz="11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CB9CA"/>
                    </a:solidFill>
                  </a:tcPr>
                </a:tc>
                <a:tc rowSpan="3">
                  <a:txBody>
                    <a:bodyPr/>
                    <a:lstStyle/>
                    <a:p>
                      <a:pPr algn="ctr" fontAlgn="b"/>
                      <a:r>
                        <a:rPr lang="en-US" sz="11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57171"/>
                    </a:solidFill>
                  </a:tcPr>
                </a:tc>
                <a:tc rowSpan="3">
                  <a:txBody>
                    <a:bodyPr/>
                    <a:lstStyle/>
                    <a:p>
                      <a:pPr algn="ctr" fontAlgn="b"/>
                      <a:r>
                        <a:rPr lang="en-US" sz="11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57171"/>
                    </a:solidFill>
                  </a:tcPr>
                </a:tc>
                <a:tc rowSpan="3">
                  <a:txBody>
                    <a:bodyPr/>
                    <a:lstStyle/>
                    <a:p>
                      <a:pPr algn="ctr" fontAlgn="b"/>
                      <a:r>
                        <a:rPr lang="en-US" sz="11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57171"/>
                    </a:solidFill>
                  </a:tcPr>
                </a:tc>
                <a:tc>
                  <a:txBody>
                    <a:bodyPr/>
                    <a:lstStyle/>
                    <a:p>
                      <a:pPr algn="l" fontAlgn="b"/>
                      <a:r>
                        <a:rPr lang="en-US" sz="11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914292335"/>
                  </a:ext>
                </a:extLst>
              </a:tr>
              <a:tr h="285750">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effectLst/>
                          <a:latin typeface="Calibri" panose="020F0502020204030204" pitchFamily="34" charset="0"/>
                        </a:rPr>
                        <a:t>Implementation</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l" fontAlgn="b"/>
                      <a:r>
                        <a:rPr lang="en-US" sz="11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rowSpan="2">
                  <a:txBody>
                    <a:bodyPr/>
                    <a:lstStyle/>
                    <a:p>
                      <a:pPr algn="ctr" fontAlgn="b"/>
                      <a:r>
                        <a:rPr lang="en-US" sz="11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62626"/>
                    </a:solidFill>
                  </a:tcPr>
                </a:tc>
                <a:tc rowSpan="2">
                  <a:txBody>
                    <a:bodyPr/>
                    <a:lstStyle/>
                    <a:p>
                      <a:pPr algn="ctr" fontAlgn="b"/>
                      <a:r>
                        <a:rPr lang="en-US" sz="11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62626"/>
                    </a:solidFill>
                  </a:tcPr>
                </a:tc>
                <a:tc rowSpan="2">
                  <a:txBody>
                    <a:bodyPr/>
                    <a:lstStyle/>
                    <a:p>
                      <a:pPr algn="ctr" fontAlgn="b"/>
                      <a:r>
                        <a:rPr lang="en-US" sz="11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62626"/>
                    </a:solidFill>
                  </a:tcPr>
                </a:tc>
                <a:tc rowSpan="2">
                  <a:txBody>
                    <a:bodyPr/>
                    <a:lstStyle/>
                    <a:p>
                      <a:pPr algn="ctr" fontAlgn="b"/>
                      <a:r>
                        <a:rPr lang="en-US" sz="11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62626"/>
                    </a:solidFill>
                  </a:tcPr>
                </a:tc>
                <a:tc rowSpan="2">
                  <a:txBody>
                    <a:bodyPr/>
                    <a:lstStyle/>
                    <a:p>
                      <a:pPr algn="ctr" fontAlgn="b"/>
                      <a:r>
                        <a:rPr lang="en-US" sz="11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62626"/>
                    </a:solidFill>
                  </a:tcPr>
                </a:tc>
                <a:tc rowSpan="2">
                  <a:txBody>
                    <a:bodyPr/>
                    <a:lstStyle/>
                    <a:p>
                      <a:pPr algn="ctr" fontAlgn="b"/>
                      <a:r>
                        <a:rPr lang="en-US" sz="11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62626"/>
                    </a:solidFill>
                  </a:tcPr>
                </a:tc>
                <a:tc rowSpan="2">
                  <a:txBody>
                    <a:bodyPr/>
                    <a:lstStyle/>
                    <a:p>
                      <a:pPr algn="ctr" fontAlgn="b"/>
                      <a:r>
                        <a:rPr lang="en-US" sz="11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62626"/>
                    </a:solidFill>
                  </a:tcPr>
                </a:tc>
                <a:tc rowSpan="2">
                  <a:txBody>
                    <a:bodyPr/>
                    <a:lstStyle/>
                    <a:p>
                      <a:pPr algn="ctr" fontAlgn="b"/>
                      <a:r>
                        <a:rPr lang="en-US" sz="11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62626"/>
                    </a:solidFill>
                  </a:tcPr>
                </a:tc>
                <a:tc rowSpan="2">
                  <a:txBody>
                    <a:bodyPr/>
                    <a:lstStyle/>
                    <a:p>
                      <a:pPr algn="ctr" fontAlgn="b"/>
                      <a:r>
                        <a:rPr lang="en-US" sz="11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62626"/>
                    </a:solidFill>
                  </a:tcPr>
                </a:tc>
                <a:tc>
                  <a:txBody>
                    <a:bodyPr/>
                    <a:lstStyle/>
                    <a:p>
                      <a:pPr algn="l" fontAlgn="b"/>
                      <a:r>
                        <a:rPr lang="en-US" sz="11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3731437439"/>
                  </a:ext>
                </a:extLst>
              </a:tr>
              <a:tr h="285750">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effectLst/>
                          <a:latin typeface="Calibri" panose="020F0502020204030204" pitchFamily="34" charset="0"/>
                        </a:rPr>
                        <a:t>Testing &amp; verification</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l" fontAlgn="b"/>
                      <a:r>
                        <a:rPr lang="en-US" sz="11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l" fontAlgn="b"/>
                      <a:r>
                        <a:rPr lang="en-US" sz="11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76022306"/>
                  </a:ext>
                </a:extLst>
              </a:tr>
              <a:tr h="300038">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dirty="0">
                          <a:solidFill>
                            <a:srgbClr val="000000"/>
                          </a:solidFill>
                          <a:effectLst/>
                          <a:latin typeface="Calibri" panose="020F0502020204030204" pitchFamily="34" charset="0"/>
                        </a:rPr>
                        <a:t>Documentation &amp; Delivery</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algn="l" fontAlgn="b"/>
                      <a:r>
                        <a:rPr lang="en-US" sz="11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57171"/>
                    </a:solidFill>
                  </a:tcPr>
                </a:tc>
                <a:tc>
                  <a:txBody>
                    <a:bodyPr/>
                    <a:lstStyle/>
                    <a:p>
                      <a:pPr algn="l" fontAlgn="b"/>
                      <a:r>
                        <a:rPr lang="en-US" sz="11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57171"/>
                    </a:solidFill>
                  </a:tcPr>
                </a:tc>
                <a:tc>
                  <a:txBody>
                    <a:bodyPr/>
                    <a:lstStyle/>
                    <a:p>
                      <a:pPr algn="l" fontAlgn="b"/>
                      <a:r>
                        <a:rPr lang="en-US" sz="11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57171"/>
                    </a:solidFill>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3293643302"/>
                  </a:ext>
                </a:extLst>
              </a:tr>
              <a:tr h="285750">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rowSpan="4" gridSpan="14">
                  <a:txBody>
                    <a:bodyPr/>
                    <a:lstStyle/>
                    <a:p>
                      <a:pPr algn="ctr" fontAlgn="b"/>
                      <a:r>
                        <a:rPr lang="en-US" sz="1100" b="0" i="0" u="none" strike="noStrike">
                          <a:solidFill>
                            <a:srgbClr val="000000"/>
                          </a:solidFill>
                          <a:effectLst/>
                          <a:latin typeface="Calibri" panose="020F0502020204030204" pitchFamily="34" charset="0"/>
                        </a:rPr>
                        <a:t> </a:t>
                      </a:r>
                    </a:p>
                  </a:txBody>
                  <a:tcPr marL="9525" marR="9525" marT="9525"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rowSpan="4" hMerge="1">
                  <a:txBody>
                    <a:bodyPr/>
                    <a:lstStyle/>
                    <a:p>
                      <a:endParaRPr lang="en-US"/>
                    </a:p>
                  </a:txBody>
                  <a:tcPr/>
                </a:tc>
                <a:tc rowSpan="4" hMerge="1">
                  <a:txBody>
                    <a:bodyPr/>
                    <a:lstStyle/>
                    <a:p>
                      <a:endParaRPr lang="en-US"/>
                    </a:p>
                  </a:txBody>
                  <a:tcPr/>
                </a:tc>
                <a:tc rowSpan="4" hMerge="1">
                  <a:txBody>
                    <a:bodyPr/>
                    <a:lstStyle/>
                    <a:p>
                      <a:endParaRPr lang="en-US"/>
                    </a:p>
                  </a:txBody>
                  <a:tcPr/>
                </a:tc>
                <a:tc rowSpan="4" hMerge="1">
                  <a:txBody>
                    <a:bodyPr/>
                    <a:lstStyle/>
                    <a:p>
                      <a:endParaRPr lang="en-US"/>
                    </a:p>
                  </a:txBody>
                  <a:tcPr/>
                </a:tc>
                <a:tc rowSpan="4" hMerge="1">
                  <a:txBody>
                    <a:bodyPr/>
                    <a:lstStyle/>
                    <a:p>
                      <a:endParaRPr lang="en-US"/>
                    </a:p>
                  </a:txBody>
                  <a:tcPr/>
                </a:tc>
                <a:tc rowSpan="4" hMerge="1">
                  <a:txBody>
                    <a:bodyPr/>
                    <a:lstStyle/>
                    <a:p>
                      <a:endParaRPr lang="en-US"/>
                    </a:p>
                  </a:txBody>
                  <a:tcPr/>
                </a:tc>
                <a:tc rowSpan="4" hMerge="1">
                  <a:txBody>
                    <a:bodyPr/>
                    <a:lstStyle/>
                    <a:p>
                      <a:endParaRPr lang="en-US"/>
                    </a:p>
                  </a:txBody>
                  <a:tcPr/>
                </a:tc>
                <a:tc rowSpan="4" hMerge="1">
                  <a:txBody>
                    <a:bodyPr/>
                    <a:lstStyle/>
                    <a:p>
                      <a:endParaRPr lang="en-US"/>
                    </a:p>
                  </a:txBody>
                  <a:tcPr/>
                </a:tc>
                <a:tc rowSpan="4" hMerge="1">
                  <a:txBody>
                    <a:bodyPr/>
                    <a:lstStyle/>
                    <a:p>
                      <a:endParaRPr lang="en-US"/>
                    </a:p>
                  </a:txBody>
                  <a:tcPr/>
                </a:tc>
                <a:tc rowSpan="4" hMerge="1">
                  <a:txBody>
                    <a:bodyPr/>
                    <a:lstStyle/>
                    <a:p>
                      <a:endParaRPr lang="en-US"/>
                    </a:p>
                  </a:txBody>
                  <a:tcPr/>
                </a:tc>
                <a:tc rowSpan="4" hMerge="1">
                  <a:txBody>
                    <a:bodyPr/>
                    <a:lstStyle/>
                    <a:p>
                      <a:endParaRPr lang="en-US"/>
                    </a:p>
                  </a:txBody>
                  <a:tcPr/>
                </a:tc>
                <a:tc rowSpan="4" hMerge="1">
                  <a:txBody>
                    <a:bodyPr/>
                    <a:lstStyle/>
                    <a:p>
                      <a:endParaRPr lang="en-US"/>
                    </a:p>
                  </a:txBody>
                  <a:tcPr/>
                </a:tc>
                <a:tc rowSpan="4" hMerge="1">
                  <a:txBody>
                    <a:bodyPr/>
                    <a:lstStyle/>
                    <a:p>
                      <a:endParaRPr lang="en-US"/>
                    </a:p>
                  </a:txBody>
                  <a:tcPr/>
                </a:tc>
                <a:tc>
                  <a:txBody>
                    <a:bodyPr/>
                    <a:lstStyle/>
                    <a:p>
                      <a:pPr algn="l" fontAlgn="b"/>
                      <a:r>
                        <a:rPr lang="en-US" sz="1100" b="0" i="0" u="none" strike="noStrike">
                          <a:solidFill>
                            <a:srgbClr val="000000"/>
                          </a:solidFill>
                          <a:effectLst/>
                          <a:latin typeface="Calibri" panose="020F0502020204030204" pitchFamily="34" charset="0"/>
                        </a:rPr>
                        <a:t> </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CB9CA"/>
                    </a:solidFill>
                  </a:tcPr>
                </a:tc>
                <a:tc gridSpan="5">
                  <a:txBody>
                    <a:bodyPr/>
                    <a:lstStyle/>
                    <a:p>
                      <a:pPr algn="ctr" fontAlgn="b"/>
                      <a:r>
                        <a:rPr lang="en-US" sz="1200" b="0" i="0" u="none" strike="noStrike" dirty="0">
                          <a:solidFill>
                            <a:srgbClr val="000000"/>
                          </a:solidFill>
                          <a:effectLst/>
                          <a:latin typeface="Calibri" panose="020F0502020204030204" pitchFamily="34" charset="0"/>
                        </a:rPr>
                        <a:t>1 </a:t>
                      </a:r>
                      <a:r>
                        <a:rPr lang="en-US" sz="1200" b="0" i="0" u="none" strike="noStrike" dirty="0" err="1">
                          <a:solidFill>
                            <a:srgbClr val="000000"/>
                          </a:solidFill>
                          <a:effectLst/>
                          <a:latin typeface="Calibri" panose="020F0502020204030204" pitchFamily="34" charset="0"/>
                        </a:rPr>
                        <a:t>hr</a:t>
                      </a:r>
                      <a:r>
                        <a:rPr lang="en-US" sz="1200" b="0" i="0" u="none" strike="noStrike" dirty="0">
                          <a:solidFill>
                            <a:srgbClr val="000000"/>
                          </a:solidFill>
                          <a:effectLst/>
                          <a:latin typeface="Calibri" panose="020F0502020204030204" pitchFamily="34" charset="0"/>
                        </a:rPr>
                        <a:t> per day</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2335919621"/>
                  </a:ext>
                </a:extLst>
              </a:tr>
              <a:tr h="285750">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gridSpan="14"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a:txBody>
                    <a:bodyPr/>
                    <a:lstStyle/>
                    <a:p>
                      <a:pPr algn="l" fontAlgn="b"/>
                      <a:r>
                        <a:rPr lang="en-US" sz="1100" b="0" i="0" u="none" strike="noStrike">
                          <a:solidFill>
                            <a:srgbClr val="000000"/>
                          </a:solidFill>
                          <a:effectLst/>
                          <a:latin typeface="Calibri" panose="020F0502020204030204" pitchFamily="34" charset="0"/>
                        </a:rPr>
                        <a:t> </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57171"/>
                    </a:solidFill>
                  </a:tcPr>
                </a:tc>
                <a:tc gridSpan="5">
                  <a:txBody>
                    <a:bodyPr/>
                    <a:lstStyle/>
                    <a:p>
                      <a:pPr algn="ctr" fontAlgn="b"/>
                      <a:r>
                        <a:rPr lang="en-US" sz="1200" b="0" i="0" u="none" strike="noStrike" dirty="0">
                          <a:solidFill>
                            <a:srgbClr val="000000"/>
                          </a:solidFill>
                          <a:effectLst/>
                          <a:latin typeface="Calibri" panose="020F0502020204030204" pitchFamily="34" charset="0"/>
                        </a:rPr>
                        <a:t>1.5 </a:t>
                      </a:r>
                      <a:r>
                        <a:rPr lang="en-US" sz="1200" b="0" i="0" u="none" strike="noStrike" dirty="0" err="1">
                          <a:solidFill>
                            <a:srgbClr val="000000"/>
                          </a:solidFill>
                          <a:effectLst/>
                          <a:latin typeface="Calibri" panose="020F0502020204030204" pitchFamily="34" charset="0"/>
                        </a:rPr>
                        <a:t>hrs</a:t>
                      </a:r>
                      <a:r>
                        <a:rPr lang="en-US" sz="1200" b="0" i="0" u="none" strike="noStrike" dirty="0">
                          <a:solidFill>
                            <a:srgbClr val="000000"/>
                          </a:solidFill>
                          <a:effectLst/>
                          <a:latin typeface="Calibri" panose="020F0502020204030204" pitchFamily="34" charset="0"/>
                        </a:rPr>
                        <a:t> per day</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4134088862"/>
                  </a:ext>
                </a:extLst>
              </a:tr>
              <a:tr h="300038">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gridSpan="14"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a:txBody>
                    <a:bodyPr/>
                    <a:lstStyle/>
                    <a:p>
                      <a:pPr algn="l" fontAlgn="b"/>
                      <a:r>
                        <a:rPr lang="en-US" sz="1100" b="0" i="0" u="none" strike="noStrike">
                          <a:solidFill>
                            <a:srgbClr val="000000"/>
                          </a:solidFill>
                          <a:effectLst/>
                          <a:latin typeface="Calibri" panose="020F0502020204030204" pitchFamily="34" charset="0"/>
                        </a:rPr>
                        <a:t> </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262626"/>
                    </a:solidFill>
                  </a:tcPr>
                </a:tc>
                <a:tc gridSpan="5">
                  <a:txBody>
                    <a:bodyPr/>
                    <a:lstStyle/>
                    <a:p>
                      <a:pPr algn="ctr" fontAlgn="b"/>
                      <a:r>
                        <a:rPr lang="en-US" sz="1200" b="0" i="0" u="none" strike="noStrike" dirty="0">
                          <a:solidFill>
                            <a:srgbClr val="000000"/>
                          </a:solidFill>
                          <a:effectLst/>
                          <a:latin typeface="Calibri" panose="020F0502020204030204" pitchFamily="34" charset="0"/>
                        </a:rPr>
                        <a:t>2 </a:t>
                      </a:r>
                      <a:r>
                        <a:rPr lang="en-US" sz="1200" b="0" i="0" u="none" strike="noStrike" dirty="0" err="1">
                          <a:solidFill>
                            <a:srgbClr val="000000"/>
                          </a:solidFill>
                          <a:effectLst/>
                          <a:latin typeface="Calibri" panose="020F0502020204030204" pitchFamily="34" charset="0"/>
                        </a:rPr>
                        <a:t>hrs</a:t>
                      </a:r>
                      <a:r>
                        <a:rPr lang="en-US" sz="1200" b="0" i="0" u="none" strike="noStrike" dirty="0">
                          <a:solidFill>
                            <a:srgbClr val="000000"/>
                          </a:solidFill>
                          <a:effectLst/>
                          <a:latin typeface="Calibri" panose="020F0502020204030204" pitchFamily="34" charset="0"/>
                        </a:rPr>
                        <a:t> per day</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20280903"/>
                  </a:ext>
                </a:extLst>
              </a:tr>
              <a:tr h="285750">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gridSpan="14"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extLst>
                  <a:ext uri="{0D108BD9-81ED-4DB2-BD59-A6C34878D82A}">
                    <a16:rowId xmlns:a16="http://schemas.microsoft.com/office/drawing/2014/main" val="1260572116"/>
                  </a:ext>
                </a:extLst>
              </a:tr>
            </a:tbl>
          </a:graphicData>
        </a:graphic>
      </p:graphicFrame>
    </p:spTree>
    <p:extLst>
      <p:ext uri="{BB962C8B-B14F-4D97-AF65-F5344CB8AC3E}">
        <p14:creationId xmlns:p14="http://schemas.microsoft.com/office/powerpoint/2010/main" val="17576586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Problem &amp; Software Specification</a:t>
            </a:r>
          </a:p>
        </p:txBody>
      </p:sp>
      <p:sp>
        <p:nvSpPr>
          <p:cNvPr id="3" name="Content Placeholder 2"/>
          <p:cNvSpPr>
            <a:spLocks noGrp="1"/>
          </p:cNvSpPr>
          <p:nvPr>
            <p:ph idx="1"/>
          </p:nvPr>
        </p:nvSpPr>
        <p:spPr/>
        <p:txBody>
          <a:bodyPr/>
          <a:lstStyle/>
          <a:p>
            <a:r>
              <a:rPr lang="en-US" dirty="0"/>
              <a:t>AIM: Building a Coupon Inventory System using Java.</a:t>
            </a:r>
          </a:p>
          <a:p>
            <a:r>
              <a:rPr lang="en-US" dirty="0"/>
              <a:t>Implementation requirements:</a:t>
            </a:r>
          </a:p>
        </p:txBody>
      </p:sp>
      <p:graphicFrame>
        <p:nvGraphicFramePr>
          <p:cNvPr id="4" name="Diagram 3"/>
          <p:cNvGraphicFramePr/>
          <p:nvPr>
            <p:extLst>
              <p:ext uri="{D42A27DB-BD31-4B8C-83A1-F6EECF244321}">
                <p14:modId xmlns:p14="http://schemas.microsoft.com/office/powerpoint/2010/main" val="1253792800"/>
              </p:ext>
            </p:extLst>
          </p:nvPr>
        </p:nvGraphicFramePr>
        <p:xfrm>
          <a:off x="4808621" y="2310064"/>
          <a:ext cx="6753726" cy="45479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Rounded Rectangle 4"/>
          <p:cNvSpPr/>
          <p:nvPr/>
        </p:nvSpPr>
        <p:spPr>
          <a:xfrm>
            <a:off x="3898232" y="4717265"/>
            <a:ext cx="1284240" cy="9056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Functions on Coupon details aka Master </a:t>
            </a:r>
            <a:r>
              <a:rPr lang="en-US" sz="1100" dirty="0" err="1"/>
              <a:t>LinkedList</a:t>
            </a:r>
            <a:endParaRPr lang="en-US" sz="1100" dirty="0"/>
          </a:p>
        </p:txBody>
      </p:sp>
      <p:sp>
        <p:nvSpPr>
          <p:cNvPr id="6" name="Rounded Rectangle 5"/>
          <p:cNvSpPr/>
          <p:nvPr/>
        </p:nvSpPr>
        <p:spPr>
          <a:xfrm>
            <a:off x="4932947" y="3597442"/>
            <a:ext cx="1247274" cy="82638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Coupon Details saved as a Master </a:t>
            </a:r>
            <a:r>
              <a:rPr lang="en-US" sz="1100" dirty="0" err="1"/>
              <a:t>LinkedlList</a:t>
            </a:r>
            <a:endParaRPr lang="en-US" sz="1100" dirty="0"/>
          </a:p>
        </p:txBody>
      </p:sp>
      <p:cxnSp>
        <p:nvCxnSpPr>
          <p:cNvPr id="8" name="Straight Arrow Connector 7"/>
          <p:cNvCxnSpPr/>
          <p:nvPr/>
        </p:nvCxnSpPr>
        <p:spPr>
          <a:xfrm>
            <a:off x="6160248" y="4122931"/>
            <a:ext cx="854163" cy="37676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5182472" y="5246102"/>
            <a:ext cx="854163" cy="37676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518059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Design Diagram </a:t>
            </a:r>
          </a:p>
        </p:txBody>
      </p:sp>
      <p:sp>
        <p:nvSpPr>
          <p:cNvPr id="3" name="Content Placeholder 2"/>
          <p:cNvSpPr>
            <a:spLocks noGrp="1"/>
          </p:cNvSpPr>
          <p:nvPr>
            <p:ph idx="1"/>
          </p:nvPr>
        </p:nvSpPr>
        <p:spPr/>
        <p:txBody>
          <a:bodyPr/>
          <a:lstStyle/>
          <a:p>
            <a:r>
              <a:rPr lang="en-US" dirty="0"/>
              <a:t>UML diagram in the attached UML word file.</a:t>
            </a:r>
          </a:p>
        </p:txBody>
      </p:sp>
    </p:spTree>
    <p:extLst>
      <p:ext uri="{BB962C8B-B14F-4D97-AF65-F5344CB8AC3E}">
        <p14:creationId xmlns:p14="http://schemas.microsoft.com/office/powerpoint/2010/main" val="41269406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7">
            <a:extLst>
              <a:ext uri="{FF2B5EF4-FFF2-40B4-BE49-F238E27FC236}">
                <a16:creationId xmlns:a16="http://schemas.microsoft.com/office/drawing/2014/main" id="{F6EE670A-A41A-44AD-BC1C-2090365EB5B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9">
            <a:extLst>
              <a:ext uri="{FF2B5EF4-FFF2-40B4-BE49-F238E27FC236}">
                <a16:creationId xmlns:a16="http://schemas.microsoft.com/office/drawing/2014/main" id="{77D7B666-D5E6-48CE-B26A-FB5E5C34AF9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024128" y="585216"/>
            <a:ext cx="8018272" cy="1499616"/>
          </a:xfrm>
        </p:spPr>
        <p:txBody>
          <a:bodyPr>
            <a:normAutofit/>
          </a:bodyPr>
          <a:lstStyle/>
          <a:p>
            <a:r>
              <a:rPr lang="en-US"/>
              <a:t>4. Operational Document</a:t>
            </a:r>
            <a:endParaRPr lang="en-US" dirty="0"/>
          </a:p>
        </p:txBody>
      </p:sp>
      <p:sp>
        <p:nvSpPr>
          <p:cNvPr id="3" name="Content Placeholder 2"/>
          <p:cNvSpPr>
            <a:spLocks noGrp="1"/>
          </p:cNvSpPr>
          <p:nvPr>
            <p:ph idx="1"/>
          </p:nvPr>
        </p:nvSpPr>
        <p:spPr>
          <a:xfrm>
            <a:off x="1024128" y="2286000"/>
            <a:ext cx="8018271" cy="4023360"/>
          </a:xfrm>
        </p:spPr>
        <p:txBody>
          <a:bodyPr>
            <a:normAutofit/>
          </a:bodyPr>
          <a:lstStyle/>
          <a:p>
            <a:r>
              <a:rPr lang="en-US" dirty="0"/>
              <a:t>Project basically of 7 functions:-</a:t>
            </a:r>
          </a:p>
          <a:p>
            <a:r>
              <a:rPr lang="en-US" dirty="0"/>
              <a:t>1. Purchase of Coupon</a:t>
            </a:r>
          </a:p>
          <a:p>
            <a:r>
              <a:rPr lang="en-US" dirty="0"/>
              <a:t>2. Delete Coupon</a:t>
            </a:r>
          </a:p>
          <a:p>
            <a:r>
              <a:rPr lang="en-US" dirty="0"/>
              <a:t>3. Check empty</a:t>
            </a:r>
          </a:p>
          <a:p>
            <a:r>
              <a:rPr lang="en-US" dirty="0"/>
              <a:t>4. Get number of Coupon</a:t>
            </a:r>
          </a:p>
          <a:p>
            <a:r>
              <a:rPr lang="en-US" dirty="0"/>
              <a:t>5. Search for Coupon</a:t>
            </a:r>
          </a:p>
          <a:p>
            <a:r>
              <a:rPr lang="en-US" dirty="0"/>
              <a:t>6. Sort by Discounted price</a:t>
            </a:r>
          </a:p>
          <a:p>
            <a:r>
              <a:rPr lang="en-US" dirty="0"/>
              <a:t>7. Display full list</a:t>
            </a:r>
          </a:p>
          <a:p>
            <a:pPr marL="0" indent="0">
              <a:buNone/>
            </a:pPr>
            <a:endParaRPr lang="en-US" dirty="0"/>
          </a:p>
        </p:txBody>
      </p:sp>
    </p:spTree>
    <p:extLst>
      <p:ext uri="{BB962C8B-B14F-4D97-AF65-F5344CB8AC3E}">
        <p14:creationId xmlns:p14="http://schemas.microsoft.com/office/powerpoint/2010/main" val="8484267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41BF3-C376-49EA-BB27-8F061208CD3B}"/>
              </a:ext>
            </a:extLst>
          </p:cNvPr>
          <p:cNvSpPr>
            <a:spLocks noGrp="1"/>
          </p:cNvSpPr>
          <p:nvPr>
            <p:ph type="title"/>
          </p:nvPr>
        </p:nvSpPr>
        <p:spPr/>
        <p:txBody>
          <a:bodyPr>
            <a:normAutofit/>
          </a:bodyPr>
          <a:lstStyle/>
          <a:p>
            <a:r>
              <a:rPr lang="en-US" sz="3600" dirty="0"/>
              <a:t>Purchase of Coupon</a:t>
            </a:r>
          </a:p>
        </p:txBody>
      </p:sp>
      <p:sp>
        <p:nvSpPr>
          <p:cNvPr id="3" name="Content Placeholder 2">
            <a:extLst>
              <a:ext uri="{FF2B5EF4-FFF2-40B4-BE49-F238E27FC236}">
                <a16:creationId xmlns:a16="http://schemas.microsoft.com/office/drawing/2014/main" id="{68C7B775-0BC4-4749-9A9D-E374850BDB0F}"/>
              </a:ext>
            </a:extLst>
          </p:cNvPr>
          <p:cNvSpPr>
            <a:spLocks noGrp="1"/>
          </p:cNvSpPr>
          <p:nvPr>
            <p:ph idx="1"/>
          </p:nvPr>
        </p:nvSpPr>
        <p:spPr/>
        <p:txBody>
          <a:bodyPr>
            <a:normAutofit lnSpcReduction="10000"/>
          </a:bodyPr>
          <a:lstStyle/>
          <a:p>
            <a:r>
              <a:rPr lang="en-US" dirty="0"/>
              <a:t>It ask for all the details for adding coupon in the system, which are as follows:-</a:t>
            </a:r>
          </a:p>
          <a:p>
            <a:pPr>
              <a:buFont typeface="Wingdings" panose="05000000000000000000" pitchFamily="2" charset="2"/>
              <a:buChar char="Ø"/>
            </a:pPr>
            <a:r>
              <a:rPr lang="en-US" dirty="0"/>
              <a:t>Enter the Coupon ID of the product to insert</a:t>
            </a:r>
          </a:p>
          <a:p>
            <a:pPr>
              <a:buFont typeface="Wingdings" panose="05000000000000000000" pitchFamily="2" charset="2"/>
              <a:buChar char="Ø"/>
            </a:pPr>
            <a:r>
              <a:rPr lang="en-US" dirty="0"/>
              <a:t>Enter name of the Coupon Provider to insert</a:t>
            </a:r>
          </a:p>
          <a:p>
            <a:pPr>
              <a:buFont typeface="Wingdings" panose="05000000000000000000" pitchFamily="2" charset="2"/>
              <a:buChar char="Ø"/>
            </a:pPr>
            <a:r>
              <a:rPr lang="en-US" dirty="0"/>
              <a:t>Enter the name of the product to insert</a:t>
            </a:r>
          </a:p>
          <a:p>
            <a:pPr>
              <a:buFont typeface="Wingdings" panose="05000000000000000000" pitchFamily="2" charset="2"/>
              <a:buChar char="Ø"/>
            </a:pPr>
            <a:r>
              <a:rPr lang="en-US" dirty="0"/>
              <a:t>Enter the product price to insert</a:t>
            </a:r>
          </a:p>
          <a:p>
            <a:pPr>
              <a:buFont typeface="Wingdings" panose="05000000000000000000" pitchFamily="2" charset="2"/>
              <a:buChar char="Ø"/>
            </a:pPr>
            <a:r>
              <a:rPr lang="en-US" dirty="0"/>
              <a:t>Enter the discounted percentage product to insert</a:t>
            </a:r>
          </a:p>
          <a:p>
            <a:pPr>
              <a:buFont typeface="Wingdings" panose="05000000000000000000" pitchFamily="2" charset="2"/>
              <a:buChar char="Ø"/>
            </a:pPr>
            <a:r>
              <a:rPr lang="en-US" dirty="0"/>
              <a:t>Enter the Expiration period to insert</a:t>
            </a:r>
          </a:p>
          <a:p>
            <a:pPr>
              <a:buFont typeface="Wingdings" panose="05000000000000000000" pitchFamily="2" charset="2"/>
              <a:buChar char="Ø"/>
            </a:pPr>
            <a:r>
              <a:rPr lang="en-US" dirty="0"/>
              <a:t>Enter the status of the coupon</a:t>
            </a:r>
          </a:p>
          <a:p>
            <a:pPr>
              <a:buFont typeface="Wingdings" panose="05000000000000000000" pitchFamily="2" charset="2"/>
              <a:buChar char="Ø"/>
            </a:pPr>
            <a:r>
              <a:rPr lang="en-US" dirty="0"/>
              <a:t>Enter the Customer name to insert</a:t>
            </a:r>
          </a:p>
        </p:txBody>
      </p:sp>
    </p:spTree>
    <p:extLst>
      <p:ext uri="{BB962C8B-B14F-4D97-AF65-F5344CB8AC3E}">
        <p14:creationId xmlns:p14="http://schemas.microsoft.com/office/powerpoint/2010/main" val="12055849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303C6-B8D5-4009-AC8D-022D2D914D06}"/>
              </a:ext>
            </a:extLst>
          </p:cNvPr>
          <p:cNvSpPr>
            <a:spLocks noGrp="1"/>
          </p:cNvSpPr>
          <p:nvPr>
            <p:ph type="title"/>
          </p:nvPr>
        </p:nvSpPr>
        <p:spPr/>
        <p:txBody>
          <a:bodyPr>
            <a:normAutofit/>
          </a:bodyPr>
          <a:lstStyle/>
          <a:p>
            <a:r>
              <a:rPr lang="en-US" sz="4000" dirty="0"/>
              <a:t>delete Coupon</a:t>
            </a:r>
          </a:p>
        </p:txBody>
      </p:sp>
      <p:sp>
        <p:nvSpPr>
          <p:cNvPr id="3" name="Content Placeholder 2">
            <a:extLst>
              <a:ext uri="{FF2B5EF4-FFF2-40B4-BE49-F238E27FC236}">
                <a16:creationId xmlns:a16="http://schemas.microsoft.com/office/drawing/2014/main" id="{CC2EBEE2-D266-4C4E-A060-F0D9A3D346F3}"/>
              </a:ext>
            </a:extLst>
          </p:cNvPr>
          <p:cNvSpPr>
            <a:spLocks noGrp="1"/>
          </p:cNvSpPr>
          <p:nvPr>
            <p:ph idx="1"/>
          </p:nvPr>
        </p:nvSpPr>
        <p:spPr>
          <a:xfrm>
            <a:off x="1024128" y="2286000"/>
            <a:ext cx="9720073" cy="744955"/>
          </a:xfrm>
        </p:spPr>
        <p:txBody>
          <a:bodyPr/>
          <a:lstStyle/>
          <a:p>
            <a:r>
              <a:rPr lang="en-US" dirty="0"/>
              <a:t>It will ask which coupon detail needs to remove from the system but number of linked list. And then it will remove the whole details from the system.</a:t>
            </a:r>
          </a:p>
        </p:txBody>
      </p:sp>
      <p:sp>
        <p:nvSpPr>
          <p:cNvPr id="4" name="Title 1">
            <a:extLst>
              <a:ext uri="{FF2B5EF4-FFF2-40B4-BE49-F238E27FC236}">
                <a16:creationId xmlns:a16="http://schemas.microsoft.com/office/drawing/2014/main" id="{CBB51F1A-FA5F-4488-A02E-3F00478D425A}"/>
              </a:ext>
            </a:extLst>
          </p:cNvPr>
          <p:cNvSpPr txBox="1">
            <a:spLocks/>
          </p:cNvSpPr>
          <p:nvPr/>
        </p:nvSpPr>
        <p:spPr>
          <a:xfrm>
            <a:off x="1024128" y="3116831"/>
            <a:ext cx="9720072" cy="744955"/>
          </a:xfrm>
          <a:prstGeom prst="rect">
            <a:avLst/>
          </a:prstGeom>
        </p:spPr>
        <p:txBody>
          <a:bodyPr vert="horz" lIns="91440" tIns="45720" rIns="91440" bIns="45720" rtlCol="0" anchor="ctr">
            <a:normAutofit/>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r>
              <a:rPr lang="en-US" sz="4000" dirty="0"/>
              <a:t>check empty</a:t>
            </a:r>
          </a:p>
        </p:txBody>
      </p:sp>
      <p:sp>
        <p:nvSpPr>
          <p:cNvPr id="5" name="Content Placeholder 2">
            <a:extLst>
              <a:ext uri="{FF2B5EF4-FFF2-40B4-BE49-F238E27FC236}">
                <a16:creationId xmlns:a16="http://schemas.microsoft.com/office/drawing/2014/main" id="{6644132A-E918-4627-A77B-AFD5FCDA694B}"/>
              </a:ext>
            </a:extLst>
          </p:cNvPr>
          <p:cNvSpPr txBox="1">
            <a:spLocks/>
          </p:cNvSpPr>
          <p:nvPr/>
        </p:nvSpPr>
        <p:spPr>
          <a:xfrm>
            <a:off x="1024127" y="4400691"/>
            <a:ext cx="9720073" cy="744955"/>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r>
              <a:rPr lang="en-US" dirty="0"/>
              <a:t>It will check the list if it is empty or it is having any data. And result accordingly.</a:t>
            </a:r>
          </a:p>
        </p:txBody>
      </p:sp>
    </p:spTree>
    <p:extLst>
      <p:ext uri="{BB962C8B-B14F-4D97-AF65-F5344CB8AC3E}">
        <p14:creationId xmlns:p14="http://schemas.microsoft.com/office/powerpoint/2010/main" val="31501814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1DFE2-5425-422E-8547-CCD8847B8C04}"/>
              </a:ext>
            </a:extLst>
          </p:cNvPr>
          <p:cNvSpPr>
            <a:spLocks noGrp="1"/>
          </p:cNvSpPr>
          <p:nvPr>
            <p:ph type="title"/>
          </p:nvPr>
        </p:nvSpPr>
        <p:spPr>
          <a:xfrm>
            <a:off x="1024129" y="851546"/>
            <a:ext cx="9720072" cy="844089"/>
          </a:xfrm>
        </p:spPr>
        <p:txBody>
          <a:bodyPr>
            <a:normAutofit/>
          </a:bodyPr>
          <a:lstStyle/>
          <a:p>
            <a:r>
              <a:rPr lang="en-US" sz="4000" dirty="0"/>
              <a:t>Get number of Coupon</a:t>
            </a:r>
          </a:p>
        </p:txBody>
      </p:sp>
      <p:sp>
        <p:nvSpPr>
          <p:cNvPr id="3" name="Content Placeholder 2">
            <a:extLst>
              <a:ext uri="{FF2B5EF4-FFF2-40B4-BE49-F238E27FC236}">
                <a16:creationId xmlns:a16="http://schemas.microsoft.com/office/drawing/2014/main" id="{095843A0-5C02-4C46-9733-1BC005A262CD}"/>
              </a:ext>
            </a:extLst>
          </p:cNvPr>
          <p:cNvSpPr>
            <a:spLocks noGrp="1"/>
          </p:cNvSpPr>
          <p:nvPr>
            <p:ph idx="1"/>
          </p:nvPr>
        </p:nvSpPr>
        <p:spPr>
          <a:xfrm>
            <a:off x="1024128" y="1913138"/>
            <a:ext cx="9720073" cy="844089"/>
          </a:xfrm>
        </p:spPr>
        <p:txBody>
          <a:bodyPr/>
          <a:lstStyle/>
          <a:p>
            <a:r>
              <a:rPr lang="en-US" dirty="0"/>
              <a:t>It will check the list and return with number of coupons in the list.</a:t>
            </a:r>
          </a:p>
          <a:p>
            <a:endParaRPr lang="en-US" dirty="0"/>
          </a:p>
        </p:txBody>
      </p:sp>
      <p:sp>
        <p:nvSpPr>
          <p:cNvPr id="4" name="Title 1">
            <a:extLst>
              <a:ext uri="{FF2B5EF4-FFF2-40B4-BE49-F238E27FC236}">
                <a16:creationId xmlns:a16="http://schemas.microsoft.com/office/drawing/2014/main" id="{0EADAC36-1AE5-46E8-894E-BB1649794ED5}"/>
              </a:ext>
            </a:extLst>
          </p:cNvPr>
          <p:cNvSpPr txBox="1">
            <a:spLocks/>
          </p:cNvSpPr>
          <p:nvPr/>
        </p:nvSpPr>
        <p:spPr>
          <a:xfrm>
            <a:off x="1024129" y="2757227"/>
            <a:ext cx="9720072" cy="844089"/>
          </a:xfrm>
          <a:prstGeom prst="rect">
            <a:avLst/>
          </a:prstGeom>
        </p:spPr>
        <p:txBody>
          <a:bodyPr vert="horz" lIns="91440" tIns="45720" rIns="91440" bIns="45720" rtlCol="0" anchor="ctr">
            <a:normAutofit/>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r>
              <a:rPr lang="en-US" sz="4000" dirty="0"/>
              <a:t>Get number of Coupon</a:t>
            </a:r>
          </a:p>
        </p:txBody>
      </p:sp>
      <p:sp>
        <p:nvSpPr>
          <p:cNvPr id="5" name="Content Placeholder 2">
            <a:extLst>
              <a:ext uri="{FF2B5EF4-FFF2-40B4-BE49-F238E27FC236}">
                <a16:creationId xmlns:a16="http://schemas.microsoft.com/office/drawing/2014/main" id="{0CDA6B33-F934-4456-A919-E79F02E9E34B}"/>
              </a:ext>
            </a:extLst>
          </p:cNvPr>
          <p:cNvSpPr txBox="1">
            <a:spLocks/>
          </p:cNvSpPr>
          <p:nvPr/>
        </p:nvSpPr>
        <p:spPr>
          <a:xfrm>
            <a:off x="1024126" y="3966011"/>
            <a:ext cx="9720073" cy="1857740"/>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r>
              <a:rPr lang="en-US" dirty="0"/>
              <a:t>It will ask from user to check search for the coupon, we have implemented to search option which is Linear and Binary search. User will tell the system to search using either of function and system will return with search results and no of count it checks for searching.</a:t>
            </a:r>
          </a:p>
          <a:p>
            <a:endParaRPr lang="en-US" dirty="0"/>
          </a:p>
        </p:txBody>
      </p:sp>
    </p:spTree>
    <p:extLst>
      <p:ext uri="{BB962C8B-B14F-4D97-AF65-F5344CB8AC3E}">
        <p14:creationId xmlns:p14="http://schemas.microsoft.com/office/powerpoint/2010/main" val="425990580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288</TotalTime>
  <Words>952</Words>
  <Application>Microsoft Office PowerPoint</Application>
  <PresentationFormat>Widescreen</PresentationFormat>
  <Paragraphs>245</Paragraphs>
  <Slides>23</Slides>
  <Notes>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23</vt:i4>
      </vt:variant>
    </vt:vector>
  </HeadingPairs>
  <TitlesOfParts>
    <vt:vector size="31" baseType="lpstr">
      <vt:lpstr>Arial</vt:lpstr>
      <vt:lpstr>Calibri</vt:lpstr>
      <vt:lpstr>Tw Cen MT</vt:lpstr>
      <vt:lpstr>Tw Cen MT Condensed</vt:lpstr>
      <vt:lpstr>Wingdings</vt:lpstr>
      <vt:lpstr>Wingdings 3</vt:lpstr>
      <vt:lpstr>Integral</vt:lpstr>
      <vt:lpstr>Microsoft Excel 97-2003 Worksheet</vt:lpstr>
      <vt:lpstr>Coupon Inventory System</vt:lpstr>
      <vt:lpstr>INDEX</vt:lpstr>
      <vt:lpstr>1. Project Management Schedule</vt:lpstr>
      <vt:lpstr>2. Problem &amp; Software Specification</vt:lpstr>
      <vt:lpstr>3. Design Diagram </vt:lpstr>
      <vt:lpstr>4. Operational Document</vt:lpstr>
      <vt:lpstr>Purchase of Coupon</vt:lpstr>
      <vt:lpstr>delete Coupon</vt:lpstr>
      <vt:lpstr>Get number of Coupon</vt:lpstr>
      <vt:lpstr>Sort by Discounted price</vt:lpstr>
      <vt:lpstr>Other operational details</vt:lpstr>
      <vt:lpstr>Testing Document </vt:lpstr>
      <vt:lpstr>Debugging Note</vt:lpstr>
      <vt:lpstr>Future Improvement Document</vt:lpstr>
      <vt:lpstr>Result Summary/Screenshot</vt:lpstr>
      <vt:lpstr>Purchase of Coupon </vt:lpstr>
      <vt:lpstr>Underlined data was added by user</vt:lpstr>
      <vt:lpstr>For deleting the coupon:- I have removed the latest added detail of coupon</vt:lpstr>
      <vt:lpstr>Check empty, if it is empty or having any data</vt:lpstr>
      <vt:lpstr>Get number of Coupon </vt:lpstr>
      <vt:lpstr>Search option</vt:lpstr>
      <vt:lpstr>Sorting by Discount Price</vt:lpstr>
      <vt:lpstr>Display all details in the system</vt:lpstr>
    </vt:vector>
  </TitlesOfParts>
  <Company>OTS/IIT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Coupon Inventory System</dc:title>
  <dc:creator>Pragya Mishra</dc:creator>
  <cp:lastModifiedBy>Chetan Gupta</cp:lastModifiedBy>
  <cp:revision>19</cp:revision>
  <dcterms:created xsi:type="dcterms:W3CDTF">2017-11-18T22:09:55Z</dcterms:created>
  <dcterms:modified xsi:type="dcterms:W3CDTF">2017-11-19T09:56:29Z</dcterms:modified>
</cp:coreProperties>
</file>