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3" r:id="rId2"/>
    <p:sldId id="289" r:id="rId3"/>
    <p:sldId id="281" r:id="rId4"/>
    <p:sldId id="291" r:id="rId5"/>
    <p:sldId id="300" r:id="rId6"/>
    <p:sldId id="295" r:id="rId7"/>
    <p:sldId id="294" r:id="rId8"/>
    <p:sldId id="301" r:id="rId9"/>
    <p:sldId id="283" r:id="rId10"/>
    <p:sldId id="296" r:id="rId11"/>
    <p:sldId id="284" r:id="rId12"/>
    <p:sldId id="287" r:id="rId13"/>
    <p:sldId id="297" r:id="rId14"/>
    <p:sldId id="290" r:id="rId15"/>
    <p:sldId id="298" r:id="rId16"/>
    <p:sldId id="302" r:id="rId17"/>
    <p:sldId id="292" r:id="rId18"/>
    <p:sldId id="277" r:id="rId19"/>
  </p:sldIdLst>
  <p:sldSz cx="12192000" cy="6858000"/>
  <p:notesSz cx="6858000" cy="9144000"/>
  <p:embeddedFontLst>
    <p:embeddedFont>
      <p:font typeface="DX시인과나" panose="02020600000000000000" pitchFamily="18" charset="-127"/>
      <p:regular r:id="rId21"/>
    </p:embeddedFont>
    <p:embeddedFont>
      <p:font typeface="나눔스퀘어" panose="020B0600000101010101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3E8A"/>
    <a:srgbClr val="807BC3"/>
    <a:srgbClr val="E4D5FB"/>
    <a:srgbClr val="F8F9FA"/>
    <a:srgbClr val="8D88CA"/>
    <a:srgbClr val="BAB7DF"/>
    <a:srgbClr val="34306A"/>
    <a:srgbClr val="4A084C"/>
    <a:srgbClr val="F39FF5"/>
    <a:srgbClr val="B638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00" autoAdjust="0"/>
  </p:normalViewPr>
  <p:slideViewPr>
    <p:cSldViewPr snapToGrid="0" showGuides="1">
      <p:cViewPr varScale="1">
        <p:scale>
          <a:sx n="88" d="100"/>
          <a:sy n="88" d="100"/>
        </p:scale>
        <p:origin x="1416" y="96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647CA-90E2-4B1B-956A-E75C9E0C9427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D69D1-19B0-4795-B463-1F230A173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1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32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6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1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823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2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04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31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185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636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23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06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2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96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7D69D1-19B0-4795-B463-1F230A173C9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94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9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5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40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7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1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7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4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405A-2C03-41F5-933F-9C735004DEA5}" type="datetimeFigureOut">
              <a:rPr lang="ko-KR" altLang="en-US" smtClean="0"/>
              <a:t>2021-01-29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348B9-FDDF-4A73-B9EE-101F7D645A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42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3E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6961" y="310625"/>
            <a:ext cx="559074" cy="55907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3E612677-E9EE-4625-8B7F-373A84B14F21}"/>
              </a:ext>
            </a:extLst>
          </p:cNvPr>
          <p:cNvGrpSpPr/>
          <p:nvPr/>
        </p:nvGrpSpPr>
        <p:grpSpPr>
          <a:xfrm>
            <a:off x="7898527" y="1376465"/>
            <a:ext cx="1308050" cy="4092179"/>
            <a:chOff x="7898527" y="1376465"/>
            <a:chExt cx="1308050" cy="4092179"/>
          </a:xfrm>
        </p:grpSpPr>
        <p:sp>
          <p:nvSpPr>
            <p:cNvPr id="19" name="TextBox 18"/>
            <p:cNvSpPr txBox="1"/>
            <p:nvPr/>
          </p:nvSpPr>
          <p:spPr>
            <a:xfrm>
              <a:off x="8329414" y="1586016"/>
              <a:ext cx="877163" cy="379385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45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다 독     다 독</a:t>
              </a:r>
              <a:endParaRPr lang="en-US" altLang="ko-KR" sz="45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396521" y="15288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396521" y="227181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396521" y="30147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96521" y="375771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396521" y="4500665"/>
              <a:ext cx="742950" cy="742950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cxnSpLocks/>
            </p:cNvCxnSpPr>
            <p:nvPr/>
          </p:nvCxnSpPr>
          <p:spPr>
            <a:xfrm>
              <a:off x="8396521" y="1376465"/>
              <a:ext cx="0" cy="40921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cxnSpLocks/>
            </p:cNvCxnSpPr>
            <p:nvPr/>
          </p:nvCxnSpPr>
          <p:spPr>
            <a:xfrm>
              <a:off x="9139471" y="1376465"/>
              <a:ext cx="0" cy="409217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898527" y="1663569"/>
              <a:ext cx="430887" cy="34956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298" y="399011"/>
            <a:ext cx="430887" cy="45470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만든 이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9AE7F-5176-421F-B7B2-BCEC565CD8A0}"/>
              </a:ext>
            </a:extLst>
          </p:cNvPr>
          <p:cNvSpPr txBox="1"/>
          <p:nvPr/>
        </p:nvSpPr>
        <p:spPr>
          <a:xfrm>
            <a:off x="669749" y="418672"/>
            <a:ext cx="430887" cy="443813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S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A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F</a:t>
            </a: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Y</a:t>
            </a: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4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기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서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울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반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3</a:t>
            </a: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조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소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독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가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>
              <a:lnSpc>
                <a:spcPct val="8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들</a:t>
            </a:r>
            <a:endParaRPr lang="en-US" altLang="ko-KR" sz="16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60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E78A83-F063-45B6-824D-2CD48FECE1E7}"/>
              </a:ext>
            </a:extLst>
          </p:cNvPr>
          <p:cNvGrpSpPr/>
          <p:nvPr/>
        </p:nvGrpSpPr>
        <p:grpSpPr>
          <a:xfrm>
            <a:off x="1583033" y="1015449"/>
            <a:ext cx="954107" cy="3003580"/>
            <a:chOff x="8869508" y="2187544"/>
            <a:chExt cx="954107" cy="30035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1AF5D5-2556-4B6A-BB6B-A00AD463ABE2}"/>
                </a:ext>
              </a:extLst>
            </p:cNvPr>
            <p:cNvSpPr txBox="1"/>
            <p:nvPr/>
          </p:nvSpPr>
          <p:spPr>
            <a:xfrm>
              <a:off x="9146507" y="2187544"/>
              <a:ext cx="677108" cy="218521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e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P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U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B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이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란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?</a:t>
              </a: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002098-EB23-4AA7-8A06-609084780B8B}"/>
                </a:ext>
              </a:extLst>
            </p:cNvPr>
            <p:cNvSpPr txBox="1"/>
            <p:nvPr/>
          </p:nvSpPr>
          <p:spPr>
            <a:xfrm>
              <a:off x="8869508" y="2314573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소개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7887868-CE42-44EE-BEAE-7E8EAF6313BC}"/>
              </a:ext>
            </a:extLst>
          </p:cNvPr>
          <p:cNvSpPr txBox="1"/>
          <p:nvPr/>
        </p:nvSpPr>
        <p:spPr>
          <a:xfrm>
            <a:off x="1733246" y="1147243"/>
            <a:ext cx="677108" cy="1231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:  </a:t>
            </a: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2ACB30-1852-44FA-92B7-7C38F8496712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23" name="자유형 35">
              <a:extLst>
                <a:ext uri="{FF2B5EF4-FFF2-40B4-BE49-F238E27FC236}">
                  <a16:creationId xmlns:a16="http://schemas.microsoft.com/office/drawing/2014/main" id="{73D4EAC9-BCDF-4565-B2ED-E83E4E4A434E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33843C-3350-447E-BEE1-4F1F06FC2C63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58D81A-EED8-429C-A772-FC2337260D72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26" name="자유형 30">
              <a:extLst>
                <a:ext uri="{FF2B5EF4-FFF2-40B4-BE49-F238E27FC236}">
                  <a16:creationId xmlns:a16="http://schemas.microsoft.com/office/drawing/2014/main" id="{04F57EA0-C365-464C-BE96-1983A55F12AD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58B43F6-50F4-422B-8A38-98055A72DE62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 descr="https://ncc-phinf.pstatic.net/ncc01/2011/3/17/221/img_01.jpg?type=w646">
            <a:extLst>
              <a:ext uri="{FF2B5EF4-FFF2-40B4-BE49-F238E27FC236}">
                <a16:creationId xmlns:a16="http://schemas.microsoft.com/office/drawing/2014/main" id="{DC45C439-5934-40F0-B978-DD49842E8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1923" r="11336" b="-128"/>
          <a:stretch/>
        </p:blipFill>
        <p:spPr bwMode="auto">
          <a:xfrm>
            <a:off x="3824623" y="1898294"/>
            <a:ext cx="1694576" cy="227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2190C5-FBCF-4981-9C3E-E3DF25206C4E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BB16F7A-1FB5-4FCF-9056-2EE2A6B1D4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CAA1C3-CFC2-46CB-9AC7-77364FE428D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7A4108-A1DA-4E84-9B5A-D7BBBBC47F30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6BDFFD-6E9B-4AC1-89A8-63E3F702B0CA}"/>
              </a:ext>
            </a:extLst>
          </p:cNvPr>
          <p:cNvGrpSpPr/>
          <p:nvPr/>
        </p:nvGrpSpPr>
        <p:grpSpPr>
          <a:xfrm>
            <a:off x="6096000" y="512659"/>
            <a:ext cx="4698718" cy="4994607"/>
            <a:chOff x="4393469" y="345339"/>
            <a:chExt cx="4698718" cy="4994607"/>
          </a:xfrm>
        </p:grpSpPr>
        <p:pic>
          <p:nvPicPr>
            <p:cNvPr id="5124" name="Picture 4" descr="https://cdn.discordapp.com/attachments/804146742777741352/804155372494520340/OEBStructure.png">
              <a:extLst>
                <a:ext uri="{FF2B5EF4-FFF2-40B4-BE49-F238E27FC236}">
                  <a16:creationId xmlns:a16="http://schemas.microsoft.com/office/drawing/2014/main" id="{79AECDBC-CC03-4AA4-A42E-1E02B7A2A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3469" y="345339"/>
              <a:ext cx="4698718" cy="482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7A03AE-DFAA-47EB-BFBF-B126D6EDE379}"/>
                </a:ext>
              </a:extLst>
            </p:cNvPr>
            <p:cNvSpPr txBox="1"/>
            <p:nvPr/>
          </p:nvSpPr>
          <p:spPr>
            <a:xfrm>
              <a:off x="5869031" y="5001392"/>
              <a:ext cx="17475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&lt;ePUB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파일 구조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&gt;</a:t>
              </a:r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4139509-935D-45FE-A4B8-94C0F940BB05}"/>
              </a:ext>
            </a:extLst>
          </p:cNvPr>
          <p:cNvSpPr txBox="1"/>
          <p:nvPr/>
        </p:nvSpPr>
        <p:spPr>
          <a:xfrm>
            <a:off x="3699793" y="5944203"/>
            <a:ext cx="6146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국제 디지털 출판 포럼에서 제정한 개방형 자유 전자서적 표준</a:t>
            </a:r>
            <a:endParaRPr lang="ko-KR" altLang="en-US" sz="1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75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E78A83-F063-45B6-824D-2CD48FECE1E7}"/>
              </a:ext>
            </a:extLst>
          </p:cNvPr>
          <p:cNvGrpSpPr/>
          <p:nvPr/>
        </p:nvGrpSpPr>
        <p:grpSpPr>
          <a:xfrm>
            <a:off x="1583033" y="1142478"/>
            <a:ext cx="827321" cy="2876551"/>
            <a:chOff x="8869508" y="2314573"/>
            <a:chExt cx="827321" cy="2876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1AF5D5-2556-4B6A-BB6B-A00AD463ABE2}"/>
                </a:ext>
              </a:extLst>
            </p:cNvPr>
            <p:cNvSpPr txBox="1"/>
            <p:nvPr/>
          </p:nvSpPr>
          <p:spPr>
            <a:xfrm>
              <a:off x="9019721" y="2319338"/>
              <a:ext cx="677108" cy="12319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: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개발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도구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</a:p>
            <a:p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002098-EB23-4AA7-8A06-609084780B8B}"/>
                </a:ext>
              </a:extLst>
            </p:cNvPr>
            <p:cNvSpPr txBox="1"/>
            <p:nvPr/>
          </p:nvSpPr>
          <p:spPr>
            <a:xfrm>
              <a:off x="8869508" y="2314573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소개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5703C-8CB2-42BF-8121-C3262C8AB03F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36" name="자유형 30">
              <a:extLst>
                <a:ext uri="{FF2B5EF4-FFF2-40B4-BE49-F238E27FC236}">
                  <a16:creationId xmlns:a16="http://schemas.microsoft.com/office/drawing/2014/main" id="{06EA47B5-6506-49E5-BF05-84260DDC100D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87639FC-B74E-47EF-9E76-06363ECE1855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E9623F4-E0B6-46E7-88CA-ECC458D7FBDA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39" name="자유형 35">
              <a:extLst>
                <a:ext uri="{FF2B5EF4-FFF2-40B4-BE49-F238E27FC236}">
                  <a16:creationId xmlns:a16="http://schemas.microsoft.com/office/drawing/2014/main" id="{4F7F5FD0-DA87-4589-A6B0-A6D513981D98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E259D7E-159E-4342-BB90-29C301F1A457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6048C4-6DCE-4E65-AE51-9A13877E417F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34163E5-2182-48D7-8480-5BE2F86B33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B28628-4815-412F-9C55-D4291F6CF397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BA6073-4829-4B33-B3F5-580D9A2A8014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E9F6E69-7BF2-4BFB-80F2-1B3DAECFDD05}"/>
              </a:ext>
            </a:extLst>
          </p:cNvPr>
          <p:cNvGrpSpPr/>
          <p:nvPr/>
        </p:nvGrpSpPr>
        <p:grpSpPr>
          <a:xfrm>
            <a:off x="4006028" y="1477818"/>
            <a:ext cx="2263472" cy="1951269"/>
            <a:chOff x="2582427" y="1898373"/>
            <a:chExt cx="2263472" cy="1951269"/>
          </a:xfrm>
        </p:grpSpPr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CC27EED6-9CD8-4B83-86B8-3D1E24DD3F93}"/>
                </a:ext>
              </a:extLst>
            </p:cNvPr>
            <p:cNvSpPr/>
            <p:nvPr/>
          </p:nvSpPr>
          <p:spPr>
            <a:xfrm>
              <a:off x="2582427" y="1898373"/>
              <a:ext cx="2263472" cy="1951269"/>
            </a:xfrm>
            <a:prstGeom prst="hexagon">
              <a:avLst/>
            </a:prstGeom>
            <a:solidFill>
              <a:srgbClr val="F8F9FA"/>
            </a:solidFill>
            <a:ln w="76200">
              <a:solidFill>
                <a:srgbClr val="8D88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ED6724C-E197-414F-A867-5761E1AF0977}"/>
                </a:ext>
              </a:extLst>
            </p:cNvPr>
            <p:cNvGrpSpPr/>
            <p:nvPr/>
          </p:nvGrpSpPr>
          <p:grpSpPr>
            <a:xfrm>
              <a:off x="3095196" y="2194860"/>
              <a:ext cx="1227003" cy="1565557"/>
              <a:chOff x="2742494" y="2453472"/>
              <a:chExt cx="1227003" cy="156555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F8E5BF0-0EE7-47C9-A96C-B28EBDCB3A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2494" y="2453472"/>
                <a:ext cx="1227003" cy="122700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DBF627-08B0-4E77-A337-0E09D1987DE6}"/>
                  </a:ext>
                </a:extLst>
              </p:cNvPr>
              <p:cNvSpPr txBox="1"/>
              <p:nvPr/>
            </p:nvSpPr>
            <p:spPr>
              <a:xfrm>
                <a:off x="2984386" y="3680475"/>
                <a:ext cx="743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433E8A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Vue.js</a:t>
                </a:r>
                <a:endParaRPr lang="ko-KR" altLang="en-US" sz="1600" b="1" dirty="0">
                  <a:solidFill>
                    <a:srgbClr val="433E8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5EE0C53-B640-4A5F-9601-C35E23AE232F}"/>
              </a:ext>
            </a:extLst>
          </p:cNvPr>
          <p:cNvGrpSpPr/>
          <p:nvPr/>
        </p:nvGrpSpPr>
        <p:grpSpPr>
          <a:xfrm>
            <a:off x="4010320" y="3605637"/>
            <a:ext cx="2259180" cy="1951269"/>
            <a:chOff x="4684545" y="2910593"/>
            <a:chExt cx="2259180" cy="1951269"/>
          </a:xfrm>
        </p:grpSpPr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67D39689-A10A-4866-9DE0-CDEEEA061054}"/>
                </a:ext>
              </a:extLst>
            </p:cNvPr>
            <p:cNvSpPr/>
            <p:nvPr/>
          </p:nvSpPr>
          <p:spPr>
            <a:xfrm>
              <a:off x="4684545" y="2910593"/>
              <a:ext cx="2259180" cy="1951269"/>
            </a:xfrm>
            <a:prstGeom prst="hexagon">
              <a:avLst/>
            </a:prstGeom>
            <a:solidFill>
              <a:srgbClr val="F8F9FA"/>
            </a:solidFill>
            <a:ln w="76200">
              <a:solidFill>
                <a:srgbClr val="8D88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5637278-1FA5-4BCC-979F-06A4DB3E288B}"/>
                </a:ext>
              </a:extLst>
            </p:cNvPr>
            <p:cNvGrpSpPr/>
            <p:nvPr/>
          </p:nvGrpSpPr>
          <p:grpSpPr>
            <a:xfrm>
              <a:off x="5266939" y="3164653"/>
              <a:ext cx="1096601" cy="1553076"/>
              <a:chOff x="4421678" y="2465953"/>
              <a:chExt cx="1098684" cy="155307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39513DFD-1208-4DB1-8942-AFBEB7A07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1678" y="2465953"/>
                <a:ext cx="1098684" cy="125593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807DEA-3BDE-4F67-AEE3-9F9A09EC207E}"/>
                  </a:ext>
                </a:extLst>
              </p:cNvPr>
              <p:cNvSpPr txBox="1"/>
              <p:nvPr/>
            </p:nvSpPr>
            <p:spPr>
              <a:xfrm>
                <a:off x="4544910" y="3680475"/>
                <a:ext cx="8522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Vuetify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DA2ABF2-1A1A-41C8-9351-944846707370}"/>
              </a:ext>
            </a:extLst>
          </p:cNvPr>
          <p:cNvGrpSpPr/>
          <p:nvPr/>
        </p:nvGrpSpPr>
        <p:grpSpPr>
          <a:xfrm>
            <a:off x="5948981" y="2541728"/>
            <a:ext cx="2259180" cy="1951269"/>
            <a:chOff x="8274620" y="2509869"/>
            <a:chExt cx="2259180" cy="1951269"/>
          </a:xfrm>
        </p:grpSpPr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5AC69673-3120-41A7-A9D0-B97E469B815D}"/>
                </a:ext>
              </a:extLst>
            </p:cNvPr>
            <p:cNvSpPr/>
            <p:nvPr/>
          </p:nvSpPr>
          <p:spPr>
            <a:xfrm>
              <a:off x="8274620" y="2509869"/>
              <a:ext cx="2259180" cy="1951269"/>
            </a:xfrm>
            <a:prstGeom prst="hexagon">
              <a:avLst/>
            </a:prstGeom>
            <a:solidFill>
              <a:srgbClr val="F8F9FA"/>
            </a:solidFill>
            <a:ln w="76200">
              <a:solidFill>
                <a:srgbClr val="8D88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71E3F1-2FFF-4199-8617-BAAE51425C87}"/>
                </a:ext>
              </a:extLst>
            </p:cNvPr>
            <p:cNvGrpSpPr/>
            <p:nvPr/>
          </p:nvGrpSpPr>
          <p:grpSpPr>
            <a:xfrm>
              <a:off x="8919796" y="2844929"/>
              <a:ext cx="968828" cy="1459599"/>
              <a:chOff x="6157256" y="2379139"/>
              <a:chExt cx="968828" cy="145959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515611AA-939F-4D09-9953-39711CE312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7256" y="2379139"/>
                <a:ext cx="968828" cy="104978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9E24CE-E7C2-4EBF-BC5D-74AD8DB51884}"/>
                  </a:ext>
                </a:extLst>
              </p:cNvPr>
              <p:cNvSpPr txBox="1"/>
              <p:nvPr/>
            </p:nvSpPr>
            <p:spPr>
              <a:xfrm>
                <a:off x="6162340" y="3500184"/>
                <a:ext cx="9586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Electron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A20DD78-43E8-4E17-83F7-B3D53EB847FB}"/>
              </a:ext>
            </a:extLst>
          </p:cNvPr>
          <p:cNvGrpSpPr/>
          <p:nvPr/>
        </p:nvGrpSpPr>
        <p:grpSpPr>
          <a:xfrm>
            <a:off x="7896762" y="1474619"/>
            <a:ext cx="2259180" cy="1951269"/>
            <a:chOff x="7779364" y="2366861"/>
            <a:chExt cx="2259180" cy="1951269"/>
          </a:xfrm>
        </p:grpSpPr>
        <p:sp>
          <p:nvSpPr>
            <p:cNvPr id="45" name="육각형 44">
              <a:extLst>
                <a:ext uri="{FF2B5EF4-FFF2-40B4-BE49-F238E27FC236}">
                  <a16:creationId xmlns:a16="http://schemas.microsoft.com/office/drawing/2014/main" id="{DED12C3E-BC76-449B-9564-D13F89BB5ED0}"/>
                </a:ext>
              </a:extLst>
            </p:cNvPr>
            <p:cNvSpPr/>
            <p:nvPr/>
          </p:nvSpPr>
          <p:spPr>
            <a:xfrm>
              <a:off x="7779364" y="2366861"/>
              <a:ext cx="2259180" cy="1951269"/>
            </a:xfrm>
            <a:prstGeom prst="hexagon">
              <a:avLst/>
            </a:prstGeom>
            <a:solidFill>
              <a:srgbClr val="F8F9FA"/>
            </a:solidFill>
            <a:ln w="76200">
              <a:solidFill>
                <a:srgbClr val="8D88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07C25F-E2A7-4AAC-B512-0C3B3213195A}"/>
                </a:ext>
              </a:extLst>
            </p:cNvPr>
            <p:cNvGrpSpPr/>
            <p:nvPr/>
          </p:nvGrpSpPr>
          <p:grpSpPr>
            <a:xfrm>
              <a:off x="8158001" y="2514188"/>
              <a:ext cx="1500326" cy="1659809"/>
              <a:chOff x="8037906" y="2359220"/>
              <a:chExt cx="1500326" cy="16598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03C596E-A0E1-4B10-A1ED-8911F5587C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0654"/>
              <a:stretch/>
            </p:blipFill>
            <p:spPr>
              <a:xfrm>
                <a:off x="8037906" y="2359220"/>
                <a:ext cx="1500326" cy="116132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F9E0AE-0D34-4213-98BD-2E4C21B882C5}"/>
                  </a:ext>
                </a:extLst>
              </p:cNvPr>
              <p:cNvSpPr txBox="1"/>
              <p:nvPr/>
            </p:nvSpPr>
            <p:spPr>
              <a:xfrm>
                <a:off x="8145617" y="3680475"/>
                <a:ext cx="12849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Spring Boot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81F7E5-5777-4FBD-BE1F-763ED4AA9C47}"/>
              </a:ext>
            </a:extLst>
          </p:cNvPr>
          <p:cNvGrpSpPr/>
          <p:nvPr/>
        </p:nvGrpSpPr>
        <p:grpSpPr>
          <a:xfrm>
            <a:off x="7887642" y="3605637"/>
            <a:ext cx="2259180" cy="1968460"/>
            <a:chOff x="9615639" y="3518617"/>
            <a:chExt cx="2259180" cy="1968460"/>
          </a:xfrm>
        </p:grpSpPr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8352FC61-D984-4C47-BAC4-BD9CCA05C87C}"/>
                </a:ext>
              </a:extLst>
            </p:cNvPr>
            <p:cNvSpPr/>
            <p:nvPr/>
          </p:nvSpPr>
          <p:spPr>
            <a:xfrm>
              <a:off x="9615639" y="3535808"/>
              <a:ext cx="2259180" cy="1951269"/>
            </a:xfrm>
            <a:prstGeom prst="hexagon">
              <a:avLst/>
            </a:prstGeom>
            <a:solidFill>
              <a:srgbClr val="F8F9FA"/>
            </a:solidFill>
            <a:ln w="76200">
              <a:solidFill>
                <a:srgbClr val="8D88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A570308-60D7-4B9F-BC39-05FF228EA46B}"/>
                </a:ext>
              </a:extLst>
            </p:cNvPr>
            <p:cNvGrpSpPr/>
            <p:nvPr/>
          </p:nvGrpSpPr>
          <p:grpSpPr>
            <a:xfrm>
              <a:off x="9989191" y="3518617"/>
              <a:ext cx="1500326" cy="1922966"/>
              <a:chOff x="9871586" y="2757356"/>
              <a:chExt cx="1500326" cy="1922966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FB86B927-0549-48BF-8C92-6DCC950BF6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0" r="8288" b="26805"/>
              <a:stretch/>
            </p:blipFill>
            <p:spPr>
              <a:xfrm>
                <a:off x="9871586" y="2757356"/>
                <a:ext cx="1500326" cy="1517071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5F45A-54ED-434E-B5B6-9A64320A4ECA}"/>
                  </a:ext>
                </a:extLst>
              </p:cNvPr>
              <p:cNvSpPr txBox="1"/>
              <p:nvPr/>
            </p:nvSpPr>
            <p:spPr>
              <a:xfrm>
                <a:off x="10071759" y="4341768"/>
                <a:ext cx="10999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mongoDB</a:t>
                </a:r>
                <a:endParaRPr lang="ko-KR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6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F37496-0F79-46A5-9307-01A2A24F9D95}"/>
              </a:ext>
            </a:extLst>
          </p:cNvPr>
          <p:cNvGrpSpPr/>
          <p:nvPr/>
        </p:nvGrpSpPr>
        <p:grpSpPr>
          <a:xfrm>
            <a:off x="4473258" y="497166"/>
            <a:ext cx="4558299" cy="4494446"/>
            <a:chOff x="3863003" y="603713"/>
            <a:chExt cx="4558299" cy="449444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2D7CA44-E781-4426-B972-70241A84C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286" y="603713"/>
              <a:ext cx="2537733" cy="274978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0E5A00-BF97-4D18-B7CF-04F5E1DB6F98}"/>
                </a:ext>
              </a:extLst>
            </p:cNvPr>
            <p:cNvSpPr txBox="1"/>
            <p:nvPr/>
          </p:nvSpPr>
          <p:spPr>
            <a:xfrm>
              <a:off x="5122321" y="3629887"/>
              <a:ext cx="20396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Electron</a:t>
              </a:r>
              <a:endParaRPr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B5CED0-8721-4AC6-BA83-79CDFE101D5E}"/>
                </a:ext>
              </a:extLst>
            </p:cNvPr>
            <p:cNvSpPr txBox="1"/>
            <p:nvPr/>
          </p:nvSpPr>
          <p:spPr>
            <a:xfrm>
              <a:off x="3863003" y="4390273"/>
              <a:ext cx="45582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JavaScript, HTML,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CSS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를 사용하여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desktop application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을 만드는 프로그램</a:t>
              </a:r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BAA53DA6-C1CB-4B51-83B3-106714B1EB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258" y="5303974"/>
            <a:ext cx="2624835" cy="11024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5FFF91B0-C8A9-4382-BB4F-62628A32E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76" y="5349544"/>
            <a:ext cx="1693482" cy="101129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E5E78A83-F063-45B6-824D-2CD48FECE1E7}"/>
              </a:ext>
            </a:extLst>
          </p:cNvPr>
          <p:cNvGrpSpPr/>
          <p:nvPr/>
        </p:nvGrpSpPr>
        <p:grpSpPr>
          <a:xfrm>
            <a:off x="1583033" y="1142478"/>
            <a:ext cx="827321" cy="2876551"/>
            <a:chOff x="8869508" y="2314573"/>
            <a:chExt cx="827321" cy="2876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1AF5D5-2556-4B6A-BB6B-A00AD463ABE2}"/>
                </a:ext>
              </a:extLst>
            </p:cNvPr>
            <p:cNvSpPr txBox="1"/>
            <p:nvPr/>
          </p:nvSpPr>
          <p:spPr>
            <a:xfrm>
              <a:off x="9019721" y="2319338"/>
              <a:ext cx="677108" cy="12319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:  </a:t>
              </a:r>
            </a:p>
            <a:p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002098-EB23-4AA7-8A06-609084780B8B}"/>
                </a:ext>
              </a:extLst>
            </p:cNvPr>
            <p:cNvSpPr txBox="1"/>
            <p:nvPr/>
          </p:nvSpPr>
          <p:spPr>
            <a:xfrm>
              <a:off x="8869508" y="2314573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소개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FBB3CC-0C20-4EA9-894D-65A4471C5BF6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27" name="자유형 30">
              <a:extLst>
                <a:ext uri="{FF2B5EF4-FFF2-40B4-BE49-F238E27FC236}">
                  <a16:creationId xmlns:a16="http://schemas.microsoft.com/office/drawing/2014/main" id="{144F35CB-A7C0-4A4A-B39D-E25C23E2EEA0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5CBB1A1-9657-407B-9781-EA04FCAF7B39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2114A28-F16B-4746-BC21-9D9E4BB6F1C2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32" name="자유형 35">
              <a:extLst>
                <a:ext uri="{FF2B5EF4-FFF2-40B4-BE49-F238E27FC236}">
                  <a16:creationId xmlns:a16="http://schemas.microsoft.com/office/drawing/2014/main" id="{0FFE0D34-D700-47E2-B556-B64D0ACA2D07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221F11A-83D6-46C9-8B83-41B0A6DAF7D4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3FBE03-A8C1-463A-844A-1502B0EA71E4}"/>
              </a:ext>
            </a:extLst>
          </p:cNvPr>
          <p:cNvSpPr txBox="1"/>
          <p:nvPr/>
        </p:nvSpPr>
        <p:spPr>
          <a:xfrm>
            <a:off x="1860032" y="1015449"/>
            <a:ext cx="677108" cy="27761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E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l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e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t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r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o</a:t>
            </a:r>
          </a:p>
          <a:p>
            <a:pPr algn="ctr">
              <a:lnSpc>
                <a:spcPct val="65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n</a:t>
            </a:r>
          </a:p>
          <a:p>
            <a:pPr algn="ctr">
              <a:lnSpc>
                <a:spcPct val="7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이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?</a:t>
            </a:r>
          </a:p>
          <a:p>
            <a:pPr algn="ctr"/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5A8E951-A9B0-41F6-B1B9-F212F4BB5EA0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DCAB512-37DE-4993-A02D-6AF37F4BCC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A66D4C-E378-49E5-90D4-21D9BC1B1A45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9718FCE-0353-47CF-B4FB-180CFFE8ACA2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714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7887868-CE42-44EE-BEAE-7E8EAF6313BC}"/>
              </a:ext>
            </a:extLst>
          </p:cNvPr>
          <p:cNvSpPr txBox="1"/>
          <p:nvPr/>
        </p:nvSpPr>
        <p:spPr>
          <a:xfrm>
            <a:off x="1733246" y="1147243"/>
            <a:ext cx="677108" cy="1231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: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개발 일정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002098-EB23-4AA7-8A06-609084780B8B}"/>
              </a:ext>
            </a:extLst>
          </p:cNvPr>
          <p:cNvSpPr txBox="1"/>
          <p:nvPr/>
        </p:nvSpPr>
        <p:spPr>
          <a:xfrm>
            <a:off x="1583033" y="1142478"/>
            <a:ext cx="615553" cy="2876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소개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E2ACB30-1852-44FA-92B7-7C38F8496712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23" name="자유형 35">
              <a:extLst>
                <a:ext uri="{FF2B5EF4-FFF2-40B4-BE49-F238E27FC236}">
                  <a16:creationId xmlns:a16="http://schemas.microsoft.com/office/drawing/2014/main" id="{73D4EAC9-BCDF-4565-B2ED-E83E4E4A434E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F33843C-3350-447E-BEE1-4F1F06FC2C63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58D81A-EED8-429C-A772-FC2337260D72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26" name="자유형 30">
              <a:extLst>
                <a:ext uri="{FF2B5EF4-FFF2-40B4-BE49-F238E27FC236}">
                  <a16:creationId xmlns:a16="http://schemas.microsoft.com/office/drawing/2014/main" id="{04F57EA0-C365-464C-BE96-1983A55F12AD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58B43F6-50F4-422B-8A38-98055A72DE62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9690183-7275-4C17-BE88-8730D944605A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88A5005-1AC2-43D4-AB25-9BB94ED20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103CBE-BCB9-4488-ABE7-B96FFDB0875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0A6BA2-EB63-4EB7-97F5-F0271884AA2B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2C560D4-FC14-42AC-A43C-2543141CB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73" y="512659"/>
            <a:ext cx="8397477" cy="59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0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09702" y="0"/>
            <a:ext cx="10782298" cy="6857999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62269" y="296733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뽭</a:t>
            </a:r>
            <a:endParaRPr lang="ko-KR" altLang="en-US" sz="54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24750" y="2535270"/>
            <a:ext cx="21146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시연</a:t>
            </a:r>
            <a:endParaRPr lang="en-US" altLang="ko-KR" sz="80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2" name="자유형 35">
            <a:extLst>
              <a:ext uri="{FF2B5EF4-FFF2-40B4-BE49-F238E27FC236}">
                <a16:creationId xmlns:a16="http://schemas.microsoft.com/office/drawing/2014/main" id="{6BBFA52E-B6A0-42E8-ADC2-C6F56C28E0B6}"/>
              </a:ext>
            </a:extLst>
          </p:cNvPr>
          <p:cNvSpPr/>
          <p:nvPr/>
        </p:nvSpPr>
        <p:spPr>
          <a:xfrm>
            <a:off x="546067" y="6213144"/>
            <a:ext cx="160704" cy="320832"/>
          </a:xfrm>
          <a:custGeom>
            <a:avLst/>
            <a:gdLst>
              <a:gd name="connsiteX0" fmla="*/ 273324 w 273815"/>
              <a:gd name="connsiteY0" fmla="*/ 0 h 546648"/>
              <a:gd name="connsiteX1" fmla="*/ 273815 w 273815"/>
              <a:gd name="connsiteY1" fmla="*/ 50 h 546648"/>
              <a:gd name="connsiteX2" fmla="*/ 273815 w 273815"/>
              <a:gd name="connsiteY2" fmla="*/ 546599 h 546648"/>
              <a:gd name="connsiteX3" fmla="*/ 273324 w 273815"/>
              <a:gd name="connsiteY3" fmla="*/ 546648 h 546648"/>
              <a:gd name="connsiteX4" fmla="*/ 0 w 273815"/>
              <a:gd name="connsiteY4" fmla="*/ 273324 h 546648"/>
              <a:gd name="connsiteX5" fmla="*/ 273324 w 273815"/>
              <a:gd name="connsiteY5" fmla="*/ 0 h 54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815" h="546648">
                <a:moveTo>
                  <a:pt x="273324" y="0"/>
                </a:moveTo>
                <a:lnTo>
                  <a:pt x="273815" y="50"/>
                </a:lnTo>
                <a:lnTo>
                  <a:pt x="273815" y="546599"/>
                </a:lnTo>
                <a:lnTo>
                  <a:pt x="273324" y="546648"/>
                </a:lnTo>
                <a:cubicBezTo>
                  <a:pt x="122371" y="546648"/>
                  <a:pt x="0" y="424277"/>
                  <a:pt x="0" y="273324"/>
                </a:cubicBezTo>
                <a:cubicBezTo>
                  <a:pt x="0" y="122371"/>
                  <a:pt x="122371" y="0"/>
                  <a:pt x="2733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6935C51-6427-47DE-AE9E-EA8A5B4A4D86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B9F4F13-D911-4EFF-B2F7-F93A85DFF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1C80E3-6ACF-4CA8-8ED3-8022D0F181B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2B7EE1-E51B-474A-BE0D-A3AB4CB4C5BD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717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946E0D-B88A-42DF-931B-EC41E8155ED3}"/>
              </a:ext>
            </a:extLst>
          </p:cNvPr>
          <p:cNvSpPr/>
          <p:nvPr/>
        </p:nvSpPr>
        <p:spPr>
          <a:xfrm>
            <a:off x="1400174" y="3429000"/>
            <a:ext cx="10791825" cy="98858"/>
          </a:xfrm>
          <a:prstGeom prst="rect">
            <a:avLst/>
          </a:prstGeom>
          <a:solidFill>
            <a:srgbClr val="E4D5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43">
            <a:extLst>
              <a:ext uri="{FF2B5EF4-FFF2-40B4-BE49-F238E27FC236}">
                <a16:creationId xmlns:a16="http://schemas.microsoft.com/office/drawing/2014/main" id="{0F327E96-45E4-4344-B874-A389FF5F03F4}"/>
              </a:ext>
            </a:extLst>
          </p:cNvPr>
          <p:cNvSpPr/>
          <p:nvPr/>
        </p:nvSpPr>
        <p:spPr>
          <a:xfrm rot="19789330" flipH="1">
            <a:off x="1708673" y="316109"/>
            <a:ext cx="498926" cy="519477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43">
            <a:extLst>
              <a:ext uri="{FF2B5EF4-FFF2-40B4-BE49-F238E27FC236}">
                <a16:creationId xmlns:a16="http://schemas.microsoft.com/office/drawing/2014/main" id="{DD772A13-ECDC-4124-B969-8A0307CAF766}"/>
              </a:ext>
            </a:extLst>
          </p:cNvPr>
          <p:cNvSpPr/>
          <p:nvPr/>
        </p:nvSpPr>
        <p:spPr>
          <a:xfrm rot="19789330" flipH="1">
            <a:off x="540269" y="6227767"/>
            <a:ext cx="313968" cy="311759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0920D-5285-456B-ABFD-30E3B56E3EF0}"/>
              </a:ext>
            </a:extLst>
          </p:cNvPr>
          <p:cNvSpPr txBox="1"/>
          <p:nvPr/>
        </p:nvSpPr>
        <p:spPr>
          <a:xfrm>
            <a:off x="1668895" y="1105709"/>
            <a:ext cx="615553" cy="2876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향후 계획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9AFFDE-E1E2-49F2-A861-2FCD719C404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76FCDC-D7EB-4028-A5E3-D2BE5D3E9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D788D-0CE8-4CF2-8D08-13F8C3E21BC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928926-22BD-478F-AC03-FB9581EC6A8E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805F1-50D5-4E0B-9C60-3E93F92A6DCF}"/>
              </a:ext>
            </a:extLst>
          </p:cNvPr>
          <p:cNvSpPr txBox="1"/>
          <p:nvPr/>
        </p:nvSpPr>
        <p:spPr>
          <a:xfrm>
            <a:off x="5299537" y="2205939"/>
            <a:ext cx="277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서버 연동을 통한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자동 저장 기능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AFE592-43C5-46D4-A1A8-6DCCA5043451}"/>
              </a:ext>
            </a:extLst>
          </p:cNvPr>
          <p:cNvSpPr txBox="1"/>
          <p:nvPr/>
        </p:nvSpPr>
        <p:spPr>
          <a:xfrm>
            <a:off x="2055638" y="4067530"/>
            <a:ext cx="34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마크다운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command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 도입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4657B-674B-41AA-BD23-48BB17DDEE57}"/>
              </a:ext>
            </a:extLst>
          </p:cNvPr>
          <p:cNvSpPr txBox="1"/>
          <p:nvPr/>
        </p:nvSpPr>
        <p:spPr>
          <a:xfrm>
            <a:off x="7615477" y="3936367"/>
            <a:ext cx="3960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E-book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을 공유할 수 있는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커뮤니티 구축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C0A491-78F9-488D-A54A-082A3BE68667}"/>
              </a:ext>
            </a:extLst>
          </p:cNvPr>
          <p:cNvSpPr/>
          <p:nvPr/>
        </p:nvSpPr>
        <p:spPr>
          <a:xfrm>
            <a:off x="3649647" y="334373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7B6676D-95E9-4610-9250-7EB6CA90BBB7}"/>
              </a:ext>
            </a:extLst>
          </p:cNvPr>
          <p:cNvSpPr/>
          <p:nvPr/>
        </p:nvSpPr>
        <p:spPr>
          <a:xfrm>
            <a:off x="6559865" y="334373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E5029C-ACAE-4E8A-ABD7-F4FA7427C9FD}"/>
              </a:ext>
            </a:extLst>
          </p:cNvPr>
          <p:cNvSpPr/>
          <p:nvPr/>
        </p:nvSpPr>
        <p:spPr>
          <a:xfrm>
            <a:off x="9470082" y="3334660"/>
            <a:ext cx="251258" cy="251258"/>
          </a:xfrm>
          <a:prstGeom prst="ellipse">
            <a:avLst/>
          </a:prstGeom>
          <a:solidFill>
            <a:srgbClr val="807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6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 43">
            <a:extLst>
              <a:ext uri="{FF2B5EF4-FFF2-40B4-BE49-F238E27FC236}">
                <a16:creationId xmlns:a16="http://schemas.microsoft.com/office/drawing/2014/main" id="{0F327E96-45E4-4344-B874-A389FF5F03F4}"/>
              </a:ext>
            </a:extLst>
          </p:cNvPr>
          <p:cNvSpPr/>
          <p:nvPr/>
        </p:nvSpPr>
        <p:spPr>
          <a:xfrm rot="19789330" flipH="1">
            <a:off x="1708673" y="316109"/>
            <a:ext cx="498926" cy="519477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43">
            <a:extLst>
              <a:ext uri="{FF2B5EF4-FFF2-40B4-BE49-F238E27FC236}">
                <a16:creationId xmlns:a16="http://schemas.microsoft.com/office/drawing/2014/main" id="{DD772A13-ECDC-4124-B969-8A0307CAF766}"/>
              </a:ext>
            </a:extLst>
          </p:cNvPr>
          <p:cNvSpPr/>
          <p:nvPr/>
        </p:nvSpPr>
        <p:spPr>
          <a:xfrm rot="19789330" flipH="1">
            <a:off x="540269" y="6227767"/>
            <a:ext cx="313968" cy="311759"/>
          </a:xfrm>
          <a:custGeom>
            <a:avLst/>
            <a:gdLst>
              <a:gd name="connsiteX0" fmla="*/ 88161 w 498926"/>
              <a:gd name="connsiteY0" fmla="*/ 37088 h 519477"/>
              <a:gd name="connsiteX1" fmla="*/ 67617 w 498926"/>
              <a:gd name="connsiteY1" fmla="*/ 51979 h 519477"/>
              <a:gd name="connsiteX2" fmla="*/ 84173 w 498926"/>
              <a:gd name="connsiteY2" fmla="*/ 41934 h 519477"/>
              <a:gd name="connsiteX3" fmla="*/ 98847 w 498926"/>
              <a:gd name="connsiteY3" fmla="*/ 37379 h 519477"/>
              <a:gd name="connsiteX4" fmla="*/ 80055 w 498926"/>
              <a:gd name="connsiteY4" fmla="*/ 52884 h 519477"/>
              <a:gd name="connsiteX5" fmla="*/ 0 w 498926"/>
              <a:gd name="connsiteY5" fmla="*/ 246154 h 519477"/>
              <a:gd name="connsiteX6" fmla="*/ 273324 w 498926"/>
              <a:gd name="connsiteY6" fmla="*/ 519477 h 519477"/>
              <a:gd name="connsiteX7" fmla="*/ 328408 w 498926"/>
              <a:gd name="connsiteY7" fmla="*/ 513925 h 519477"/>
              <a:gd name="connsiteX8" fmla="*/ 365042 w 498926"/>
              <a:gd name="connsiteY8" fmla="*/ 502553 h 519477"/>
              <a:gd name="connsiteX9" fmla="*/ 348470 w 498926"/>
              <a:gd name="connsiteY9" fmla="*/ 516225 h 519477"/>
              <a:gd name="connsiteX10" fmla="*/ 362953 w 498926"/>
              <a:gd name="connsiteY10" fmla="*/ 509649 h 519477"/>
              <a:gd name="connsiteX11" fmla="*/ 461838 w 498926"/>
              <a:gd name="connsiteY11" fmla="*/ 135972 h 519477"/>
              <a:gd name="connsiteX12" fmla="*/ 88161 w 498926"/>
              <a:gd name="connsiteY12" fmla="*/ 37088 h 51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8926" h="519477">
                <a:moveTo>
                  <a:pt x="88161" y="37088"/>
                </a:moveTo>
                <a:lnTo>
                  <a:pt x="67617" y="51979"/>
                </a:lnTo>
                <a:lnTo>
                  <a:pt x="84173" y="41934"/>
                </a:lnTo>
                <a:lnTo>
                  <a:pt x="98847" y="37379"/>
                </a:lnTo>
                <a:lnTo>
                  <a:pt x="80055" y="52884"/>
                </a:lnTo>
                <a:cubicBezTo>
                  <a:pt x="30593" y="102346"/>
                  <a:pt x="0" y="170677"/>
                  <a:pt x="0" y="246154"/>
                </a:cubicBezTo>
                <a:cubicBezTo>
                  <a:pt x="0" y="397106"/>
                  <a:pt x="122371" y="519477"/>
                  <a:pt x="273324" y="519477"/>
                </a:cubicBezTo>
                <a:cubicBezTo>
                  <a:pt x="292193" y="519477"/>
                  <a:pt x="310616" y="517565"/>
                  <a:pt x="328408" y="513925"/>
                </a:cubicBezTo>
                <a:lnTo>
                  <a:pt x="365042" y="502553"/>
                </a:lnTo>
                <a:lnTo>
                  <a:pt x="348470" y="516225"/>
                </a:lnTo>
                <a:lnTo>
                  <a:pt x="362953" y="509649"/>
                </a:lnTo>
                <a:cubicBezTo>
                  <a:pt x="493448" y="433767"/>
                  <a:pt x="537719" y="266467"/>
                  <a:pt x="461838" y="135972"/>
                </a:cubicBezTo>
                <a:cubicBezTo>
                  <a:pt x="385956" y="5478"/>
                  <a:pt x="218656" y="-38794"/>
                  <a:pt x="88161" y="370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0920D-5285-456B-ABFD-30E3B56E3EF0}"/>
              </a:ext>
            </a:extLst>
          </p:cNvPr>
          <p:cNvSpPr txBox="1"/>
          <p:nvPr/>
        </p:nvSpPr>
        <p:spPr>
          <a:xfrm>
            <a:off x="1668895" y="1105709"/>
            <a:ext cx="615553" cy="287655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향후 계획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9AFFDE-E1E2-49F2-A861-2FCD719C404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176FCDC-D7EB-4028-A5E3-D2BE5D3E9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D788D-0CE8-4CF2-8D08-13F8C3E21BC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928926-22BD-478F-AC03-FB9581EC6A8E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4845AD15-4D3B-4D44-BE54-82AE35F78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09" y="860935"/>
            <a:ext cx="8166174" cy="5136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86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DEF4DE5-C302-46C6-8280-17811B184D60}"/>
              </a:ext>
            </a:extLst>
          </p:cNvPr>
          <p:cNvGrpSpPr/>
          <p:nvPr/>
        </p:nvGrpSpPr>
        <p:grpSpPr>
          <a:xfrm>
            <a:off x="1668895" y="302524"/>
            <a:ext cx="615553" cy="3679736"/>
            <a:chOff x="8955370" y="1474619"/>
            <a:chExt cx="615553" cy="367973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18AEB0-E55C-4E7E-89FC-8CD4E7F5A5AE}"/>
                </a:ext>
              </a:extLst>
            </p:cNvPr>
            <p:cNvSpPr txBox="1"/>
            <p:nvPr/>
          </p:nvSpPr>
          <p:spPr>
            <a:xfrm>
              <a:off x="8955370" y="2277804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기대효과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C9F81C-371E-4799-9491-305F3408EE0D}"/>
                </a:ext>
              </a:extLst>
            </p:cNvPr>
            <p:cNvSpPr/>
            <p:nvPr/>
          </p:nvSpPr>
          <p:spPr>
            <a:xfrm>
              <a:off x="8989823" y="1474619"/>
              <a:ext cx="546648" cy="5466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59D48DCC-AE22-47C9-9501-7E1BB52AB2E9}"/>
              </a:ext>
            </a:extLst>
          </p:cNvPr>
          <p:cNvSpPr/>
          <p:nvPr/>
        </p:nvSpPr>
        <p:spPr>
          <a:xfrm>
            <a:off x="542677" y="6218111"/>
            <a:ext cx="320831" cy="3208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592F0B-1655-4C1F-B852-D59B3FD875E5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C458A16-F068-4903-9A6B-32F7CD7388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C08801-6F88-4BE7-89BA-3A0C09D199DF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8C9DCF-ED38-4BF6-A0DC-629B5DCBCA4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738CFF-1A27-417B-9225-660E4F0491A9}"/>
              </a:ext>
            </a:extLst>
          </p:cNvPr>
          <p:cNvGrpSpPr/>
          <p:nvPr/>
        </p:nvGrpSpPr>
        <p:grpSpPr>
          <a:xfrm>
            <a:off x="1745030" y="1781028"/>
            <a:ext cx="3922869" cy="4471981"/>
            <a:chOff x="1448002" y="2047911"/>
            <a:chExt cx="3922869" cy="44719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D9C17E9-6FAA-455C-A6A7-DA54D70DC954}"/>
                </a:ext>
              </a:extLst>
            </p:cNvPr>
            <p:cNvGrpSpPr/>
            <p:nvPr/>
          </p:nvGrpSpPr>
          <p:grpSpPr>
            <a:xfrm>
              <a:off x="1448002" y="5119442"/>
              <a:ext cx="3922869" cy="1400450"/>
              <a:chOff x="1597487" y="3422051"/>
              <a:chExt cx="3922869" cy="140045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C772F1-D1C0-49C8-AA8A-FE2501A3E94C}"/>
                  </a:ext>
                </a:extLst>
              </p:cNvPr>
              <p:cNvSpPr txBox="1"/>
              <p:nvPr/>
            </p:nvSpPr>
            <p:spPr>
              <a:xfrm>
                <a:off x="1597487" y="4176170"/>
                <a:ext cx="39228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사용자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비개발자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)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에게 친숙한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GUI /</a:t>
                </a: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개발자에게 친숙한 마크다운 문법 도입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B0D27A-5423-434A-AC66-FABE8659D79C}"/>
                  </a:ext>
                </a:extLst>
              </p:cNvPr>
              <p:cNvSpPr txBox="1"/>
              <p:nvPr/>
            </p:nvSpPr>
            <p:spPr>
              <a:xfrm>
                <a:off x="2835807" y="3422051"/>
                <a:ext cx="14462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1</a:t>
                </a:r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인 출판</a:t>
                </a: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접근성 확대</a:t>
                </a:r>
              </a:p>
            </p:txBody>
          </p:sp>
        </p:grpSp>
        <p:pic>
          <p:nvPicPr>
            <p:cNvPr id="1028" name="Picture 4" descr="https://cdn.discordapp.com/attachments/804146742777741352/804519901213622302/unknown.png">
              <a:extLst>
                <a:ext uri="{FF2B5EF4-FFF2-40B4-BE49-F238E27FC236}">
                  <a16:creationId xmlns:a16="http://schemas.microsoft.com/office/drawing/2014/main" id="{1ED4848C-CA6A-46F1-AB42-AF2796B103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98" t="-145" r="21416" b="145"/>
            <a:stretch/>
          </p:blipFill>
          <p:spPr bwMode="auto">
            <a:xfrm>
              <a:off x="1969436" y="2047911"/>
              <a:ext cx="2880000" cy="2880000"/>
            </a:xfrm>
            <a:prstGeom prst="ellipse">
              <a:avLst/>
            </a:prstGeom>
            <a:noFill/>
            <a:ln w="57150">
              <a:solidFill>
                <a:srgbClr val="433E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4A68DB4-C82A-4BE4-9037-029A5E0283F0}"/>
              </a:ext>
            </a:extLst>
          </p:cNvPr>
          <p:cNvGrpSpPr/>
          <p:nvPr/>
        </p:nvGrpSpPr>
        <p:grpSpPr>
          <a:xfrm>
            <a:off x="8485536" y="1779463"/>
            <a:ext cx="3706464" cy="4473546"/>
            <a:chOff x="8434016" y="1989000"/>
            <a:chExt cx="3706464" cy="44735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A22103C-9AAF-4FAB-BC21-191571041BC6}"/>
                </a:ext>
              </a:extLst>
            </p:cNvPr>
            <p:cNvGrpSpPr/>
            <p:nvPr/>
          </p:nvGrpSpPr>
          <p:grpSpPr>
            <a:xfrm>
              <a:off x="8434016" y="5062096"/>
              <a:ext cx="3706464" cy="1400450"/>
              <a:chOff x="8274083" y="3422051"/>
              <a:chExt cx="3706464" cy="140045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1DD44A-6ADF-4DF3-8A5A-484EA6A22A73}"/>
                  </a:ext>
                </a:extLst>
              </p:cNvPr>
              <p:cNvSpPr txBox="1"/>
              <p:nvPr/>
            </p:nvSpPr>
            <p:spPr>
              <a:xfrm>
                <a:off x="8274083" y="4176170"/>
                <a:ext cx="37064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ePUB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규격을 따르므로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,</a:t>
                </a: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어느 전자책 플랫폼에서든 출판 가능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04942A-8598-4E5A-B564-45EE37C5EB20}"/>
                  </a:ext>
                </a:extLst>
              </p:cNvPr>
              <p:cNvSpPr txBox="1"/>
              <p:nvPr/>
            </p:nvSpPr>
            <p:spPr>
              <a:xfrm>
                <a:off x="9034708" y="3422051"/>
                <a:ext cx="21852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외부 플랫폼으로의</a:t>
                </a: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확장성</a:t>
                </a: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469D18-570E-4811-88A5-4D5E93F1F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49" t="237" r="29551" b="-237"/>
            <a:stretch/>
          </p:blipFill>
          <p:spPr>
            <a:xfrm>
              <a:off x="8847248" y="1989000"/>
              <a:ext cx="2880000" cy="2880000"/>
            </a:xfrm>
            <a:prstGeom prst="ellipse">
              <a:avLst/>
            </a:prstGeom>
            <a:ln w="57150">
              <a:solidFill>
                <a:srgbClr val="433E8A"/>
              </a:solidFill>
            </a:ln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F57FFE6-D9D6-4B8D-9E93-165F92FA357D}"/>
              </a:ext>
            </a:extLst>
          </p:cNvPr>
          <p:cNvGrpSpPr/>
          <p:nvPr/>
        </p:nvGrpSpPr>
        <p:grpSpPr>
          <a:xfrm>
            <a:off x="5519689" y="461074"/>
            <a:ext cx="2880000" cy="4482730"/>
            <a:chOff x="5434102" y="154812"/>
            <a:chExt cx="2880000" cy="448273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6B227AB-58EF-4FB0-8606-FA5F890E794A}"/>
                </a:ext>
              </a:extLst>
            </p:cNvPr>
            <p:cNvGrpSpPr/>
            <p:nvPr/>
          </p:nvGrpSpPr>
          <p:grpSpPr>
            <a:xfrm>
              <a:off x="5444063" y="3244041"/>
              <a:ext cx="2860078" cy="1393501"/>
              <a:chOff x="5478045" y="3429000"/>
              <a:chExt cx="2860078" cy="139350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CECD31-E2B7-49A4-83EF-39DC2F833380}"/>
                  </a:ext>
                </a:extLst>
              </p:cNvPr>
              <p:cNvSpPr txBox="1"/>
              <p:nvPr/>
            </p:nvSpPr>
            <p:spPr>
              <a:xfrm>
                <a:off x="5478045" y="4176170"/>
                <a:ext cx="28600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e-book </a:t>
                </a:r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제작부터 공유까지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pPr algn="ctr"/>
                <a:r>
                  <a:rPr lang="ko-KR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한 번에 가능한 플랫폼 제공</a:t>
                </a:r>
                <a:endPara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92A828-A9FC-46AC-A70B-8B4BBFB1215A}"/>
                  </a:ext>
                </a:extLst>
              </p:cNvPr>
              <p:cNvSpPr txBox="1"/>
              <p:nvPr/>
            </p:nvSpPr>
            <p:spPr>
              <a:xfrm>
                <a:off x="5947725" y="3429000"/>
                <a:ext cx="192071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전자책 커뮤니티</a:t>
                </a:r>
                <a:endPara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endParaRPr>
              </a:p>
              <a:p>
                <a:pPr algn="ctr"/>
                <a:r>
                  <a:rPr lang="ko-KR" altLang="en-US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X시인과나" panose="02020600000000000000" pitchFamily="18" charset="-127"/>
                    <a:ea typeface="DX시인과나" panose="02020600000000000000" pitchFamily="18" charset="-127"/>
                  </a:rPr>
                  <a:t>활성화</a:t>
                </a:r>
              </a:p>
            </p:txBody>
          </p:sp>
        </p:grpSp>
        <p:pic>
          <p:nvPicPr>
            <p:cNvPr id="1030" name="Picture 6" descr="https://cdn.discordapp.com/attachments/804146742777741352/804520947263602728/unknown.png">
              <a:extLst>
                <a:ext uri="{FF2B5EF4-FFF2-40B4-BE49-F238E27FC236}">
                  <a16:creationId xmlns:a16="http://schemas.microsoft.com/office/drawing/2014/main" id="{123A9401-4751-4FD6-8C44-9184B0EE3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" r="333"/>
            <a:stretch/>
          </p:blipFill>
          <p:spPr bwMode="auto">
            <a:xfrm>
              <a:off x="5434102" y="154812"/>
              <a:ext cx="2880000" cy="2880000"/>
            </a:xfrm>
            <a:prstGeom prst="ellipse">
              <a:avLst/>
            </a:prstGeom>
            <a:noFill/>
            <a:ln w="57150">
              <a:solidFill>
                <a:srgbClr val="433E8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54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597823" y="1757387"/>
            <a:ext cx="923330" cy="33432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8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A043B6-FC81-4A08-87F0-9059BFBA5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13" y="3603338"/>
            <a:ext cx="1888889" cy="2520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D31137-F371-4187-B64C-E6931C66A708}"/>
              </a:ext>
            </a:extLst>
          </p:cNvPr>
          <p:cNvSpPr txBox="1"/>
          <p:nvPr/>
        </p:nvSpPr>
        <p:spPr>
          <a:xfrm>
            <a:off x="3927666" y="2808314"/>
            <a:ext cx="1092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강세준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(Backend)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A4518-4DE8-4A8D-B29B-7CDE58ACFDC1}"/>
              </a:ext>
            </a:extLst>
          </p:cNvPr>
          <p:cNvSpPr txBox="1"/>
          <p:nvPr/>
        </p:nvSpPr>
        <p:spPr>
          <a:xfrm>
            <a:off x="6740776" y="2792997"/>
            <a:ext cx="12168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강채원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(Frontend)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D837D-79FD-4A0F-A927-6FDA93F491DE}"/>
              </a:ext>
            </a:extLst>
          </p:cNvPr>
          <p:cNvSpPr txBox="1"/>
          <p:nvPr/>
        </p:nvSpPr>
        <p:spPr>
          <a:xfrm>
            <a:off x="3906636" y="6141034"/>
            <a:ext cx="1135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장주빈</a:t>
            </a:r>
            <a:endParaRPr lang="en-US" altLang="ko-KR" sz="3600" dirty="0">
              <a:solidFill>
                <a:prstClr val="black">
                  <a:lumMod val="75000"/>
                  <a:lumOff val="25000"/>
                </a:prst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lvl="0"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(Frontend)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E42CF1-3330-4630-84DB-8C68A7929CD7}"/>
              </a:ext>
            </a:extLst>
          </p:cNvPr>
          <p:cNvSpPr txBox="1"/>
          <p:nvPr/>
        </p:nvSpPr>
        <p:spPr>
          <a:xfrm>
            <a:off x="6781686" y="6118880"/>
            <a:ext cx="1135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최나현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(Frontend)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0DAFA8-A7A0-4B29-9CF3-19BA16937BBD}"/>
              </a:ext>
            </a:extLst>
          </p:cNvPr>
          <p:cNvSpPr txBox="1"/>
          <p:nvPr/>
        </p:nvSpPr>
        <p:spPr>
          <a:xfrm>
            <a:off x="9692900" y="6141035"/>
            <a:ext cx="10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최낙훈</a:t>
            </a:r>
            <a:endParaRPr lang="en-US" altLang="ko-KR" sz="3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(Backend)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062E35-B58E-4164-AC49-0356B2E6B136}"/>
              </a:ext>
            </a:extLst>
          </p:cNvPr>
          <p:cNvSpPr txBox="1"/>
          <p:nvPr/>
        </p:nvSpPr>
        <p:spPr>
          <a:xfrm>
            <a:off x="9610178" y="2792996"/>
            <a:ext cx="122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김혜민</a:t>
            </a:r>
            <a:endParaRPr lang="en-US" altLang="ko-KR" sz="48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(Frontend)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5126" name="Picture 6" descr="https://cdn.discordapp.com/attachments/790476156326903812/804172776016445480/IMG_4921_sss.jpg">
            <a:extLst>
              <a:ext uri="{FF2B5EF4-FFF2-40B4-BE49-F238E27FC236}">
                <a16:creationId xmlns:a16="http://schemas.microsoft.com/office/drawing/2014/main" id="{83216194-DBF4-4A82-88EC-FF2C14DB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40" y="3603338"/>
            <a:ext cx="189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cdn.discordapp.com/attachments/790476156326903812/804172998970048542/d4e34ae04506cbea.png">
            <a:extLst>
              <a:ext uri="{FF2B5EF4-FFF2-40B4-BE49-F238E27FC236}">
                <a16:creationId xmlns:a16="http://schemas.microsoft.com/office/drawing/2014/main" id="{34ABF59A-7D02-471C-A8C0-30490725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163" y="3603338"/>
            <a:ext cx="189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cdn.discordapp.com/attachments/790476156326903812/804173045496283166/IMG_5927.JPG">
            <a:extLst>
              <a:ext uri="{FF2B5EF4-FFF2-40B4-BE49-F238E27FC236}">
                <a16:creationId xmlns:a16="http://schemas.microsoft.com/office/drawing/2014/main" id="{F97B5C34-896B-428F-B10E-73EDE51C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13" y="249737"/>
            <a:ext cx="189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cdn.discordapp.com/attachments/790476156326903812/804173057802895371/1_.jpg">
            <a:extLst>
              <a:ext uri="{FF2B5EF4-FFF2-40B4-BE49-F238E27FC236}">
                <a16:creationId xmlns:a16="http://schemas.microsoft.com/office/drawing/2014/main" id="{6A616788-C6C3-4D1F-BE35-572388DB5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7" t="4313" r="10022" b="4533"/>
          <a:stretch/>
        </p:blipFill>
        <p:spPr bwMode="auto">
          <a:xfrm>
            <a:off x="9276540" y="249737"/>
            <a:ext cx="189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cdn.discordapp.com/attachments/790476156326903812/804173167005532200/d29817366fdfb01b.jpg">
            <a:extLst>
              <a:ext uri="{FF2B5EF4-FFF2-40B4-BE49-F238E27FC236}">
                <a16:creationId xmlns:a16="http://schemas.microsoft.com/office/drawing/2014/main" id="{12B4AB30-73B3-4FA7-8249-DB1804EE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886" y="249737"/>
            <a:ext cx="189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D418614-5D68-44EE-98B1-E8E7303AEF62}"/>
              </a:ext>
            </a:extLst>
          </p:cNvPr>
          <p:cNvSpPr txBox="1"/>
          <p:nvPr/>
        </p:nvSpPr>
        <p:spPr>
          <a:xfrm>
            <a:off x="1654189" y="817412"/>
            <a:ext cx="738664" cy="225707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소독가들</a:t>
            </a:r>
            <a:endParaRPr lang="en-US" altLang="ko-KR" sz="36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B93C32C-AF96-4650-AE53-A2DCA4DDCAFD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2C431F8C-810A-4117-A59A-3538588FB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26BBEA-79CB-45B7-B68B-4731EA93C4B1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2C45A1A-038F-46F7-B151-8B37F802D8D0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6AAB6C9-E00E-42EF-97BD-897E556665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177" y="249737"/>
            <a:ext cx="581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3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190" y="720838"/>
            <a:ext cx="738664" cy="16920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36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목차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8986257" y="1756233"/>
            <a:ext cx="615553" cy="3740316"/>
            <a:chOff x="8955370" y="1474619"/>
            <a:chExt cx="615553" cy="3740316"/>
          </a:xfrm>
        </p:grpSpPr>
        <p:sp>
          <p:nvSpPr>
            <p:cNvPr id="18" name="TextBox 17"/>
            <p:cNvSpPr txBox="1"/>
            <p:nvPr/>
          </p:nvSpPr>
          <p:spPr>
            <a:xfrm>
              <a:off x="8955370" y="2338384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기대효과</a:t>
              </a:r>
            </a:p>
          </p:txBody>
        </p:sp>
        <p:sp>
          <p:nvSpPr>
            <p:cNvPr id="20" name="타원 19"/>
            <p:cNvSpPr/>
            <p:nvPr/>
          </p:nvSpPr>
          <p:spPr>
            <a:xfrm>
              <a:off x="8989823" y="1474619"/>
              <a:ext cx="546648" cy="5466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091369" y="1758704"/>
            <a:ext cx="615553" cy="3341852"/>
            <a:chOff x="4387039" y="1483081"/>
            <a:chExt cx="615553" cy="3341852"/>
          </a:xfrm>
        </p:grpSpPr>
        <p:sp>
          <p:nvSpPr>
            <p:cNvPr id="13" name="TextBox 12"/>
            <p:cNvSpPr txBox="1"/>
            <p:nvPr/>
          </p:nvSpPr>
          <p:spPr>
            <a:xfrm>
              <a:off x="4387039" y="2333623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</a:t>
              </a:r>
              <a:r>
                <a:rPr lang="en-US" altLang="ko-KR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</a:t>
              </a:r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배경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4470915" y="1483081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8587AD7-B1F0-42E3-B82F-959FD9C430EF}"/>
              </a:ext>
            </a:extLst>
          </p:cNvPr>
          <p:cNvGrpSpPr/>
          <p:nvPr/>
        </p:nvGrpSpPr>
        <p:grpSpPr>
          <a:xfrm>
            <a:off x="5223485" y="1581151"/>
            <a:ext cx="1078975" cy="3326431"/>
            <a:chOff x="5443305" y="1283994"/>
            <a:chExt cx="1078975" cy="3532477"/>
          </a:xfrm>
        </p:grpSpPr>
        <p:sp>
          <p:nvSpPr>
            <p:cNvPr id="16" name="TextBox 15"/>
            <p:cNvSpPr txBox="1"/>
            <p:nvPr/>
          </p:nvSpPr>
          <p:spPr>
            <a:xfrm>
              <a:off x="5443305" y="2329922"/>
              <a:ext cx="615553" cy="24865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프로젝트 소개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D9C25FA-5E8F-45D7-B449-FCC223BB0836}"/>
                </a:ext>
              </a:extLst>
            </p:cNvPr>
            <p:cNvGrpSpPr/>
            <p:nvPr/>
          </p:nvGrpSpPr>
          <p:grpSpPr>
            <a:xfrm rot="20709709">
              <a:off x="5523265" y="1283994"/>
              <a:ext cx="999015" cy="766231"/>
              <a:chOff x="2428832" y="5099305"/>
              <a:chExt cx="999015" cy="766231"/>
            </a:xfrm>
          </p:grpSpPr>
          <p:sp>
            <p:nvSpPr>
              <p:cNvPr id="21" name="자유형 30">
                <a:extLst>
                  <a:ext uri="{FF2B5EF4-FFF2-40B4-BE49-F238E27FC236}">
                    <a16:creationId xmlns:a16="http://schemas.microsoft.com/office/drawing/2014/main" id="{1CA3C7B0-5499-455D-B6AF-868D9206EBC2}"/>
                  </a:ext>
                </a:extLst>
              </p:cNvPr>
              <p:cNvSpPr/>
              <p:nvPr/>
            </p:nvSpPr>
            <p:spPr>
              <a:xfrm>
                <a:off x="2428832" y="5214935"/>
                <a:ext cx="273815" cy="546648"/>
              </a:xfrm>
              <a:custGeom>
                <a:avLst/>
                <a:gdLst>
                  <a:gd name="connsiteX0" fmla="*/ 273324 w 273815"/>
                  <a:gd name="connsiteY0" fmla="*/ 0 h 546648"/>
                  <a:gd name="connsiteX1" fmla="*/ 273815 w 273815"/>
                  <a:gd name="connsiteY1" fmla="*/ 50 h 546648"/>
                  <a:gd name="connsiteX2" fmla="*/ 273815 w 273815"/>
                  <a:gd name="connsiteY2" fmla="*/ 546599 h 546648"/>
                  <a:gd name="connsiteX3" fmla="*/ 273324 w 273815"/>
                  <a:gd name="connsiteY3" fmla="*/ 546648 h 546648"/>
                  <a:gd name="connsiteX4" fmla="*/ 0 w 273815"/>
                  <a:gd name="connsiteY4" fmla="*/ 273324 h 546648"/>
                  <a:gd name="connsiteX5" fmla="*/ 273324 w 273815"/>
                  <a:gd name="connsiteY5" fmla="*/ 0 h 54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3815" h="546648">
                    <a:moveTo>
                      <a:pt x="273324" y="0"/>
                    </a:moveTo>
                    <a:lnTo>
                      <a:pt x="273815" y="50"/>
                    </a:lnTo>
                    <a:lnTo>
                      <a:pt x="273815" y="546599"/>
                    </a:lnTo>
                    <a:lnTo>
                      <a:pt x="273324" y="546648"/>
                    </a:lnTo>
                    <a:cubicBezTo>
                      <a:pt x="122371" y="546648"/>
                      <a:pt x="0" y="424277"/>
                      <a:pt x="0" y="273324"/>
                    </a:cubicBezTo>
                    <a:cubicBezTo>
                      <a:pt x="0" y="122371"/>
                      <a:pt x="122371" y="0"/>
                      <a:pt x="273324" y="0"/>
                    </a:cubicBezTo>
                    <a:close/>
                  </a:path>
                </a:pathLst>
              </a:custGeom>
              <a:solidFill>
                <a:srgbClr val="433E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78717B8-A938-477B-A3A3-BF06C70AA807}"/>
                  </a:ext>
                </a:extLst>
              </p:cNvPr>
              <p:cNvSpPr/>
              <p:nvPr/>
            </p:nvSpPr>
            <p:spPr>
              <a:xfrm>
                <a:off x="2572268" y="5099305"/>
                <a:ext cx="855579" cy="76623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E0A493-B02E-4B9F-8952-117D5F1C02A2}"/>
              </a:ext>
            </a:extLst>
          </p:cNvPr>
          <p:cNvGrpSpPr/>
          <p:nvPr/>
        </p:nvGrpSpPr>
        <p:grpSpPr>
          <a:xfrm>
            <a:off x="6403974" y="1776872"/>
            <a:ext cx="615553" cy="3872426"/>
            <a:chOff x="7432593" y="1492787"/>
            <a:chExt cx="615553" cy="3872426"/>
          </a:xfrm>
        </p:grpSpPr>
        <p:sp>
          <p:nvSpPr>
            <p:cNvPr id="17" name="TextBox 16"/>
            <p:cNvSpPr txBox="1"/>
            <p:nvPr/>
          </p:nvSpPr>
          <p:spPr>
            <a:xfrm>
              <a:off x="7432593" y="2338384"/>
              <a:ext cx="615553" cy="302682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시연</a:t>
              </a:r>
            </a:p>
          </p:txBody>
        </p:sp>
        <p:sp>
          <p:nvSpPr>
            <p:cNvPr id="25" name="자유형 32">
              <a:extLst>
                <a:ext uri="{FF2B5EF4-FFF2-40B4-BE49-F238E27FC236}">
                  <a16:creationId xmlns:a16="http://schemas.microsoft.com/office/drawing/2014/main" id="{5C8A89CA-D0F5-4788-A889-2D923F94C6A9}"/>
                </a:ext>
              </a:extLst>
            </p:cNvPr>
            <p:cNvSpPr/>
            <p:nvPr/>
          </p:nvSpPr>
          <p:spPr>
            <a:xfrm>
              <a:off x="7603461" y="1492787"/>
              <a:ext cx="273815" cy="546648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02DD0C3-DB1B-4316-A893-9F6DBF690E65}"/>
              </a:ext>
            </a:extLst>
          </p:cNvPr>
          <p:cNvGrpSpPr/>
          <p:nvPr/>
        </p:nvGrpSpPr>
        <p:grpSpPr>
          <a:xfrm>
            <a:off x="7656422" y="1776872"/>
            <a:ext cx="615553" cy="3721970"/>
            <a:chOff x="7608189" y="1479742"/>
            <a:chExt cx="615553" cy="3721970"/>
          </a:xfrm>
        </p:grpSpPr>
        <p:sp>
          <p:nvSpPr>
            <p:cNvPr id="27" name="자유형 43">
              <a:extLst>
                <a:ext uri="{FF2B5EF4-FFF2-40B4-BE49-F238E27FC236}">
                  <a16:creationId xmlns:a16="http://schemas.microsoft.com/office/drawing/2014/main" id="{A1EC577A-3E9E-46D8-A013-47B0B095B3AF}"/>
                </a:ext>
              </a:extLst>
            </p:cNvPr>
            <p:cNvSpPr/>
            <p:nvPr/>
          </p:nvSpPr>
          <p:spPr>
            <a:xfrm rot="19789330" flipH="1">
              <a:off x="7666503" y="1479742"/>
              <a:ext cx="498926" cy="519477"/>
            </a:xfrm>
            <a:custGeom>
              <a:avLst/>
              <a:gdLst>
                <a:gd name="connsiteX0" fmla="*/ 88161 w 498926"/>
                <a:gd name="connsiteY0" fmla="*/ 37088 h 519477"/>
                <a:gd name="connsiteX1" fmla="*/ 67617 w 498926"/>
                <a:gd name="connsiteY1" fmla="*/ 51979 h 519477"/>
                <a:gd name="connsiteX2" fmla="*/ 84173 w 498926"/>
                <a:gd name="connsiteY2" fmla="*/ 41934 h 519477"/>
                <a:gd name="connsiteX3" fmla="*/ 98847 w 498926"/>
                <a:gd name="connsiteY3" fmla="*/ 37379 h 519477"/>
                <a:gd name="connsiteX4" fmla="*/ 80055 w 498926"/>
                <a:gd name="connsiteY4" fmla="*/ 52884 h 519477"/>
                <a:gd name="connsiteX5" fmla="*/ 0 w 498926"/>
                <a:gd name="connsiteY5" fmla="*/ 246154 h 519477"/>
                <a:gd name="connsiteX6" fmla="*/ 273324 w 498926"/>
                <a:gd name="connsiteY6" fmla="*/ 519477 h 519477"/>
                <a:gd name="connsiteX7" fmla="*/ 328408 w 498926"/>
                <a:gd name="connsiteY7" fmla="*/ 513925 h 519477"/>
                <a:gd name="connsiteX8" fmla="*/ 365042 w 498926"/>
                <a:gd name="connsiteY8" fmla="*/ 502553 h 519477"/>
                <a:gd name="connsiteX9" fmla="*/ 348470 w 498926"/>
                <a:gd name="connsiteY9" fmla="*/ 516225 h 519477"/>
                <a:gd name="connsiteX10" fmla="*/ 362953 w 498926"/>
                <a:gd name="connsiteY10" fmla="*/ 509649 h 519477"/>
                <a:gd name="connsiteX11" fmla="*/ 461838 w 498926"/>
                <a:gd name="connsiteY11" fmla="*/ 135972 h 519477"/>
                <a:gd name="connsiteX12" fmla="*/ 88161 w 498926"/>
                <a:gd name="connsiteY12" fmla="*/ 37088 h 51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8926" h="519477">
                  <a:moveTo>
                    <a:pt x="88161" y="37088"/>
                  </a:moveTo>
                  <a:lnTo>
                    <a:pt x="67617" y="51979"/>
                  </a:lnTo>
                  <a:lnTo>
                    <a:pt x="84173" y="41934"/>
                  </a:lnTo>
                  <a:lnTo>
                    <a:pt x="98847" y="37379"/>
                  </a:lnTo>
                  <a:lnTo>
                    <a:pt x="80055" y="52884"/>
                  </a:lnTo>
                  <a:cubicBezTo>
                    <a:pt x="30593" y="102346"/>
                    <a:pt x="0" y="170677"/>
                    <a:pt x="0" y="246154"/>
                  </a:cubicBezTo>
                  <a:cubicBezTo>
                    <a:pt x="0" y="397106"/>
                    <a:pt x="122371" y="519477"/>
                    <a:pt x="273324" y="519477"/>
                  </a:cubicBezTo>
                  <a:cubicBezTo>
                    <a:pt x="292193" y="519477"/>
                    <a:pt x="310616" y="517565"/>
                    <a:pt x="328408" y="513925"/>
                  </a:cubicBezTo>
                  <a:lnTo>
                    <a:pt x="365042" y="502553"/>
                  </a:lnTo>
                  <a:lnTo>
                    <a:pt x="348470" y="516225"/>
                  </a:lnTo>
                  <a:lnTo>
                    <a:pt x="362953" y="509649"/>
                  </a:lnTo>
                  <a:cubicBezTo>
                    <a:pt x="493448" y="433767"/>
                    <a:pt x="537719" y="266467"/>
                    <a:pt x="461838" y="135972"/>
                  </a:cubicBezTo>
                  <a:cubicBezTo>
                    <a:pt x="385956" y="5478"/>
                    <a:pt x="218656" y="-38794"/>
                    <a:pt x="88161" y="37088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B9F007-CA9C-4DA8-BF00-746B3D24465E}"/>
                </a:ext>
              </a:extLst>
            </p:cNvPr>
            <p:cNvSpPr txBox="1"/>
            <p:nvPr/>
          </p:nvSpPr>
          <p:spPr>
            <a:xfrm>
              <a:off x="7608189" y="2325161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향후 계획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87CBAE5-6F6B-4CBE-B922-4301FFA14EE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2B8DF2D-5DA4-4F74-9807-AC4B6A00AB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054AF4-A8A1-495F-9859-1DF0E179EFBE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84A478-3617-467A-ADB5-9D61980A278E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5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552202" y="6227636"/>
            <a:ext cx="262818" cy="310899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F58B02-BAD8-4DBB-B9E5-C56B0AFDC82E}"/>
              </a:ext>
            </a:extLst>
          </p:cNvPr>
          <p:cNvGrpSpPr/>
          <p:nvPr/>
        </p:nvGrpSpPr>
        <p:grpSpPr>
          <a:xfrm>
            <a:off x="1708689" y="322080"/>
            <a:ext cx="615553" cy="3328451"/>
            <a:chOff x="4387039" y="1483081"/>
            <a:chExt cx="615553" cy="33284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2442DB-E67B-4413-98C8-4A5CE0AE3CCB}"/>
                </a:ext>
              </a:extLst>
            </p:cNvPr>
            <p:cNvSpPr txBox="1"/>
            <p:nvPr/>
          </p:nvSpPr>
          <p:spPr>
            <a:xfrm>
              <a:off x="4387039" y="2320222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 배경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7" name="자유형 19">
              <a:extLst>
                <a:ext uri="{FF2B5EF4-FFF2-40B4-BE49-F238E27FC236}">
                  <a16:creationId xmlns:a16="http://schemas.microsoft.com/office/drawing/2014/main" id="{244AA266-9810-44F1-BF5A-0144FDADEF07}"/>
                </a:ext>
              </a:extLst>
            </p:cNvPr>
            <p:cNvSpPr/>
            <p:nvPr/>
          </p:nvSpPr>
          <p:spPr>
            <a:xfrm>
              <a:off x="4470915" y="1483081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2B988F-7914-45B2-BC82-2906E49D9FD1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F89932B-B491-425A-9CCB-6177AB34D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83898-885C-42A0-A2B9-5A89AD95B90B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ACCD2-0942-4720-A44F-7B63BE49C769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149213" y="2767280"/>
            <a:ext cx="4866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‘</a:t>
            </a:r>
            <a:r>
              <a:rPr lang="en-US" altLang="ko-KR" sz="80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1</a:t>
            </a:r>
            <a:r>
              <a:rPr lang="ko-KR" altLang="en-US" sz="44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인 출판사</a:t>
            </a:r>
            <a:r>
              <a:rPr lang="en-US" altLang="ko-KR" sz="44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’</a:t>
            </a:r>
            <a:r>
              <a:rPr lang="ko-KR" altLang="en-US" sz="44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란</a:t>
            </a:r>
            <a:r>
              <a:rPr lang="en-US" altLang="ko-KR" sz="4400" b="1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?</a:t>
            </a:r>
            <a:endParaRPr lang="ko-KR" altLang="en-US" b="1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17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552202" y="6227636"/>
            <a:ext cx="262818" cy="310899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F58B02-BAD8-4DBB-B9E5-C56B0AFDC82E}"/>
              </a:ext>
            </a:extLst>
          </p:cNvPr>
          <p:cNvGrpSpPr/>
          <p:nvPr/>
        </p:nvGrpSpPr>
        <p:grpSpPr>
          <a:xfrm>
            <a:off x="1708689" y="322080"/>
            <a:ext cx="615553" cy="3328451"/>
            <a:chOff x="4387039" y="1483081"/>
            <a:chExt cx="615553" cy="33284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2442DB-E67B-4413-98C8-4A5CE0AE3CCB}"/>
                </a:ext>
              </a:extLst>
            </p:cNvPr>
            <p:cNvSpPr txBox="1"/>
            <p:nvPr/>
          </p:nvSpPr>
          <p:spPr>
            <a:xfrm>
              <a:off x="4387039" y="2320222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 배경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7" name="자유형 19">
              <a:extLst>
                <a:ext uri="{FF2B5EF4-FFF2-40B4-BE49-F238E27FC236}">
                  <a16:creationId xmlns:a16="http://schemas.microsoft.com/office/drawing/2014/main" id="{244AA266-9810-44F1-BF5A-0144FDADEF07}"/>
                </a:ext>
              </a:extLst>
            </p:cNvPr>
            <p:cNvSpPr/>
            <p:nvPr/>
          </p:nvSpPr>
          <p:spPr>
            <a:xfrm>
              <a:off x="4470915" y="1483081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D2B988F-7914-45B2-BC82-2906E49D9FD1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5F89932B-B491-425A-9CCB-6177AB34D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883898-885C-42A0-A2B9-5A89AD95B90B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CACCD2-0942-4720-A44F-7B63BE49C769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EBEFD0-FDAE-494E-97DC-3C2D4B30B459}"/>
              </a:ext>
            </a:extLst>
          </p:cNvPr>
          <p:cNvSpPr txBox="1"/>
          <p:nvPr/>
        </p:nvSpPr>
        <p:spPr>
          <a:xfrm>
            <a:off x="4064241" y="5026387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출판 프로세스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BEFD0-FDAE-494E-97DC-3C2D4B30B459}"/>
              </a:ext>
            </a:extLst>
          </p:cNvPr>
          <p:cNvSpPr txBox="1"/>
          <p:nvPr/>
        </p:nvSpPr>
        <p:spPr>
          <a:xfrm>
            <a:off x="9317821" y="503671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&lt;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수익 구조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242" y="2055341"/>
            <a:ext cx="4889358" cy="29710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186" y="1977237"/>
            <a:ext cx="4318000" cy="31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5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552202" y="6227636"/>
            <a:ext cx="262818" cy="310899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FF58B02-BAD8-4DBB-B9E5-C56B0AFDC82E}"/>
              </a:ext>
            </a:extLst>
          </p:cNvPr>
          <p:cNvGrpSpPr/>
          <p:nvPr/>
        </p:nvGrpSpPr>
        <p:grpSpPr>
          <a:xfrm>
            <a:off x="1708689" y="322080"/>
            <a:ext cx="615553" cy="3328451"/>
            <a:chOff x="4387039" y="1483081"/>
            <a:chExt cx="615553" cy="332845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2442DB-E67B-4413-98C8-4A5CE0AE3CCB}"/>
                </a:ext>
              </a:extLst>
            </p:cNvPr>
            <p:cNvSpPr txBox="1"/>
            <p:nvPr/>
          </p:nvSpPr>
          <p:spPr>
            <a:xfrm>
              <a:off x="4387039" y="2320222"/>
              <a:ext cx="615553" cy="24913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 배경</a:t>
              </a:r>
              <a:endParaRPr lang="en-US" altLang="ko-KR" sz="2800" dirty="0"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7" name="자유형 19">
              <a:extLst>
                <a:ext uri="{FF2B5EF4-FFF2-40B4-BE49-F238E27FC236}">
                  <a16:creationId xmlns:a16="http://schemas.microsoft.com/office/drawing/2014/main" id="{244AA266-9810-44F1-BF5A-0144FDADEF07}"/>
                </a:ext>
              </a:extLst>
            </p:cNvPr>
            <p:cNvSpPr/>
            <p:nvPr/>
          </p:nvSpPr>
          <p:spPr>
            <a:xfrm>
              <a:off x="4470915" y="1483081"/>
              <a:ext cx="447802" cy="529724"/>
            </a:xfrm>
            <a:custGeom>
              <a:avLst/>
              <a:gdLst>
                <a:gd name="connsiteX0" fmla="*/ 181608 w 447802"/>
                <a:gd name="connsiteY0" fmla="*/ 0 h 529724"/>
                <a:gd name="connsiteX1" fmla="*/ 162816 w 447802"/>
                <a:gd name="connsiteY1" fmla="*/ 15505 h 529724"/>
                <a:gd name="connsiteX2" fmla="*/ 82761 w 447802"/>
                <a:gd name="connsiteY2" fmla="*/ 208774 h 529724"/>
                <a:gd name="connsiteX3" fmla="*/ 356085 w 447802"/>
                <a:gd name="connsiteY3" fmla="*/ 482098 h 529724"/>
                <a:gd name="connsiteX4" fmla="*/ 411169 w 447802"/>
                <a:gd name="connsiteY4" fmla="*/ 476545 h 529724"/>
                <a:gd name="connsiteX5" fmla="*/ 447802 w 447802"/>
                <a:gd name="connsiteY5" fmla="*/ 465174 h 529724"/>
                <a:gd name="connsiteX6" fmla="*/ 426142 w 447802"/>
                <a:gd name="connsiteY6" fmla="*/ 483045 h 529724"/>
                <a:gd name="connsiteX7" fmla="*/ 273324 w 447802"/>
                <a:gd name="connsiteY7" fmla="*/ 529724 h 529724"/>
                <a:gd name="connsiteX8" fmla="*/ 0 w 447802"/>
                <a:gd name="connsiteY8" fmla="*/ 256400 h 529724"/>
                <a:gd name="connsiteX9" fmla="*/ 166934 w 447802"/>
                <a:gd name="connsiteY9" fmla="*/ 4555 h 529724"/>
                <a:gd name="connsiteX10" fmla="*/ 181608 w 447802"/>
                <a:gd name="connsiteY10" fmla="*/ 0 h 529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802" h="529724">
                  <a:moveTo>
                    <a:pt x="181608" y="0"/>
                  </a:moveTo>
                  <a:lnTo>
                    <a:pt x="162816" y="15505"/>
                  </a:lnTo>
                  <a:cubicBezTo>
                    <a:pt x="113354" y="64967"/>
                    <a:pt x="82761" y="133298"/>
                    <a:pt x="82761" y="208774"/>
                  </a:cubicBezTo>
                  <a:cubicBezTo>
                    <a:pt x="82761" y="359727"/>
                    <a:pt x="205132" y="482098"/>
                    <a:pt x="356085" y="482098"/>
                  </a:cubicBezTo>
                  <a:cubicBezTo>
                    <a:pt x="374954" y="482098"/>
                    <a:pt x="393377" y="480186"/>
                    <a:pt x="411169" y="476545"/>
                  </a:cubicBezTo>
                  <a:lnTo>
                    <a:pt x="447802" y="465174"/>
                  </a:lnTo>
                  <a:lnTo>
                    <a:pt x="426142" y="483045"/>
                  </a:lnTo>
                  <a:cubicBezTo>
                    <a:pt x="382520" y="512516"/>
                    <a:pt x="329932" y="529724"/>
                    <a:pt x="273324" y="529724"/>
                  </a:cubicBezTo>
                  <a:cubicBezTo>
                    <a:pt x="122371" y="529724"/>
                    <a:pt x="0" y="407353"/>
                    <a:pt x="0" y="256400"/>
                  </a:cubicBezTo>
                  <a:cubicBezTo>
                    <a:pt x="0" y="143185"/>
                    <a:pt x="68834" y="46048"/>
                    <a:pt x="166934" y="4555"/>
                  </a:cubicBezTo>
                  <a:lnTo>
                    <a:pt x="181608" y="0"/>
                  </a:ln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E54CDF5-6B1E-4B04-A6DD-36014EBD91B4}"/>
              </a:ext>
            </a:extLst>
          </p:cNvPr>
          <p:cNvSpPr txBox="1"/>
          <p:nvPr/>
        </p:nvSpPr>
        <p:spPr>
          <a:xfrm>
            <a:off x="5009350" y="5698779"/>
            <a:ext cx="3300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점점 늘어나는 소규모 출판사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2FD8784-5D91-4355-8A7F-606FBA4D54A5}"/>
              </a:ext>
            </a:extLst>
          </p:cNvPr>
          <p:cNvGrpSpPr/>
          <p:nvPr/>
        </p:nvGrpSpPr>
        <p:grpSpPr>
          <a:xfrm>
            <a:off x="4999021" y="978801"/>
            <a:ext cx="3311233" cy="4045208"/>
            <a:chOff x="8778141" y="2012906"/>
            <a:chExt cx="2720624" cy="332368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5DAAF5-6594-4F71-9C61-62F082D23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8141" y="2012906"/>
              <a:ext cx="2720624" cy="307080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7CEE96-BF0E-409C-874B-94BDC09264E3}"/>
                </a:ext>
              </a:extLst>
            </p:cNvPr>
            <p:cNvSpPr txBox="1"/>
            <p:nvPr/>
          </p:nvSpPr>
          <p:spPr>
            <a:xfrm>
              <a:off x="9066958" y="5083709"/>
              <a:ext cx="2142989" cy="252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&lt;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출판사 종사자 수 통계 그래프</a:t>
              </a:r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&gt;</a:t>
              </a: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00F2F64-995B-454E-AAC4-AF06E3C0E4CB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D287615-B099-4D3C-8B68-C10667E33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C3B27A-AB24-487A-AD4C-93E8DB1803B1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976E01-884B-4E4B-8632-D4355BD6CE91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84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552202" y="6227636"/>
            <a:ext cx="262818" cy="310899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7ECAA2-38F6-4A65-875A-A431476D7AA0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A06A3C-20B3-441D-8DB8-B9A7C4790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29C7C-8FFC-4474-A6DC-3BA4B1595181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B0B497-693C-4835-96B9-A7C9FBD55431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sp>
        <p:nvSpPr>
          <p:cNvPr id="22" name="자유형 19">
            <a:extLst>
              <a:ext uri="{FF2B5EF4-FFF2-40B4-BE49-F238E27FC236}">
                <a16:creationId xmlns:a16="http://schemas.microsoft.com/office/drawing/2014/main" id="{244AA266-9810-44F1-BF5A-0144FDADEF07}"/>
              </a:ext>
            </a:extLst>
          </p:cNvPr>
          <p:cNvSpPr/>
          <p:nvPr/>
        </p:nvSpPr>
        <p:spPr>
          <a:xfrm>
            <a:off x="1792565" y="322080"/>
            <a:ext cx="447802" cy="529724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94" y="1291739"/>
            <a:ext cx="7228644" cy="50639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t="15815" r="2765" b="22893"/>
          <a:stretch/>
        </p:blipFill>
        <p:spPr>
          <a:xfrm>
            <a:off x="2446162" y="97131"/>
            <a:ext cx="2822530" cy="97962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A9DB540-5E8F-4C8C-95A7-F3BB0D18F867}"/>
              </a:ext>
            </a:extLst>
          </p:cNvPr>
          <p:cNvGrpSpPr/>
          <p:nvPr/>
        </p:nvGrpSpPr>
        <p:grpSpPr>
          <a:xfrm>
            <a:off x="1583033" y="1142478"/>
            <a:ext cx="828639" cy="2876551"/>
            <a:chOff x="8869508" y="2314573"/>
            <a:chExt cx="828639" cy="28765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7EEB60-624E-46DB-A749-E807FDB9D323}"/>
                </a:ext>
              </a:extLst>
            </p:cNvPr>
            <p:cNvSpPr txBox="1"/>
            <p:nvPr/>
          </p:nvSpPr>
          <p:spPr>
            <a:xfrm>
              <a:off x="9021039" y="2378109"/>
              <a:ext cx="677108" cy="2434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기존 서비스와의 차별점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0453E6-CC1D-4937-B790-82EC8B93B019}"/>
                </a:ext>
              </a:extLst>
            </p:cNvPr>
            <p:cNvSpPr txBox="1"/>
            <p:nvPr/>
          </p:nvSpPr>
          <p:spPr>
            <a:xfrm>
              <a:off x="8869508" y="2314573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 배경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2AD7AF-5009-4D1B-A232-FF7779F0E9EA}"/>
              </a:ext>
            </a:extLst>
          </p:cNvPr>
          <p:cNvSpPr txBox="1"/>
          <p:nvPr/>
        </p:nvSpPr>
        <p:spPr>
          <a:xfrm>
            <a:off x="1733246" y="1147243"/>
            <a:ext cx="677108" cy="1231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:  </a:t>
            </a: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95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552202" y="6227636"/>
            <a:ext cx="262818" cy="310899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7ECAA2-38F6-4A65-875A-A431476D7AA0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6A06A3C-20B3-441D-8DB8-B9A7C4790C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29C7C-8FFC-4474-A6DC-3BA4B1595181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B0B497-693C-4835-96B9-A7C9FBD55431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  <p:pic>
        <p:nvPicPr>
          <p:cNvPr id="1028" name="Picture 4" descr="https://cdn.discordapp.com/attachments/804146742777741352/804339460720164894/lwddU3t4juGsd8yB8tSFQ9KzT51X5lI37heELww-qs4-xN69by9aOunxsPfRW5EobDYQecAzvIl7jT84usfTDptkR3KoM0kLmvF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69" y="1142478"/>
            <a:ext cx="7205367" cy="553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804146742777741352/804339436178374656/Sigil-And-Its-Origins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4981" b="80906" l="22612" r="82146">
                        <a14:foregroundMark x1="30565" y1="39548" x2="30565" y2="39548"/>
                        <a14:foregroundMark x1="42857" y1="40678" x2="42857" y2="40678"/>
                        <a14:foregroundMark x1="48505" y1="45763" x2="48505" y2="45763"/>
                        <a14:foregroundMark x1="62791" y1="45763" x2="62791" y2="45763"/>
                        <a14:foregroundMark x1="69435" y1="45198" x2="69435" y2="45763"/>
                        <a14:foregroundMark x1="69103" y1="47458" x2="69103" y2="47458"/>
                        <a14:foregroundMark x1="57475" y1="37288" x2="57475" y2="37288"/>
                        <a14:foregroundMark x1="52159" y1="35593" x2="52159" y2="35593"/>
                        <a14:foregroundMark x1="54817" y1="42373" x2="54817" y2="42373"/>
                        <a14:foregroundMark x1="52159" y1="42373" x2="52159" y2="42373"/>
                        <a14:foregroundMark x1="53156" y1="45763" x2="53156" y2="45763"/>
                        <a14:foregroundMark x1="53488" y1="54802" x2="53488" y2="54802"/>
                        <a14:foregroundMark x1="72425" y1="42373" x2="72425" y2="42373"/>
                        <a14:backgroundMark x1="37542" y1="39548" x2="37542" y2="39548"/>
                        <a14:backgroundMark x1="60133" y1="47458" x2="60133" y2="47458"/>
                        <a14:backgroundMark x1="37874" y1="55367" x2="37874" y2="55367"/>
                        <a14:backgroundMark x1="50166" y1="48588" x2="50166" y2="48588"/>
                        <a14:backgroundMark x1="72425" y1="60452" x2="72425" y2="60452"/>
                        <a14:backgroundMark x1="54153" y1="58757" x2="54153" y2="58757"/>
                        <a14:backgroundMark x1="65449" y1="45763" x2="65449" y2="45763"/>
                        <a14:backgroundMark x1="52159" y1="37288" x2="52159" y2="37288"/>
                        <a14:backgroundMark x1="53156" y1="44068" x2="53156" y2="44068"/>
                        <a14:backgroundMark x1="72425" y1="54237" x2="72425" y2="54237"/>
                        <a14:backgroundMark x1="73422" y1="43503" x2="73422" y2="435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70" t="17991" r="10412" b="12103"/>
          <a:stretch/>
        </p:blipFill>
        <p:spPr bwMode="auto">
          <a:xfrm>
            <a:off x="2623231" y="91073"/>
            <a:ext cx="2507874" cy="13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자유형 19">
            <a:extLst>
              <a:ext uri="{FF2B5EF4-FFF2-40B4-BE49-F238E27FC236}">
                <a16:creationId xmlns:a16="http://schemas.microsoft.com/office/drawing/2014/main" id="{63B09FB0-B592-4383-AADE-673A2F1E9646}"/>
              </a:ext>
            </a:extLst>
          </p:cNvPr>
          <p:cNvSpPr/>
          <p:nvPr/>
        </p:nvSpPr>
        <p:spPr>
          <a:xfrm>
            <a:off x="1792565" y="322080"/>
            <a:ext cx="447802" cy="529724"/>
          </a:xfrm>
          <a:custGeom>
            <a:avLst/>
            <a:gdLst>
              <a:gd name="connsiteX0" fmla="*/ 181608 w 447802"/>
              <a:gd name="connsiteY0" fmla="*/ 0 h 529724"/>
              <a:gd name="connsiteX1" fmla="*/ 162816 w 447802"/>
              <a:gd name="connsiteY1" fmla="*/ 15505 h 529724"/>
              <a:gd name="connsiteX2" fmla="*/ 82761 w 447802"/>
              <a:gd name="connsiteY2" fmla="*/ 208774 h 529724"/>
              <a:gd name="connsiteX3" fmla="*/ 356085 w 447802"/>
              <a:gd name="connsiteY3" fmla="*/ 482098 h 529724"/>
              <a:gd name="connsiteX4" fmla="*/ 411169 w 447802"/>
              <a:gd name="connsiteY4" fmla="*/ 476545 h 529724"/>
              <a:gd name="connsiteX5" fmla="*/ 447802 w 447802"/>
              <a:gd name="connsiteY5" fmla="*/ 465174 h 529724"/>
              <a:gd name="connsiteX6" fmla="*/ 426142 w 447802"/>
              <a:gd name="connsiteY6" fmla="*/ 483045 h 529724"/>
              <a:gd name="connsiteX7" fmla="*/ 273324 w 447802"/>
              <a:gd name="connsiteY7" fmla="*/ 529724 h 529724"/>
              <a:gd name="connsiteX8" fmla="*/ 0 w 447802"/>
              <a:gd name="connsiteY8" fmla="*/ 256400 h 529724"/>
              <a:gd name="connsiteX9" fmla="*/ 166934 w 447802"/>
              <a:gd name="connsiteY9" fmla="*/ 4555 h 529724"/>
              <a:gd name="connsiteX10" fmla="*/ 181608 w 447802"/>
              <a:gd name="connsiteY10" fmla="*/ 0 h 529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7802" h="529724">
                <a:moveTo>
                  <a:pt x="181608" y="0"/>
                </a:moveTo>
                <a:lnTo>
                  <a:pt x="162816" y="15505"/>
                </a:lnTo>
                <a:cubicBezTo>
                  <a:pt x="113354" y="64967"/>
                  <a:pt x="82761" y="133298"/>
                  <a:pt x="82761" y="208774"/>
                </a:cubicBezTo>
                <a:cubicBezTo>
                  <a:pt x="82761" y="359727"/>
                  <a:pt x="205132" y="482098"/>
                  <a:pt x="356085" y="482098"/>
                </a:cubicBezTo>
                <a:cubicBezTo>
                  <a:pt x="374954" y="482098"/>
                  <a:pt x="393377" y="480186"/>
                  <a:pt x="411169" y="476545"/>
                </a:cubicBezTo>
                <a:lnTo>
                  <a:pt x="447802" y="465174"/>
                </a:lnTo>
                <a:lnTo>
                  <a:pt x="426142" y="483045"/>
                </a:lnTo>
                <a:cubicBezTo>
                  <a:pt x="382520" y="512516"/>
                  <a:pt x="329932" y="529724"/>
                  <a:pt x="273324" y="529724"/>
                </a:cubicBezTo>
                <a:cubicBezTo>
                  <a:pt x="122371" y="529724"/>
                  <a:pt x="0" y="407353"/>
                  <a:pt x="0" y="256400"/>
                </a:cubicBezTo>
                <a:cubicBezTo>
                  <a:pt x="0" y="143185"/>
                  <a:pt x="68834" y="46048"/>
                  <a:pt x="166934" y="4555"/>
                </a:cubicBezTo>
                <a:lnTo>
                  <a:pt x="181608" y="0"/>
                </a:lnTo>
                <a:close/>
              </a:path>
            </a:pathLst>
          </a:cu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CCFCCB-9A32-457A-88FE-D395728DC2A7}"/>
              </a:ext>
            </a:extLst>
          </p:cNvPr>
          <p:cNvGrpSpPr/>
          <p:nvPr/>
        </p:nvGrpSpPr>
        <p:grpSpPr>
          <a:xfrm>
            <a:off x="1583033" y="1142478"/>
            <a:ext cx="828639" cy="2876551"/>
            <a:chOff x="8869508" y="2314573"/>
            <a:chExt cx="828639" cy="28765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50D5F3-9F4C-4C29-AFBA-7A4124439DF4}"/>
                </a:ext>
              </a:extLst>
            </p:cNvPr>
            <p:cNvSpPr txBox="1"/>
            <p:nvPr/>
          </p:nvSpPr>
          <p:spPr>
            <a:xfrm>
              <a:off x="9021039" y="2378109"/>
              <a:ext cx="677108" cy="243432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기존 서비스와의 차별점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  <a:p>
              <a:pPr algn="ctr"/>
              <a:endPara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885599-A70B-451E-A71D-FCEE694A22EE}"/>
                </a:ext>
              </a:extLst>
            </p:cNvPr>
            <p:cNvSpPr txBox="1"/>
            <p:nvPr/>
          </p:nvSpPr>
          <p:spPr>
            <a:xfrm>
              <a:off x="8869508" y="2314573"/>
              <a:ext cx="615553" cy="28765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sz="2800" dirty="0">
                  <a:latin typeface="DX시인과나" panose="02020600000000000000" pitchFamily="18" charset="-127"/>
                  <a:ea typeface="DX시인과나" panose="02020600000000000000" pitchFamily="18" charset="-127"/>
                </a:rPr>
                <a:t>기획 배경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CEF4BDD-E4E8-4076-B1A4-7B88B7D73E0C}"/>
              </a:ext>
            </a:extLst>
          </p:cNvPr>
          <p:cNvSpPr txBox="1"/>
          <p:nvPr/>
        </p:nvSpPr>
        <p:spPr>
          <a:xfrm>
            <a:off x="1733246" y="1147243"/>
            <a:ext cx="677108" cy="12319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X시인과나" panose="02020600000000000000" pitchFamily="18" charset="-127"/>
                <a:ea typeface="DX시인과나" panose="02020600000000000000" pitchFamily="18" charset="-127"/>
              </a:rPr>
              <a:t>:  </a:t>
            </a:r>
          </a:p>
          <a:p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738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8CE0BB-6B0F-4138-8F35-5F961189229D}"/>
              </a:ext>
            </a:extLst>
          </p:cNvPr>
          <p:cNvGrpSpPr/>
          <p:nvPr/>
        </p:nvGrpSpPr>
        <p:grpSpPr>
          <a:xfrm>
            <a:off x="1828758" y="151891"/>
            <a:ext cx="983123" cy="734688"/>
            <a:chOff x="1828758" y="151891"/>
            <a:chExt cx="983123" cy="734688"/>
          </a:xfrm>
        </p:grpSpPr>
        <p:sp>
          <p:nvSpPr>
            <p:cNvPr id="42" name="자유형 30">
              <a:extLst>
                <a:ext uri="{FF2B5EF4-FFF2-40B4-BE49-F238E27FC236}">
                  <a16:creationId xmlns:a16="http://schemas.microsoft.com/office/drawing/2014/main" id="{592D134E-E7A6-49EF-8DF1-9FC60D59A578}"/>
                </a:ext>
              </a:extLst>
            </p:cNvPr>
            <p:cNvSpPr/>
            <p:nvPr/>
          </p:nvSpPr>
          <p:spPr>
            <a:xfrm rot="20709709">
              <a:off x="1828758" y="371817"/>
              <a:ext cx="273815" cy="51476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2A5D3CF-FA77-4C8F-938D-E56808C0B265}"/>
                </a:ext>
              </a:extLst>
            </p:cNvPr>
            <p:cNvSpPr/>
            <p:nvPr/>
          </p:nvSpPr>
          <p:spPr>
            <a:xfrm rot="20709709">
              <a:off x="1956302" y="151891"/>
              <a:ext cx="855579" cy="721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" y="0"/>
            <a:ext cx="1409700" cy="6858000"/>
          </a:xfrm>
          <a:prstGeom prst="rect">
            <a:avLst/>
          </a:prstGeom>
          <a:solidFill>
            <a:srgbClr val="433E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2442DB-E67B-4413-98C8-4A5CE0AE3CCB}"/>
              </a:ext>
            </a:extLst>
          </p:cNvPr>
          <p:cNvSpPr txBox="1"/>
          <p:nvPr/>
        </p:nvSpPr>
        <p:spPr>
          <a:xfrm>
            <a:off x="1708689" y="1159221"/>
            <a:ext cx="615553" cy="2491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8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프로젝트 소개</a:t>
            </a:r>
            <a:endParaRPr lang="en-US" altLang="ko-KR" sz="28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99B0627-D198-4B91-9162-CB7E5788905B}"/>
              </a:ext>
            </a:extLst>
          </p:cNvPr>
          <p:cNvSpPr/>
          <p:nvPr/>
        </p:nvSpPr>
        <p:spPr>
          <a:xfrm>
            <a:off x="3200400" y="1847565"/>
            <a:ext cx="7934325" cy="37436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자유형 57">
            <a:extLst>
              <a:ext uri="{FF2B5EF4-FFF2-40B4-BE49-F238E27FC236}">
                <a16:creationId xmlns:a16="http://schemas.microsoft.com/office/drawing/2014/main" id="{4D55C788-3012-4262-B6DC-820974D43148}"/>
              </a:ext>
            </a:extLst>
          </p:cNvPr>
          <p:cNvSpPr/>
          <p:nvPr/>
        </p:nvSpPr>
        <p:spPr>
          <a:xfrm rot="2700000">
            <a:off x="3127757" y="1548948"/>
            <a:ext cx="446439" cy="892878"/>
          </a:xfrm>
          <a:custGeom>
            <a:avLst/>
            <a:gdLst>
              <a:gd name="connsiteX0" fmla="*/ 0 w 744472"/>
              <a:gd name="connsiteY0" fmla="*/ 744472 h 1488944"/>
              <a:gd name="connsiteX1" fmla="*/ 744472 w 744472"/>
              <a:gd name="connsiteY1" fmla="*/ 0 h 1488944"/>
              <a:gd name="connsiteX2" fmla="*/ 744472 w 744472"/>
              <a:gd name="connsiteY2" fmla="*/ 1488944 h 1488944"/>
              <a:gd name="connsiteX3" fmla="*/ 0 w 744472"/>
              <a:gd name="connsiteY3" fmla="*/ 744472 h 1488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472" h="1488944">
                <a:moveTo>
                  <a:pt x="0" y="744472"/>
                </a:moveTo>
                <a:lnTo>
                  <a:pt x="744472" y="0"/>
                </a:lnTo>
                <a:lnTo>
                  <a:pt x="744472" y="1488944"/>
                </a:lnTo>
                <a:lnTo>
                  <a:pt x="0" y="744472"/>
                </a:lnTo>
                <a:close/>
              </a:path>
            </a:pathLst>
          </a:custGeom>
          <a:solidFill>
            <a:srgbClr val="433E8A"/>
          </a:solidFill>
          <a:ln>
            <a:noFill/>
          </a:ln>
          <a:effectLst>
            <a:outerShdw blurRad="50800" dist="38100" dir="2700000" sx="94000" sy="9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7413E0-386F-4EE5-A260-ED41CB05D3E4}"/>
              </a:ext>
            </a:extLst>
          </p:cNvPr>
          <p:cNvSpPr txBox="1"/>
          <p:nvPr/>
        </p:nvSpPr>
        <p:spPr>
          <a:xfrm>
            <a:off x="5145213" y="2543985"/>
            <a:ext cx="4044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시인과나" panose="02020600000000000000" pitchFamily="18" charset="-127"/>
                <a:ea typeface="DX시인과나" panose="02020600000000000000" pitchFamily="18" charset="-127"/>
              </a:rPr>
              <a:t>다독다독</a:t>
            </a:r>
            <a:endParaRPr lang="ko-KR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X시인과나" panose="02020600000000000000" pitchFamily="18" charset="-127"/>
              <a:ea typeface="DX시인과나" panose="02020600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341A5E-6B45-4BC2-8208-D1FB3520642E}"/>
              </a:ext>
            </a:extLst>
          </p:cNvPr>
          <p:cNvSpPr txBox="1"/>
          <p:nvPr/>
        </p:nvSpPr>
        <p:spPr>
          <a:xfrm>
            <a:off x="5766378" y="3930442"/>
            <a:ext cx="2802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ePUB 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파일 제작 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/ 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공유  </a:t>
            </a:r>
            <a:endParaRPr lang="en-US" altLang="ko-KR" sz="2000" dirty="0">
              <a:latin typeface="DX시인과나" panose="02020600000000000000" pitchFamily="18" charset="-127"/>
              <a:ea typeface="DX시인과나" panose="02020600000000000000" pitchFamily="18" charset="-127"/>
            </a:endParaRPr>
          </a:p>
          <a:p>
            <a:pPr algn="ctr"/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Desktop</a:t>
            </a:r>
            <a:r>
              <a:rPr lang="ko-KR" altLang="en-US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 </a:t>
            </a:r>
            <a:r>
              <a:rPr lang="en-US" altLang="ko-KR" sz="2000" dirty="0">
                <a:latin typeface="DX시인과나" panose="02020600000000000000" pitchFamily="18" charset="-127"/>
                <a:ea typeface="DX시인과나" panose="02020600000000000000" pitchFamily="18" charset="-127"/>
              </a:rPr>
              <a:t>Application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71C091D-74EF-44FC-928B-41C837E0595E}"/>
              </a:ext>
            </a:extLst>
          </p:cNvPr>
          <p:cNvGrpSpPr/>
          <p:nvPr/>
        </p:nvGrpSpPr>
        <p:grpSpPr>
          <a:xfrm rot="20839264">
            <a:off x="527022" y="6084810"/>
            <a:ext cx="700811" cy="472248"/>
            <a:chOff x="546067" y="6110585"/>
            <a:chExt cx="700811" cy="472248"/>
          </a:xfrm>
        </p:grpSpPr>
        <p:sp>
          <p:nvSpPr>
            <p:cNvPr id="49" name="자유형 35">
              <a:extLst>
                <a:ext uri="{FF2B5EF4-FFF2-40B4-BE49-F238E27FC236}">
                  <a16:creationId xmlns:a16="http://schemas.microsoft.com/office/drawing/2014/main" id="{7ED67E14-47A8-466A-A797-A1E632C0FCFB}"/>
                </a:ext>
              </a:extLst>
            </p:cNvPr>
            <p:cNvSpPr/>
            <p:nvPr/>
          </p:nvSpPr>
          <p:spPr>
            <a:xfrm>
              <a:off x="546067" y="6213144"/>
              <a:ext cx="160704" cy="320832"/>
            </a:xfrm>
            <a:custGeom>
              <a:avLst/>
              <a:gdLst>
                <a:gd name="connsiteX0" fmla="*/ 273324 w 273815"/>
                <a:gd name="connsiteY0" fmla="*/ 0 h 546648"/>
                <a:gd name="connsiteX1" fmla="*/ 273815 w 273815"/>
                <a:gd name="connsiteY1" fmla="*/ 50 h 546648"/>
                <a:gd name="connsiteX2" fmla="*/ 273815 w 273815"/>
                <a:gd name="connsiteY2" fmla="*/ 546599 h 546648"/>
                <a:gd name="connsiteX3" fmla="*/ 273324 w 273815"/>
                <a:gd name="connsiteY3" fmla="*/ 546648 h 546648"/>
                <a:gd name="connsiteX4" fmla="*/ 0 w 273815"/>
                <a:gd name="connsiteY4" fmla="*/ 273324 h 546648"/>
                <a:gd name="connsiteX5" fmla="*/ 273324 w 273815"/>
                <a:gd name="connsiteY5" fmla="*/ 0 h 54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3815" h="546648">
                  <a:moveTo>
                    <a:pt x="273324" y="0"/>
                  </a:moveTo>
                  <a:lnTo>
                    <a:pt x="273815" y="50"/>
                  </a:lnTo>
                  <a:lnTo>
                    <a:pt x="273815" y="546599"/>
                  </a:lnTo>
                  <a:lnTo>
                    <a:pt x="273324" y="546648"/>
                  </a:lnTo>
                  <a:cubicBezTo>
                    <a:pt x="122371" y="546648"/>
                    <a:pt x="0" y="424277"/>
                    <a:pt x="0" y="273324"/>
                  </a:cubicBezTo>
                  <a:cubicBezTo>
                    <a:pt x="0" y="122371"/>
                    <a:pt x="122371" y="0"/>
                    <a:pt x="27332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CC86258-BF4B-4DA9-B099-9B97643364F7}"/>
                </a:ext>
              </a:extLst>
            </p:cNvPr>
            <p:cNvSpPr/>
            <p:nvPr/>
          </p:nvSpPr>
          <p:spPr>
            <a:xfrm rot="20709709">
              <a:off x="613488" y="6110585"/>
              <a:ext cx="633390" cy="472248"/>
            </a:xfrm>
            <a:prstGeom prst="ellipse">
              <a:avLst/>
            </a:prstGeom>
            <a:solidFill>
              <a:srgbClr val="433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6FA09BA-5C72-443F-8632-C1BDF6C78D24}"/>
              </a:ext>
            </a:extLst>
          </p:cNvPr>
          <p:cNvGrpSpPr/>
          <p:nvPr/>
        </p:nvGrpSpPr>
        <p:grpSpPr>
          <a:xfrm>
            <a:off x="216315" y="347701"/>
            <a:ext cx="713829" cy="2687111"/>
            <a:chOff x="216315" y="347701"/>
            <a:chExt cx="713829" cy="2687111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1D2DED9-13C5-4F94-AD58-5BA3C39BF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04"/>
            <a:stretch/>
          </p:blipFill>
          <p:spPr>
            <a:xfrm>
              <a:off x="513520" y="405253"/>
              <a:ext cx="396486" cy="21387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49FEA8-F779-4610-8DAA-CE92085DB932}"/>
                </a:ext>
              </a:extLst>
            </p:cNvPr>
            <p:cNvSpPr txBox="1"/>
            <p:nvPr/>
          </p:nvSpPr>
          <p:spPr>
            <a:xfrm>
              <a:off x="468479" y="461074"/>
              <a:ext cx="461665" cy="257373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 다  독        다  독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9B270-83DA-402E-8782-C849F2C859D3}"/>
                </a:ext>
              </a:extLst>
            </p:cNvPr>
            <p:cNvSpPr txBox="1"/>
            <p:nvPr/>
          </p:nvSpPr>
          <p:spPr>
            <a:xfrm>
              <a:off x="216315" y="347701"/>
              <a:ext cx="338554" cy="227373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DX시인과나" panose="02020600000000000000" pitchFamily="18" charset="-127"/>
                  <a:ea typeface="DX시인과나" panose="02020600000000000000" pitchFamily="18" charset="-127"/>
                </a:rPr>
                <a:t>소독가들을 위한 다독 장려 프로젝트</a:t>
              </a:r>
              <a:endParaRPr lang="en-US" altLang="ko-KR" sz="1000" dirty="0">
                <a:solidFill>
                  <a:schemeClr val="bg1"/>
                </a:solidFill>
                <a:latin typeface="DX시인과나" panose="02020600000000000000" pitchFamily="18" charset="-127"/>
                <a:ea typeface="DX시인과나" panose="02020600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0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434</Words>
  <Application>Microsoft Office PowerPoint</Application>
  <PresentationFormat>와이드스크린</PresentationFormat>
  <Paragraphs>175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나눔스퀘어</vt:lpstr>
      <vt:lpstr>DX시인과나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미디어와 유행</dc:title>
  <dc:creator>USER</dc:creator>
  <cp:lastModifiedBy>feb4th</cp:lastModifiedBy>
  <cp:revision>175</cp:revision>
  <dcterms:created xsi:type="dcterms:W3CDTF">2018-06-03T12:31:27Z</dcterms:created>
  <dcterms:modified xsi:type="dcterms:W3CDTF">2021-01-29T03:22:14Z</dcterms:modified>
</cp:coreProperties>
</file>