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63" r:id="rId2"/>
    <p:sldId id="283" r:id="rId3"/>
    <p:sldId id="281" r:id="rId4"/>
    <p:sldId id="309" r:id="rId5"/>
    <p:sldId id="304" r:id="rId6"/>
    <p:sldId id="307" r:id="rId7"/>
    <p:sldId id="308" r:id="rId8"/>
    <p:sldId id="290" r:id="rId9"/>
    <p:sldId id="298" r:id="rId10"/>
    <p:sldId id="277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DX시인과나" panose="02020600000000000000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3E8A"/>
    <a:srgbClr val="807BC3"/>
    <a:srgbClr val="E4D5FB"/>
    <a:srgbClr val="F8F9FA"/>
    <a:srgbClr val="8D88CA"/>
    <a:srgbClr val="BAB7DF"/>
    <a:srgbClr val="34306A"/>
    <a:srgbClr val="4A084C"/>
    <a:srgbClr val="F39FF5"/>
    <a:srgbClr val="B638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544" autoAdjust="0"/>
  </p:normalViewPr>
  <p:slideViewPr>
    <p:cSldViewPr snapToGrid="0" showGuides="1">
      <p:cViewPr varScale="1">
        <p:scale>
          <a:sx n="69" d="100"/>
          <a:sy n="69" d="100"/>
        </p:scale>
        <p:origin x="1186" y="58"/>
      </p:cViewPr>
      <p:guideLst>
        <p:guide orient="horz" pos="213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647CA-90E2-4B1B-956A-E75C9E0C942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D69D1-19B0-4795-B463-1F230A173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1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소독가들을</a:t>
            </a:r>
            <a:r>
              <a:rPr lang="ko-KR" altLang="en-US" dirty="0" smtClean="0"/>
              <a:t> 위한 다독 장려 프로젝트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다독다독을</a:t>
            </a:r>
            <a:r>
              <a:rPr lang="ko-KR" altLang="en-US" dirty="0" smtClean="0"/>
              <a:t> 개발한 팀 </a:t>
            </a:r>
            <a:r>
              <a:rPr lang="ko-KR" altLang="en-US" dirty="0" err="1" smtClean="0"/>
              <a:t>소독가들입니다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32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</a:t>
            </a:r>
            <a:r>
              <a:rPr lang="ko-KR" altLang="en-US" baseline="0" dirty="0" smtClean="0"/>
              <a:t> 다독다독 프로젝트</a:t>
            </a:r>
            <a:r>
              <a:rPr lang="ko-KR" altLang="en-US" dirty="0" smtClean="0"/>
              <a:t> 발표를 들어주셔서 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5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다독다독 프로젝트를 기억 하시나요</a:t>
            </a:r>
            <a:r>
              <a:rPr lang="en-US" altLang="ko-KR" dirty="0" smtClean="0"/>
              <a:t>???</a:t>
            </a:r>
          </a:p>
          <a:p>
            <a:r>
              <a:rPr lang="ko-KR" altLang="en-US" dirty="0" smtClean="0"/>
              <a:t>기억 못하시는 분이 </a:t>
            </a:r>
            <a:r>
              <a:rPr lang="ko-KR" altLang="en-US" dirty="0" err="1" smtClean="0"/>
              <a:t>있으실까봐</a:t>
            </a:r>
            <a:r>
              <a:rPr lang="ko-KR" altLang="en-US" dirty="0" smtClean="0"/>
              <a:t> 다시 한번 말씀 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다독다독은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어플리케이션 개발 프레임워크인 </a:t>
            </a:r>
            <a:r>
              <a:rPr lang="en-US" altLang="ko-KR" dirty="0" smtClean="0"/>
              <a:t>‘electron’</a:t>
            </a:r>
            <a:r>
              <a:rPr lang="ko-KR" altLang="en-US" dirty="0" smtClean="0"/>
              <a:t>으로 만든 </a:t>
            </a:r>
            <a:r>
              <a:rPr lang="en-US" altLang="ko-KR" dirty="0" err="1" smtClean="0"/>
              <a:t>epub</a:t>
            </a:r>
            <a:r>
              <a:rPr lang="ko-KR" altLang="en-US" baseline="0" dirty="0" smtClean="0"/>
              <a:t> 에디터입니다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간편한 방법으로 누구나 쉽게 전자책을 제작할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45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시연 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향후 계획 순으로 발표하겠습니다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36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지금부터 저희가 중간발표 이후 추가한 기능을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간략하게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설명 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05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추가로 구현한 기능 중 회원 관련 기능들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 후 회원 본인의 이메일 인지 확인하기 위해 인증 이메일을 발송해줍니다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비밀번호를 잊은 회원이 있다면 메일로 임시 비밀번호를 발급해줍니다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570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스타일 관련 기능 구현입니다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메뉴바</a:t>
            </a:r>
            <a:r>
              <a:rPr lang="ko-KR" altLang="en-US" dirty="0" smtClean="0"/>
              <a:t> 중 스타일 탭에</a:t>
            </a:r>
            <a:r>
              <a:rPr lang="ko-KR" altLang="en-US" baseline="0" dirty="0" smtClean="0"/>
              <a:t> 글씨 정렬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글자색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글꼴 등 일부 </a:t>
            </a:r>
            <a:r>
              <a:rPr lang="en-US" altLang="ko-KR" baseline="0" dirty="0" smtClean="0"/>
              <a:t>CSS</a:t>
            </a:r>
            <a:r>
              <a:rPr lang="ko-KR" altLang="en-US" baseline="0" dirty="0" smtClean="0"/>
              <a:t> 태그를 구현하였고</a:t>
            </a:r>
            <a:r>
              <a:rPr lang="en-US" altLang="ko-KR" baseline="0" dirty="0" smtClean="0"/>
              <a:t>,</a:t>
            </a:r>
            <a:endParaRPr lang="en-US" altLang="ko-KR" baseline="0" dirty="0"/>
          </a:p>
          <a:p>
            <a:r>
              <a:rPr lang="ko-KR" altLang="en-US" baseline="0" dirty="0" smtClean="0"/>
              <a:t>컨텍스트 메뉴를 통해 스타일 태그 중 일부를 빠르게 접근 가능하도록 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57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</a:t>
            </a:r>
            <a:r>
              <a:rPr lang="ko-KR" altLang="en-US" baseline="0" dirty="0" smtClean="0"/>
              <a:t> 기능 중 디자인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편집 관련 기능입니다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err="1" smtClean="0"/>
              <a:t>Epub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불러오고 저장하는 등의 상황 별 알림 창이 띄워지고</a:t>
            </a:r>
            <a:r>
              <a:rPr lang="en-US" altLang="ko-KR" dirty="0" smtClean="0"/>
              <a:t>, ctrl</a:t>
            </a:r>
            <a:r>
              <a:rPr lang="en-US" altLang="ko-KR" baseline="0" dirty="0" smtClean="0"/>
              <a:t> s</a:t>
            </a:r>
            <a:r>
              <a:rPr lang="ko-KR" altLang="en-US" baseline="0" dirty="0" smtClean="0"/>
              <a:t>와 같은 저장</a:t>
            </a:r>
            <a:r>
              <a:rPr lang="en-US" altLang="ko-KR" baseline="0" dirty="0" smtClean="0"/>
              <a:t>, ctrl z</a:t>
            </a:r>
            <a:r>
              <a:rPr lang="ko-KR" altLang="en-US" baseline="0" dirty="0" smtClean="0"/>
              <a:t>와 같은 되돌리기 등 기본적인 단축키가 지정되었습니다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그리고 사용설명서 중 일부를 가져와봤습니다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에디터의 주요 기능을 쉽게 사용할 수 있도록 매뉴얼을 제공하였습니다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74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시연 영상을 보여드리겠습니다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비디오 볼륨 </a:t>
            </a:r>
            <a:r>
              <a:rPr lang="en-US" altLang="ko-KR" dirty="0" smtClean="0"/>
              <a:t>0%, </a:t>
            </a:r>
            <a:r>
              <a:rPr lang="ko-KR" altLang="en-US" dirty="0" smtClean="0"/>
              <a:t>배속 </a:t>
            </a:r>
            <a:r>
              <a:rPr lang="en-US" altLang="ko-KR" dirty="0" smtClean="0"/>
              <a:t>0.75</a:t>
            </a:r>
            <a:r>
              <a:rPr lang="ko-KR" altLang="en-US" dirty="0" smtClean="0"/>
              <a:t>배 확인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4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저희 프로젝트의 향후 계획을 말씀 드리겠습니다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저희는 구글 로그인 </a:t>
            </a:r>
            <a:r>
              <a:rPr lang="en-US" altLang="ko-KR" sz="1800" dirty="0" smtClean="0"/>
              <a:t>API</a:t>
            </a:r>
            <a:r>
              <a:rPr lang="ko-KR" altLang="en-US" sz="1800" dirty="0" smtClean="0"/>
              <a:t>를 적용하는 중에 있습니다</a:t>
            </a:r>
            <a:r>
              <a:rPr lang="en-US" altLang="ko-KR" sz="180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aseline="0" dirty="0" smtClean="0"/>
              <a:t>하지만 일렉트론은 보안 상 취약하기 때문에 구글의 보안 정책에 부합하지 않으면 구글 </a:t>
            </a:r>
            <a:r>
              <a:rPr lang="en-US" altLang="ko-KR" sz="1800" baseline="0" dirty="0" smtClean="0"/>
              <a:t>API</a:t>
            </a:r>
            <a:r>
              <a:rPr lang="ko-KR" altLang="en-US" sz="1800" baseline="0" dirty="0" smtClean="0"/>
              <a:t>를 사용할 수 없습니다</a:t>
            </a:r>
            <a:r>
              <a:rPr lang="en-US" altLang="ko-KR" sz="1800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aseline="0" dirty="0" smtClean="0"/>
              <a:t>따라서 구글의 보안 정책을 지키면서 구글 로그인 </a:t>
            </a:r>
            <a:r>
              <a:rPr lang="en-US" altLang="ko-KR" sz="1800" baseline="0" dirty="0" smtClean="0"/>
              <a:t>API</a:t>
            </a:r>
            <a:r>
              <a:rPr lang="ko-KR" altLang="en-US" sz="1800" baseline="0" dirty="0" smtClean="0"/>
              <a:t>를 적용해보려고 합니다</a:t>
            </a:r>
            <a:r>
              <a:rPr lang="en-US" altLang="ko-KR" sz="1800" baseline="0" dirty="0" smtClean="0"/>
              <a:t>.</a:t>
            </a:r>
            <a:r>
              <a:rPr lang="ko-KR" altLang="en-US" sz="1800" baseline="0" dirty="0" smtClean="0"/>
              <a:t> </a:t>
            </a:r>
            <a:endParaRPr lang="en-US" altLang="ko-KR" sz="18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 smtClean="0"/>
              <a:t>그리고 전자책을</a:t>
            </a:r>
            <a:r>
              <a:rPr lang="ko-KR" altLang="en-US" sz="1800" baseline="0" dirty="0" smtClean="0"/>
              <a:t> 제작하고 싶은 사람들도 </a:t>
            </a:r>
            <a:r>
              <a:rPr lang="ko-KR" altLang="en-US" sz="1800" dirty="0" err="1" smtClean="0"/>
              <a:t>마크다운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command</a:t>
            </a:r>
            <a:r>
              <a:rPr lang="ko-KR" altLang="en-US" sz="1800" dirty="0" smtClean="0"/>
              <a:t>와 같은 </a:t>
            </a:r>
            <a:r>
              <a:rPr lang="ko-KR" altLang="en-US" sz="1800" baseline="0" dirty="0" smtClean="0"/>
              <a:t>간편한 단축키로 태그들을 작성할 수 있도록 할 것입니다</a:t>
            </a:r>
            <a:r>
              <a:rPr lang="en-US" altLang="ko-KR" sz="1800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aseline="0" dirty="0" smtClean="0"/>
              <a:t>마지막으로 </a:t>
            </a:r>
            <a:r>
              <a:rPr lang="ko-KR" altLang="en-US" sz="1800" dirty="0" smtClean="0"/>
              <a:t>서버와의 연동 과정에서 사용자가 작성한 파일들을 자동으로 저장해줄 수 있는 기능을 구현할 것입니다</a:t>
            </a:r>
            <a:r>
              <a:rPr lang="en-US" altLang="ko-KR" sz="180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9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45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0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7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9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7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11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7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9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4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3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405A-2C03-41F5-933F-9C735004DEA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2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3E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16961" y="310625"/>
            <a:ext cx="559074" cy="55907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E612677-E9EE-4625-8B7F-373A84B14F21}"/>
              </a:ext>
            </a:extLst>
          </p:cNvPr>
          <p:cNvGrpSpPr/>
          <p:nvPr/>
        </p:nvGrpSpPr>
        <p:grpSpPr>
          <a:xfrm>
            <a:off x="7898527" y="1376465"/>
            <a:ext cx="1308050" cy="4092179"/>
            <a:chOff x="7898527" y="1376465"/>
            <a:chExt cx="1308050" cy="4092179"/>
          </a:xfrm>
        </p:grpSpPr>
        <p:sp>
          <p:nvSpPr>
            <p:cNvPr id="19" name="TextBox 18"/>
            <p:cNvSpPr txBox="1"/>
            <p:nvPr/>
          </p:nvSpPr>
          <p:spPr>
            <a:xfrm>
              <a:off x="8329414" y="1586016"/>
              <a:ext cx="877163" cy="379385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다 독     다 독</a:t>
              </a:r>
              <a:endParaRPr lang="en-US" altLang="ko-KR" sz="45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396521" y="1528865"/>
              <a:ext cx="742950" cy="74295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396521" y="2271815"/>
              <a:ext cx="742950" cy="74295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396521" y="3014765"/>
              <a:ext cx="742950" cy="74295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396521" y="3757715"/>
              <a:ext cx="742950" cy="74295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396521" y="4500665"/>
              <a:ext cx="742950" cy="74295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8396521" y="1376465"/>
              <a:ext cx="0" cy="409217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/>
            </p:cNvCxnSpPr>
            <p:nvPr/>
          </p:nvCxnSpPr>
          <p:spPr>
            <a:xfrm>
              <a:off x="9139471" y="1376465"/>
              <a:ext cx="0" cy="409217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898527" y="1663569"/>
              <a:ext cx="430887" cy="34956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2298" y="399011"/>
            <a:ext cx="430887" cy="45470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만든 이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99AE7F-5176-421F-B7B2-BCEC565CD8A0}"/>
              </a:ext>
            </a:extLst>
          </p:cNvPr>
          <p:cNvSpPr txBox="1"/>
          <p:nvPr/>
        </p:nvSpPr>
        <p:spPr>
          <a:xfrm>
            <a:off x="669749" y="418672"/>
            <a:ext cx="430887" cy="44381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</a:t>
            </a:r>
          </a:p>
          <a:p>
            <a:pPr algn="ct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</a:t>
            </a:r>
          </a:p>
          <a:p>
            <a:pPr algn="ct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</a:t>
            </a:r>
          </a:p>
          <a:p>
            <a:pPr algn="ct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F</a:t>
            </a:r>
          </a:p>
          <a:p>
            <a:pPr algn="ct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Y</a:t>
            </a:r>
          </a:p>
          <a:p>
            <a:pPr algn="ctr">
              <a:lnSpc>
                <a:spcPct val="80000"/>
              </a:lnSpc>
            </a:pP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4</a:t>
            </a:r>
          </a:p>
          <a:p>
            <a:pPr algn="ctr">
              <a:lnSpc>
                <a:spcPct val="8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서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울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1</a:t>
            </a:r>
          </a:p>
          <a:p>
            <a:pPr algn="ctr">
              <a:lnSpc>
                <a:spcPct val="8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반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3</a:t>
            </a:r>
          </a:p>
          <a:p>
            <a:pPr algn="ctr">
              <a:lnSpc>
                <a:spcPct val="8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조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소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독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가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들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0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97823" y="1757387"/>
            <a:ext cx="923330" cy="33432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감사합니다</a:t>
            </a:r>
            <a:r>
              <a:rPr lang="en-US" altLang="ko-KR" sz="48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.</a:t>
            </a:r>
            <a:endParaRPr lang="ko-KR" altLang="en-US" sz="48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4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B68CE0BB-6B0F-4138-8F35-5F961189229D}"/>
              </a:ext>
            </a:extLst>
          </p:cNvPr>
          <p:cNvGrpSpPr/>
          <p:nvPr/>
        </p:nvGrpSpPr>
        <p:grpSpPr>
          <a:xfrm>
            <a:off x="1828758" y="151891"/>
            <a:ext cx="983123" cy="734688"/>
            <a:chOff x="1828758" y="151891"/>
            <a:chExt cx="983123" cy="734688"/>
          </a:xfrm>
        </p:grpSpPr>
        <p:sp>
          <p:nvSpPr>
            <p:cNvPr id="42" name="자유형 30">
              <a:extLst>
                <a:ext uri="{FF2B5EF4-FFF2-40B4-BE49-F238E27FC236}">
                  <a16:creationId xmlns:a16="http://schemas.microsoft.com/office/drawing/2014/main" id="{592D134E-E7A6-49EF-8DF1-9FC60D59A578}"/>
                </a:ext>
              </a:extLst>
            </p:cNvPr>
            <p:cNvSpPr/>
            <p:nvPr/>
          </p:nvSpPr>
          <p:spPr>
            <a:xfrm rot="20709709">
              <a:off x="1828758" y="371817"/>
              <a:ext cx="273815" cy="514762"/>
            </a:xfrm>
            <a:custGeom>
              <a:avLst/>
              <a:gdLst>
                <a:gd name="connsiteX0" fmla="*/ 273324 w 273815"/>
                <a:gd name="connsiteY0" fmla="*/ 0 h 546648"/>
                <a:gd name="connsiteX1" fmla="*/ 273815 w 273815"/>
                <a:gd name="connsiteY1" fmla="*/ 50 h 546648"/>
                <a:gd name="connsiteX2" fmla="*/ 273815 w 273815"/>
                <a:gd name="connsiteY2" fmla="*/ 546599 h 546648"/>
                <a:gd name="connsiteX3" fmla="*/ 273324 w 273815"/>
                <a:gd name="connsiteY3" fmla="*/ 546648 h 546648"/>
                <a:gd name="connsiteX4" fmla="*/ 0 w 273815"/>
                <a:gd name="connsiteY4" fmla="*/ 273324 h 546648"/>
                <a:gd name="connsiteX5" fmla="*/ 273324 w 273815"/>
                <a:gd name="connsiteY5" fmla="*/ 0 h 54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815" h="546648">
                  <a:moveTo>
                    <a:pt x="273324" y="0"/>
                  </a:moveTo>
                  <a:lnTo>
                    <a:pt x="273815" y="50"/>
                  </a:lnTo>
                  <a:lnTo>
                    <a:pt x="273815" y="546599"/>
                  </a:lnTo>
                  <a:lnTo>
                    <a:pt x="273324" y="546648"/>
                  </a:lnTo>
                  <a:cubicBezTo>
                    <a:pt x="122371" y="546648"/>
                    <a:pt x="0" y="424277"/>
                    <a:pt x="0" y="273324"/>
                  </a:cubicBezTo>
                  <a:cubicBezTo>
                    <a:pt x="0" y="122371"/>
                    <a:pt x="122371" y="0"/>
                    <a:pt x="273324" y="0"/>
                  </a:cubicBezTo>
                  <a:close/>
                </a:path>
              </a:pathLst>
            </a:cu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2A5D3CF-FA77-4C8F-938D-E56808C0B265}"/>
                </a:ext>
              </a:extLst>
            </p:cNvPr>
            <p:cNvSpPr/>
            <p:nvPr/>
          </p:nvSpPr>
          <p:spPr>
            <a:xfrm rot="20709709">
              <a:off x="1956302" y="151891"/>
              <a:ext cx="855579" cy="7215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2442DB-E67B-4413-98C8-4A5CE0AE3CCB}"/>
              </a:ext>
            </a:extLst>
          </p:cNvPr>
          <p:cNvSpPr txBox="1"/>
          <p:nvPr/>
        </p:nvSpPr>
        <p:spPr>
          <a:xfrm>
            <a:off x="1708689" y="1159221"/>
            <a:ext cx="615553" cy="2491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8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프로젝트 소개</a:t>
            </a:r>
            <a:endParaRPr lang="en-US" altLang="ko-KR" sz="28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9B0627-D198-4B91-9162-CB7E5788905B}"/>
              </a:ext>
            </a:extLst>
          </p:cNvPr>
          <p:cNvSpPr/>
          <p:nvPr/>
        </p:nvSpPr>
        <p:spPr>
          <a:xfrm>
            <a:off x="3042234" y="671037"/>
            <a:ext cx="7934325" cy="37436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57">
            <a:extLst>
              <a:ext uri="{FF2B5EF4-FFF2-40B4-BE49-F238E27FC236}">
                <a16:creationId xmlns:a16="http://schemas.microsoft.com/office/drawing/2014/main" id="{4D55C788-3012-4262-B6DC-820974D43148}"/>
              </a:ext>
            </a:extLst>
          </p:cNvPr>
          <p:cNvSpPr/>
          <p:nvPr/>
        </p:nvSpPr>
        <p:spPr>
          <a:xfrm rot="2700000">
            <a:off x="2969591" y="372420"/>
            <a:ext cx="446439" cy="892878"/>
          </a:xfrm>
          <a:custGeom>
            <a:avLst/>
            <a:gdLst>
              <a:gd name="connsiteX0" fmla="*/ 0 w 744472"/>
              <a:gd name="connsiteY0" fmla="*/ 744472 h 1488944"/>
              <a:gd name="connsiteX1" fmla="*/ 744472 w 744472"/>
              <a:gd name="connsiteY1" fmla="*/ 0 h 1488944"/>
              <a:gd name="connsiteX2" fmla="*/ 744472 w 744472"/>
              <a:gd name="connsiteY2" fmla="*/ 1488944 h 1488944"/>
              <a:gd name="connsiteX3" fmla="*/ 0 w 744472"/>
              <a:gd name="connsiteY3" fmla="*/ 744472 h 148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472" h="1488944">
                <a:moveTo>
                  <a:pt x="0" y="744472"/>
                </a:moveTo>
                <a:lnTo>
                  <a:pt x="744472" y="0"/>
                </a:lnTo>
                <a:lnTo>
                  <a:pt x="744472" y="1488944"/>
                </a:lnTo>
                <a:lnTo>
                  <a:pt x="0" y="744472"/>
                </a:lnTo>
                <a:close/>
              </a:path>
            </a:pathLst>
          </a:custGeom>
          <a:solidFill>
            <a:srgbClr val="433E8A"/>
          </a:solidFill>
          <a:ln>
            <a:noFill/>
          </a:ln>
          <a:effectLst>
            <a:outerShdw blurRad="50800" dist="38100" dir="2700000" sx="94000" sy="9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7413E0-386F-4EE5-A260-ED41CB05D3E4}"/>
              </a:ext>
            </a:extLst>
          </p:cNvPr>
          <p:cNvSpPr txBox="1"/>
          <p:nvPr/>
        </p:nvSpPr>
        <p:spPr>
          <a:xfrm>
            <a:off x="4987047" y="1367457"/>
            <a:ext cx="4044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시인과나" panose="02020600000000000000" pitchFamily="18" charset="-127"/>
                <a:ea typeface="DX시인과나" panose="02020600000000000000" pitchFamily="18" charset="-127"/>
              </a:rPr>
              <a:t>다독다독</a:t>
            </a:r>
            <a:endParaRPr lang="ko-KR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341A5E-6B45-4BC2-8208-D1FB3520642E}"/>
              </a:ext>
            </a:extLst>
          </p:cNvPr>
          <p:cNvSpPr txBox="1"/>
          <p:nvPr/>
        </p:nvSpPr>
        <p:spPr>
          <a:xfrm>
            <a:off x="5608212" y="2753914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ePUB </a:t>
            </a:r>
            <a:r>
              <a:rPr lang="ko-KR" altLang="en-US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파일 제작 </a:t>
            </a:r>
            <a:r>
              <a:rPr lang="en-US" altLang="ko-KR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/ </a:t>
            </a:r>
            <a:r>
              <a:rPr lang="ko-KR" altLang="en-US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공유  </a:t>
            </a:r>
            <a:endParaRPr lang="en-US" altLang="ko-KR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Desktop</a:t>
            </a:r>
            <a:r>
              <a:rPr lang="ko-KR" altLang="en-US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20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Application</a:t>
            </a:r>
            <a:endParaRPr lang="en-US" altLang="ko-KR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71C091D-74EF-44FC-928B-41C837E0595E}"/>
              </a:ext>
            </a:extLst>
          </p:cNvPr>
          <p:cNvGrpSpPr/>
          <p:nvPr/>
        </p:nvGrpSpPr>
        <p:grpSpPr>
          <a:xfrm rot="20839264">
            <a:off x="527022" y="6084810"/>
            <a:ext cx="700811" cy="472248"/>
            <a:chOff x="546067" y="6110585"/>
            <a:chExt cx="700811" cy="472248"/>
          </a:xfrm>
        </p:grpSpPr>
        <p:sp>
          <p:nvSpPr>
            <p:cNvPr id="49" name="자유형 35">
              <a:extLst>
                <a:ext uri="{FF2B5EF4-FFF2-40B4-BE49-F238E27FC236}">
                  <a16:creationId xmlns:a16="http://schemas.microsoft.com/office/drawing/2014/main" id="{7ED67E14-47A8-466A-A797-A1E632C0FCFB}"/>
                </a:ext>
              </a:extLst>
            </p:cNvPr>
            <p:cNvSpPr/>
            <p:nvPr/>
          </p:nvSpPr>
          <p:spPr>
            <a:xfrm>
              <a:off x="546067" y="6213144"/>
              <a:ext cx="160704" cy="320832"/>
            </a:xfrm>
            <a:custGeom>
              <a:avLst/>
              <a:gdLst>
                <a:gd name="connsiteX0" fmla="*/ 273324 w 273815"/>
                <a:gd name="connsiteY0" fmla="*/ 0 h 546648"/>
                <a:gd name="connsiteX1" fmla="*/ 273815 w 273815"/>
                <a:gd name="connsiteY1" fmla="*/ 50 h 546648"/>
                <a:gd name="connsiteX2" fmla="*/ 273815 w 273815"/>
                <a:gd name="connsiteY2" fmla="*/ 546599 h 546648"/>
                <a:gd name="connsiteX3" fmla="*/ 273324 w 273815"/>
                <a:gd name="connsiteY3" fmla="*/ 546648 h 546648"/>
                <a:gd name="connsiteX4" fmla="*/ 0 w 273815"/>
                <a:gd name="connsiteY4" fmla="*/ 273324 h 546648"/>
                <a:gd name="connsiteX5" fmla="*/ 273324 w 273815"/>
                <a:gd name="connsiteY5" fmla="*/ 0 h 54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815" h="546648">
                  <a:moveTo>
                    <a:pt x="273324" y="0"/>
                  </a:moveTo>
                  <a:lnTo>
                    <a:pt x="273815" y="50"/>
                  </a:lnTo>
                  <a:lnTo>
                    <a:pt x="273815" y="546599"/>
                  </a:lnTo>
                  <a:lnTo>
                    <a:pt x="273324" y="546648"/>
                  </a:lnTo>
                  <a:cubicBezTo>
                    <a:pt x="122371" y="546648"/>
                    <a:pt x="0" y="424277"/>
                    <a:pt x="0" y="273324"/>
                  </a:cubicBezTo>
                  <a:cubicBezTo>
                    <a:pt x="0" y="122371"/>
                    <a:pt x="122371" y="0"/>
                    <a:pt x="2733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CC86258-BF4B-4DA9-B099-9B97643364F7}"/>
                </a:ext>
              </a:extLst>
            </p:cNvPr>
            <p:cNvSpPr/>
            <p:nvPr/>
          </p:nvSpPr>
          <p:spPr>
            <a:xfrm rot="20709709">
              <a:off x="613488" y="6110585"/>
              <a:ext cx="633390" cy="472248"/>
            </a:xfrm>
            <a:prstGeom prst="ellipse">
              <a:avLst/>
            </a:pr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FA09BA-5C72-443F-8632-C1BDF6C78D24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1D2DED9-13C5-4F94-AD58-5BA3C39BF1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49FEA8-F779-4610-8DAA-CE92085DB932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9B270-83DA-402E-8782-C849F2C859D3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12D7CA44-E781-4426-B972-70241A84CA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569" y="4740347"/>
            <a:ext cx="1509598" cy="1635740"/>
          </a:xfrm>
          <a:prstGeom prst="rect">
            <a:avLst/>
          </a:prstGeom>
        </p:spPr>
      </p:pic>
      <p:pic>
        <p:nvPicPr>
          <p:cNvPr id="27" name="Picture 2" descr="https://ncc-phinf.pstatic.net/ncc01/2011/3/17/221/img_01.jpg?type=w646">
            <a:extLst>
              <a:ext uri="{FF2B5EF4-FFF2-40B4-BE49-F238E27FC236}">
                <a16:creationId xmlns:a16="http://schemas.microsoft.com/office/drawing/2014/main" id="{DC45C439-5934-40F0-B978-DD49842E8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9" t="1923" r="11336" b="-128"/>
          <a:stretch/>
        </p:blipFill>
        <p:spPr bwMode="auto">
          <a:xfrm>
            <a:off x="7697194" y="4666726"/>
            <a:ext cx="1426776" cy="19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190" y="720838"/>
            <a:ext cx="738664" cy="16920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6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목차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130621" y="1758704"/>
            <a:ext cx="615553" cy="3740316"/>
            <a:chOff x="8955370" y="1474619"/>
            <a:chExt cx="615553" cy="3740316"/>
          </a:xfrm>
        </p:grpSpPr>
        <p:sp>
          <p:nvSpPr>
            <p:cNvPr id="18" name="TextBox 17"/>
            <p:cNvSpPr txBox="1"/>
            <p:nvPr/>
          </p:nvSpPr>
          <p:spPr>
            <a:xfrm>
              <a:off x="8955370" y="2338384"/>
              <a:ext cx="615553" cy="28765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2800" dirty="0" smtClean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향후 계획</a:t>
              </a:r>
              <a:endParaRPr lang="ko-KR" altLang="en-US" sz="28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8989823" y="1474619"/>
              <a:ext cx="546648" cy="546648"/>
            </a:xfrm>
            <a:prstGeom prst="ellipse">
              <a:avLst/>
            </a:pr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48701" y="1758704"/>
            <a:ext cx="615553" cy="3341852"/>
            <a:chOff x="4448701" y="1758704"/>
            <a:chExt cx="615553" cy="3341852"/>
          </a:xfrm>
        </p:grpSpPr>
        <p:sp>
          <p:nvSpPr>
            <p:cNvPr id="13" name="TextBox 12"/>
            <p:cNvSpPr txBox="1"/>
            <p:nvPr/>
          </p:nvSpPr>
          <p:spPr>
            <a:xfrm>
              <a:off x="4448701" y="2609246"/>
              <a:ext cx="615553" cy="24913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2800" dirty="0" smtClean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추가 기능</a:t>
              </a:r>
              <a:endParaRPr lang="en-US" altLang="ko-KR" sz="28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4532577" y="1758704"/>
              <a:ext cx="447802" cy="529724"/>
            </a:xfrm>
            <a:custGeom>
              <a:avLst/>
              <a:gdLst>
                <a:gd name="connsiteX0" fmla="*/ 181608 w 447802"/>
                <a:gd name="connsiteY0" fmla="*/ 0 h 529724"/>
                <a:gd name="connsiteX1" fmla="*/ 162816 w 447802"/>
                <a:gd name="connsiteY1" fmla="*/ 15505 h 529724"/>
                <a:gd name="connsiteX2" fmla="*/ 82761 w 447802"/>
                <a:gd name="connsiteY2" fmla="*/ 208774 h 529724"/>
                <a:gd name="connsiteX3" fmla="*/ 356085 w 447802"/>
                <a:gd name="connsiteY3" fmla="*/ 482098 h 529724"/>
                <a:gd name="connsiteX4" fmla="*/ 411169 w 447802"/>
                <a:gd name="connsiteY4" fmla="*/ 476545 h 529724"/>
                <a:gd name="connsiteX5" fmla="*/ 447802 w 447802"/>
                <a:gd name="connsiteY5" fmla="*/ 465174 h 529724"/>
                <a:gd name="connsiteX6" fmla="*/ 426142 w 447802"/>
                <a:gd name="connsiteY6" fmla="*/ 483045 h 529724"/>
                <a:gd name="connsiteX7" fmla="*/ 273324 w 447802"/>
                <a:gd name="connsiteY7" fmla="*/ 529724 h 529724"/>
                <a:gd name="connsiteX8" fmla="*/ 0 w 447802"/>
                <a:gd name="connsiteY8" fmla="*/ 256400 h 529724"/>
                <a:gd name="connsiteX9" fmla="*/ 166934 w 447802"/>
                <a:gd name="connsiteY9" fmla="*/ 4555 h 529724"/>
                <a:gd name="connsiteX10" fmla="*/ 181608 w 447802"/>
                <a:gd name="connsiteY10" fmla="*/ 0 h 52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802" h="529724">
                  <a:moveTo>
                    <a:pt x="181608" y="0"/>
                  </a:moveTo>
                  <a:lnTo>
                    <a:pt x="162816" y="15505"/>
                  </a:lnTo>
                  <a:cubicBezTo>
                    <a:pt x="113354" y="64967"/>
                    <a:pt x="82761" y="133298"/>
                    <a:pt x="82761" y="208774"/>
                  </a:cubicBezTo>
                  <a:cubicBezTo>
                    <a:pt x="82761" y="359727"/>
                    <a:pt x="205132" y="482098"/>
                    <a:pt x="356085" y="482098"/>
                  </a:cubicBezTo>
                  <a:cubicBezTo>
                    <a:pt x="374954" y="482098"/>
                    <a:pt x="393377" y="480186"/>
                    <a:pt x="411169" y="476545"/>
                  </a:cubicBezTo>
                  <a:lnTo>
                    <a:pt x="447802" y="465174"/>
                  </a:lnTo>
                  <a:lnTo>
                    <a:pt x="426142" y="483045"/>
                  </a:lnTo>
                  <a:cubicBezTo>
                    <a:pt x="382520" y="512516"/>
                    <a:pt x="329932" y="529724"/>
                    <a:pt x="273324" y="529724"/>
                  </a:cubicBezTo>
                  <a:cubicBezTo>
                    <a:pt x="122371" y="529724"/>
                    <a:pt x="0" y="407353"/>
                    <a:pt x="0" y="256400"/>
                  </a:cubicBezTo>
                  <a:cubicBezTo>
                    <a:pt x="0" y="143185"/>
                    <a:pt x="68834" y="46048"/>
                    <a:pt x="166934" y="4555"/>
                  </a:cubicBezTo>
                  <a:lnTo>
                    <a:pt x="181608" y="0"/>
                  </a:lnTo>
                  <a:close/>
                </a:path>
              </a:pathLst>
            </a:cu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E0A493-B02E-4B9F-8952-117D5F1C02A2}"/>
              </a:ext>
            </a:extLst>
          </p:cNvPr>
          <p:cNvGrpSpPr/>
          <p:nvPr/>
        </p:nvGrpSpPr>
        <p:grpSpPr>
          <a:xfrm>
            <a:off x="6186083" y="1747943"/>
            <a:ext cx="615553" cy="3872426"/>
            <a:chOff x="7432593" y="1492787"/>
            <a:chExt cx="615553" cy="3872426"/>
          </a:xfrm>
        </p:grpSpPr>
        <p:sp>
          <p:nvSpPr>
            <p:cNvPr id="17" name="TextBox 16"/>
            <p:cNvSpPr txBox="1"/>
            <p:nvPr/>
          </p:nvSpPr>
          <p:spPr>
            <a:xfrm>
              <a:off x="7432593" y="2338384"/>
              <a:ext cx="615553" cy="30268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시연</a:t>
              </a:r>
            </a:p>
          </p:txBody>
        </p:sp>
        <p:sp>
          <p:nvSpPr>
            <p:cNvPr id="25" name="자유형 32">
              <a:extLst>
                <a:ext uri="{FF2B5EF4-FFF2-40B4-BE49-F238E27FC236}">
                  <a16:creationId xmlns:a16="http://schemas.microsoft.com/office/drawing/2014/main" id="{5C8A89CA-D0F5-4788-A889-2D923F94C6A9}"/>
                </a:ext>
              </a:extLst>
            </p:cNvPr>
            <p:cNvSpPr/>
            <p:nvPr/>
          </p:nvSpPr>
          <p:spPr>
            <a:xfrm>
              <a:off x="7603461" y="1492787"/>
              <a:ext cx="273815" cy="546648"/>
            </a:xfrm>
            <a:custGeom>
              <a:avLst/>
              <a:gdLst>
                <a:gd name="connsiteX0" fmla="*/ 273324 w 273815"/>
                <a:gd name="connsiteY0" fmla="*/ 0 h 546648"/>
                <a:gd name="connsiteX1" fmla="*/ 273815 w 273815"/>
                <a:gd name="connsiteY1" fmla="*/ 50 h 546648"/>
                <a:gd name="connsiteX2" fmla="*/ 273815 w 273815"/>
                <a:gd name="connsiteY2" fmla="*/ 546599 h 546648"/>
                <a:gd name="connsiteX3" fmla="*/ 273324 w 273815"/>
                <a:gd name="connsiteY3" fmla="*/ 546648 h 546648"/>
                <a:gd name="connsiteX4" fmla="*/ 0 w 273815"/>
                <a:gd name="connsiteY4" fmla="*/ 273324 h 546648"/>
                <a:gd name="connsiteX5" fmla="*/ 273324 w 273815"/>
                <a:gd name="connsiteY5" fmla="*/ 0 h 54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815" h="546648">
                  <a:moveTo>
                    <a:pt x="273324" y="0"/>
                  </a:moveTo>
                  <a:lnTo>
                    <a:pt x="273815" y="50"/>
                  </a:lnTo>
                  <a:lnTo>
                    <a:pt x="273815" y="546599"/>
                  </a:lnTo>
                  <a:lnTo>
                    <a:pt x="273324" y="546648"/>
                  </a:lnTo>
                  <a:cubicBezTo>
                    <a:pt x="122371" y="546648"/>
                    <a:pt x="0" y="424277"/>
                    <a:pt x="0" y="273324"/>
                  </a:cubicBezTo>
                  <a:cubicBezTo>
                    <a:pt x="0" y="122371"/>
                    <a:pt x="122371" y="0"/>
                    <a:pt x="273324" y="0"/>
                  </a:cubicBezTo>
                  <a:close/>
                </a:path>
              </a:pathLst>
            </a:cu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87CBAE5-6F6B-4CBE-B922-4301FFA14EEB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2B8DF2D-5DA4-4F74-9807-AC4B6A00A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054AF4-A8A1-495F-9859-1DF0E179EFBE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84A478-3617-467A-ADB5-9D61980A278E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5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09702" y="0"/>
            <a:ext cx="10782298" cy="6857999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62269" y="2967334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뽭</a:t>
            </a:r>
            <a:endParaRPr lang="ko-KR" altLang="en-US" sz="54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54" y="2535270"/>
            <a:ext cx="4352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추가 기능</a:t>
            </a:r>
            <a:endParaRPr lang="en-US" altLang="ko-KR" sz="80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2" name="자유형 35">
            <a:extLst>
              <a:ext uri="{FF2B5EF4-FFF2-40B4-BE49-F238E27FC236}">
                <a16:creationId xmlns:a16="http://schemas.microsoft.com/office/drawing/2014/main" id="{6BBFA52E-B6A0-42E8-ADC2-C6F56C28E0B6}"/>
              </a:ext>
            </a:extLst>
          </p:cNvPr>
          <p:cNvSpPr/>
          <p:nvPr/>
        </p:nvSpPr>
        <p:spPr>
          <a:xfrm>
            <a:off x="546067" y="6213144"/>
            <a:ext cx="160704" cy="320832"/>
          </a:xfrm>
          <a:custGeom>
            <a:avLst/>
            <a:gdLst>
              <a:gd name="connsiteX0" fmla="*/ 273324 w 273815"/>
              <a:gd name="connsiteY0" fmla="*/ 0 h 546648"/>
              <a:gd name="connsiteX1" fmla="*/ 273815 w 273815"/>
              <a:gd name="connsiteY1" fmla="*/ 50 h 546648"/>
              <a:gd name="connsiteX2" fmla="*/ 273815 w 273815"/>
              <a:gd name="connsiteY2" fmla="*/ 546599 h 546648"/>
              <a:gd name="connsiteX3" fmla="*/ 273324 w 273815"/>
              <a:gd name="connsiteY3" fmla="*/ 546648 h 546648"/>
              <a:gd name="connsiteX4" fmla="*/ 0 w 273815"/>
              <a:gd name="connsiteY4" fmla="*/ 273324 h 546648"/>
              <a:gd name="connsiteX5" fmla="*/ 273324 w 273815"/>
              <a:gd name="connsiteY5" fmla="*/ 0 h 54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815" h="546648">
                <a:moveTo>
                  <a:pt x="273324" y="0"/>
                </a:moveTo>
                <a:lnTo>
                  <a:pt x="273815" y="50"/>
                </a:lnTo>
                <a:lnTo>
                  <a:pt x="273815" y="546599"/>
                </a:lnTo>
                <a:lnTo>
                  <a:pt x="273324" y="546648"/>
                </a:lnTo>
                <a:cubicBezTo>
                  <a:pt x="122371" y="546648"/>
                  <a:pt x="0" y="424277"/>
                  <a:pt x="0" y="273324"/>
                </a:cubicBezTo>
                <a:cubicBezTo>
                  <a:pt x="0" y="122371"/>
                  <a:pt x="122371" y="0"/>
                  <a:pt x="2733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6935C51-6427-47DE-AE9E-EA8A5B4A4D86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B9F4F13-D911-4EFF-B2F7-F93A85DFF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1C80E3-6ACF-4CA8-8ED3-8022D0F181B2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2B7EE1-E51B-474A-BE0D-A3AB4CB4C5BD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0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9D48DCC-AE22-47C9-9501-7E1BB52AB2E9}"/>
              </a:ext>
            </a:extLst>
          </p:cNvPr>
          <p:cNvSpPr/>
          <p:nvPr/>
        </p:nvSpPr>
        <p:spPr>
          <a:xfrm>
            <a:off x="542677" y="6218111"/>
            <a:ext cx="320831" cy="3208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592F0B-1655-4C1F-B852-D59B3FD875E5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C458A16-F068-4903-9A6B-32F7CD738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C08801-6F88-4BE7-89BA-3A0C09D199DF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8C9DCF-ED38-4BF6-A0DC-629B5DCBCA43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9C17E9-6FAA-455C-A6A7-DA54D70DC954}"/>
              </a:ext>
            </a:extLst>
          </p:cNvPr>
          <p:cNvGrpSpPr/>
          <p:nvPr/>
        </p:nvGrpSpPr>
        <p:grpSpPr>
          <a:xfrm>
            <a:off x="7183554" y="1341751"/>
            <a:ext cx="4277133" cy="1279687"/>
            <a:chOff x="1420361" y="3542814"/>
            <a:chExt cx="4277133" cy="127968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C772F1-D1C0-49C8-AA8A-FE2501A3E94C}"/>
                </a:ext>
              </a:extLst>
            </p:cNvPr>
            <p:cNvSpPr txBox="1"/>
            <p:nvPr/>
          </p:nvSpPr>
          <p:spPr>
            <a:xfrm>
              <a:off x="1420361" y="4176170"/>
              <a:ext cx="4277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회원가입을 한 뒤 회원 본인의 이메일 인지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확인하기 위한 인증 이메일 발송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B0D27A-5423-434A-AC66-FABE8659D79C}"/>
                </a:ext>
              </a:extLst>
            </p:cNvPr>
            <p:cNvSpPr txBox="1"/>
            <p:nvPr/>
          </p:nvSpPr>
          <p:spPr>
            <a:xfrm>
              <a:off x="2835806" y="3542814"/>
              <a:ext cx="1446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이메일 인증</a:t>
              </a:r>
              <a:endPara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6B227AB-58EF-4FB0-8606-FA5F890E794A}"/>
              </a:ext>
            </a:extLst>
          </p:cNvPr>
          <p:cNvGrpSpPr/>
          <p:nvPr/>
        </p:nvGrpSpPr>
        <p:grpSpPr>
          <a:xfrm>
            <a:off x="2491122" y="4470379"/>
            <a:ext cx="3838923" cy="1393501"/>
            <a:chOff x="5379463" y="3429000"/>
            <a:chExt cx="3057247" cy="139350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CECD31-E2B7-49A4-83EF-39DC2F833380}"/>
                </a:ext>
              </a:extLst>
            </p:cNvPr>
            <p:cNvSpPr txBox="1"/>
            <p:nvPr/>
          </p:nvSpPr>
          <p:spPr>
            <a:xfrm>
              <a:off x="5379463" y="4176170"/>
              <a:ext cx="30572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비밀번호를 잊은 회원에게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이메일로 임시 비밀번호 발송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92A828-A9FC-46AC-A70B-8B4BBFB1215A}"/>
                </a:ext>
              </a:extLst>
            </p:cNvPr>
            <p:cNvSpPr txBox="1"/>
            <p:nvPr/>
          </p:nvSpPr>
          <p:spPr>
            <a:xfrm>
              <a:off x="5791432" y="3429000"/>
              <a:ext cx="22333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임시 비밀번호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발급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05579" y="1198243"/>
            <a:ext cx="615553" cy="26175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8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회원 관련 기능</a:t>
            </a:r>
            <a:endParaRPr lang="en-US" altLang="ko-KR" sz="28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1789455" y="347701"/>
            <a:ext cx="447802" cy="529724"/>
          </a:xfrm>
          <a:custGeom>
            <a:avLst/>
            <a:gdLst>
              <a:gd name="connsiteX0" fmla="*/ 181608 w 447802"/>
              <a:gd name="connsiteY0" fmla="*/ 0 h 529724"/>
              <a:gd name="connsiteX1" fmla="*/ 162816 w 447802"/>
              <a:gd name="connsiteY1" fmla="*/ 15505 h 529724"/>
              <a:gd name="connsiteX2" fmla="*/ 82761 w 447802"/>
              <a:gd name="connsiteY2" fmla="*/ 208774 h 529724"/>
              <a:gd name="connsiteX3" fmla="*/ 356085 w 447802"/>
              <a:gd name="connsiteY3" fmla="*/ 482098 h 529724"/>
              <a:gd name="connsiteX4" fmla="*/ 411169 w 447802"/>
              <a:gd name="connsiteY4" fmla="*/ 476545 h 529724"/>
              <a:gd name="connsiteX5" fmla="*/ 447802 w 447802"/>
              <a:gd name="connsiteY5" fmla="*/ 465174 h 529724"/>
              <a:gd name="connsiteX6" fmla="*/ 426142 w 447802"/>
              <a:gd name="connsiteY6" fmla="*/ 483045 h 529724"/>
              <a:gd name="connsiteX7" fmla="*/ 273324 w 447802"/>
              <a:gd name="connsiteY7" fmla="*/ 529724 h 529724"/>
              <a:gd name="connsiteX8" fmla="*/ 0 w 447802"/>
              <a:gd name="connsiteY8" fmla="*/ 256400 h 529724"/>
              <a:gd name="connsiteX9" fmla="*/ 166934 w 447802"/>
              <a:gd name="connsiteY9" fmla="*/ 4555 h 529724"/>
              <a:gd name="connsiteX10" fmla="*/ 181608 w 447802"/>
              <a:gd name="connsiteY10" fmla="*/ 0 h 52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7802" h="529724">
                <a:moveTo>
                  <a:pt x="181608" y="0"/>
                </a:moveTo>
                <a:lnTo>
                  <a:pt x="162816" y="15505"/>
                </a:lnTo>
                <a:cubicBezTo>
                  <a:pt x="113354" y="64967"/>
                  <a:pt x="82761" y="133298"/>
                  <a:pt x="82761" y="208774"/>
                </a:cubicBezTo>
                <a:cubicBezTo>
                  <a:pt x="82761" y="359727"/>
                  <a:pt x="205132" y="482098"/>
                  <a:pt x="356085" y="482098"/>
                </a:cubicBezTo>
                <a:cubicBezTo>
                  <a:pt x="374954" y="482098"/>
                  <a:pt x="393377" y="480186"/>
                  <a:pt x="411169" y="476545"/>
                </a:cubicBezTo>
                <a:lnTo>
                  <a:pt x="447802" y="465174"/>
                </a:lnTo>
                <a:lnTo>
                  <a:pt x="426142" y="483045"/>
                </a:lnTo>
                <a:cubicBezTo>
                  <a:pt x="382520" y="512516"/>
                  <a:pt x="329932" y="529724"/>
                  <a:pt x="273324" y="529724"/>
                </a:cubicBezTo>
                <a:cubicBezTo>
                  <a:pt x="122371" y="529724"/>
                  <a:pt x="0" y="407353"/>
                  <a:pt x="0" y="256400"/>
                </a:cubicBezTo>
                <a:cubicBezTo>
                  <a:pt x="0" y="143185"/>
                  <a:pt x="68834" y="46048"/>
                  <a:pt x="166934" y="4555"/>
                </a:cubicBezTo>
                <a:lnTo>
                  <a:pt x="181608" y="0"/>
                </a:lnTo>
                <a:close/>
              </a:path>
            </a:pathLst>
          </a:cu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124" r="1079"/>
          <a:stretch/>
        </p:blipFill>
        <p:spPr>
          <a:xfrm>
            <a:off x="2977206" y="2228473"/>
            <a:ext cx="3648433" cy="1551953"/>
          </a:xfrm>
          <a:prstGeom prst="rect">
            <a:avLst/>
          </a:prstGeom>
          <a:ln w="0">
            <a:solidFill>
              <a:srgbClr val="433E8A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06" y="320525"/>
            <a:ext cx="3648433" cy="1755435"/>
          </a:xfrm>
          <a:prstGeom prst="rect">
            <a:avLst/>
          </a:prstGeom>
          <a:ln w="0">
            <a:solidFill>
              <a:srgbClr val="433E8A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240" y="3854053"/>
            <a:ext cx="4991763" cy="2375871"/>
          </a:xfrm>
          <a:prstGeom prst="rect">
            <a:avLst/>
          </a:prstGeom>
          <a:ln w="0">
            <a:solidFill>
              <a:srgbClr val="433E8A"/>
            </a:solidFill>
          </a:ln>
        </p:spPr>
      </p:pic>
    </p:spTree>
    <p:extLst>
      <p:ext uri="{BB962C8B-B14F-4D97-AF65-F5344CB8AC3E}">
        <p14:creationId xmlns:p14="http://schemas.microsoft.com/office/powerpoint/2010/main" val="9673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9D48DCC-AE22-47C9-9501-7E1BB52AB2E9}"/>
              </a:ext>
            </a:extLst>
          </p:cNvPr>
          <p:cNvSpPr/>
          <p:nvPr/>
        </p:nvSpPr>
        <p:spPr>
          <a:xfrm>
            <a:off x="542677" y="6218111"/>
            <a:ext cx="320831" cy="3208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592F0B-1655-4C1F-B852-D59B3FD875E5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C458A16-F068-4903-9A6B-32F7CD738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C08801-6F88-4BE7-89BA-3A0C09D199DF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8C9DCF-ED38-4BF6-A0DC-629B5DCBCA43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9C17E9-6FAA-455C-A6A7-DA54D70DC954}"/>
              </a:ext>
            </a:extLst>
          </p:cNvPr>
          <p:cNvGrpSpPr/>
          <p:nvPr/>
        </p:nvGrpSpPr>
        <p:grpSpPr>
          <a:xfrm>
            <a:off x="7288657" y="1273714"/>
            <a:ext cx="3539752" cy="1400450"/>
            <a:chOff x="1789049" y="3422051"/>
            <a:chExt cx="3539752" cy="14004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C772F1-D1C0-49C8-AA8A-FE2501A3E94C}"/>
                </a:ext>
              </a:extLst>
            </p:cNvPr>
            <p:cNvSpPr txBox="1"/>
            <p:nvPr/>
          </p:nvSpPr>
          <p:spPr>
            <a:xfrm>
              <a:off x="1789049" y="4176170"/>
              <a:ext cx="35397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스타일 탭에 정렬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,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글자 색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,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글꼴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등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스타일 태그 구현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B0D27A-5423-434A-AC66-FABE8659D79C}"/>
                </a:ext>
              </a:extLst>
            </p:cNvPr>
            <p:cNvSpPr txBox="1"/>
            <p:nvPr/>
          </p:nvSpPr>
          <p:spPr>
            <a:xfrm>
              <a:off x="3110723" y="3422051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스타일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705579" y="347701"/>
            <a:ext cx="615553" cy="3341852"/>
            <a:chOff x="4448701" y="1758704"/>
            <a:chExt cx="615553" cy="3341852"/>
          </a:xfrm>
        </p:grpSpPr>
        <p:sp>
          <p:nvSpPr>
            <p:cNvPr id="27" name="TextBox 26"/>
            <p:cNvSpPr txBox="1"/>
            <p:nvPr/>
          </p:nvSpPr>
          <p:spPr>
            <a:xfrm>
              <a:off x="4448701" y="2609246"/>
              <a:ext cx="615553" cy="24913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2800" dirty="0" smtClean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스타일</a:t>
              </a:r>
              <a:endParaRPr lang="en-US" altLang="ko-KR" sz="28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4532577" y="1758704"/>
              <a:ext cx="447802" cy="529724"/>
            </a:xfrm>
            <a:custGeom>
              <a:avLst/>
              <a:gdLst>
                <a:gd name="connsiteX0" fmla="*/ 181608 w 447802"/>
                <a:gd name="connsiteY0" fmla="*/ 0 h 529724"/>
                <a:gd name="connsiteX1" fmla="*/ 162816 w 447802"/>
                <a:gd name="connsiteY1" fmla="*/ 15505 h 529724"/>
                <a:gd name="connsiteX2" fmla="*/ 82761 w 447802"/>
                <a:gd name="connsiteY2" fmla="*/ 208774 h 529724"/>
                <a:gd name="connsiteX3" fmla="*/ 356085 w 447802"/>
                <a:gd name="connsiteY3" fmla="*/ 482098 h 529724"/>
                <a:gd name="connsiteX4" fmla="*/ 411169 w 447802"/>
                <a:gd name="connsiteY4" fmla="*/ 476545 h 529724"/>
                <a:gd name="connsiteX5" fmla="*/ 447802 w 447802"/>
                <a:gd name="connsiteY5" fmla="*/ 465174 h 529724"/>
                <a:gd name="connsiteX6" fmla="*/ 426142 w 447802"/>
                <a:gd name="connsiteY6" fmla="*/ 483045 h 529724"/>
                <a:gd name="connsiteX7" fmla="*/ 273324 w 447802"/>
                <a:gd name="connsiteY7" fmla="*/ 529724 h 529724"/>
                <a:gd name="connsiteX8" fmla="*/ 0 w 447802"/>
                <a:gd name="connsiteY8" fmla="*/ 256400 h 529724"/>
                <a:gd name="connsiteX9" fmla="*/ 166934 w 447802"/>
                <a:gd name="connsiteY9" fmla="*/ 4555 h 529724"/>
                <a:gd name="connsiteX10" fmla="*/ 181608 w 447802"/>
                <a:gd name="connsiteY10" fmla="*/ 0 h 52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802" h="529724">
                  <a:moveTo>
                    <a:pt x="181608" y="0"/>
                  </a:moveTo>
                  <a:lnTo>
                    <a:pt x="162816" y="15505"/>
                  </a:lnTo>
                  <a:cubicBezTo>
                    <a:pt x="113354" y="64967"/>
                    <a:pt x="82761" y="133298"/>
                    <a:pt x="82761" y="208774"/>
                  </a:cubicBezTo>
                  <a:cubicBezTo>
                    <a:pt x="82761" y="359727"/>
                    <a:pt x="205132" y="482098"/>
                    <a:pt x="356085" y="482098"/>
                  </a:cubicBezTo>
                  <a:cubicBezTo>
                    <a:pt x="374954" y="482098"/>
                    <a:pt x="393377" y="480186"/>
                    <a:pt x="411169" y="476545"/>
                  </a:cubicBezTo>
                  <a:lnTo>
                    <a:pt x="447802" y="465174"/>
                  </a:lnTo>
                  <a:lnTo>
                    <a:pt x="426142" y="483045"/>
                  </a:lnTo>
                  <a:cubicBezTo>
                    <a:pt x="382520" y="512516"/>
                    <a:pt x="329932" y="529724"/>
                    <a:pt x="273324" y="529724"/>
                  </a:cubicBezTo>
                  <a:cubicBezTo>
                    <a:pt x="122371" y="529724"/>
                    <a:pt x="0" y="407353"/>
                    <a:pt x="0" y="256400"/>
                  </a:cubicBezTo>
                  <a:cubicBezTo>
                    <a:pt x="0" y="143185"/>
                    <a:pt x="68834" y="46048"/>
                    <a:pt x="166934" y="4555"/>
                  </a:cubicBezTo>
                  <a:lnTo>
                    <a:pt x="181608" y="0"/>
                  </a:lnTo>
                  <a:close/>
                </a:path>
              </a:pathLst>
            </a:cu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D9C17E9-6FAA-455C-A6A7-DA54D70DC954}"/>
              </a:ext>
            </a:extLst>
          </p:cNvPr>
          <p:cNvGrpSpPr/>
          <p:nvPr/>
        </p:nvGrpSpPr>
        <p:grpSpPr>
          <a:xfrm>
            <a:off x="2797494" y="4450031"/>
            <a:ext cx="3558988" cy="1400450"/>
            <a:chOff x="1779440" y="3422051"/>
            <a:chExt cx="3558988" cy="14004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C772F1-D1C0-49C8-AA8A-FE2501A3E94C}"/>
                </a:ext>
              </a:extLst>
            </p:cNvPr>
            <p:cNvSpPr txBox="1"/>
            <p:nvPr/>
          </p:nvSpPr>
          <p:spPr>
            <a:xfrm>
              <a:off x="1779440" y="4176170"/>
              <a:ext cx="35589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우클릭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메뉴를 통해 스타일 태그 중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일부를 빠르게 접근 가능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B0D27A-5423-434A-AC66-FABE8659D79C}"/>
                </a:ext>
              </a:extLst>
            </p:cNvPr>
            <p:cNvSpPr txBox="1"/>
            <p:nvPr/>
          </p:nvSpPr>
          <p:spPr>
            <a:xfrm>
              <a:off x="2835809" y="3422051"/>
              <a:ext cx="1446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우클릭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메뉴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61" y="784957"/>
            <a:ext cx="3871867" cy="2377965"/>
          </a:xfrm>
          <a:prstGeom prst="rect">
            <a:avLst/>
          </a:prstGeom>
          <a:ln w="0">
            <a:solidFill>
              <a:srgbClr val="433E8A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868961" y="1057738"/>
            <a:ext cx="2653433" cy="426831"/>
          </a:xfrm>
          <a:prstGeom prst="rect">
            <a:avLst/>
          </a:prstGeom>
          <a:noFill/>
          <a:ln w="25400">
            <a:solidFill>
              <a:srgbClr val="433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22" y="3297664"/>
            <a:ext cx="3970416" cy="3121777"/>
          </a:xfrm>
          <a:prstGeom prst="rect">
            <a:avLst/>
          </a:prstGeom>
          <a:ln w="0">
            <a:solidFill>
              <a:srgbClr val="433E8A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8507002" y="4058292"/>
            <a:ext cx="1171254" cy="1458930"/>
          </a:xfrm>
          <a:prstGeom prst="rect">
            <a:avLst/>
          </a:prstGeom>
          <a:noFill/>
          <a:ln w="25400">
            <a:solidFill>
              <a:srgbClr val="433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9D48DCC-AE22-47C9-9501-7E1BB52AB2E9}"/>
              </a:ext>
            </a:extLst>
          </p:cNvPr>
          <p:cNvSpPr/>
          <p:nvPr/>
        </p:nvSpPr>
        <p:spPr>
          <a:xfrm>
            <a:off x="542677" y="6218111"/>
            <a:ext cx="320831" cy="3208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592F0B-1655-4C1F-B852-D59B3FD875E5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C458A16-F068-4903-9A6B-32F7CD738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C08801-6F88-4BE7-89BA-3A0C09D199DF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8C9DCF-ED38-4BF6-A0DC-629B5DCBCA43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6B227AB-58EF-4FB0-8606-FA5F890E794A}"/>
              </a:ext>
            </a:extLst>
          </p:cNvPr>
          <p:cNvGrpSpPr/>
          <p:nvPr/>
        </p:nvGrpSpPr>
        <p:grpSpPr>
          <a:xfrm>
            <a:off x="7356680" y="1324863"/>
            <a:ext cx="3290003" cy="1393501"/>
            <a:chOff x="5263089" y="3429000"/>
            <a:chExt cx="3290003" cy="139350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CECD31-E2B7-49A4-83EF-39DC2F833380}"/>
                </a:ext>
              </a:extLst>
            </p:cNvPr>
            <p:cNvSpPr txBox="1"/>
            <p:nvPr/>
          </p:nvSpPr>
          <p:spPr>
            <a:xfrm>
              <a:off x="5263089" y="4176170"/>
              <a:ext cx="3290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상황별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alert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창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,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단어 찾기 기능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편집 탭 메뉴에 단축키가 적용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92A828-A9FC-46AC-A70B-8B4BBFB1215A}"/>
                </a:ext>
              </a:extLst>
            </p:cNvPr>
            <p:cNvSpPr txBox="1"/>
            <p:nvPr/>
          </p:nvSpPr>
          <p:spPr>
            <a:xfrm>
              <a:off x="6303593" y="3429000"/>
              <a:ext cx="1208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편집 기능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705579" y="347701"/>
            <a:ext cx="615553" cy="4113940"/>
            <a:chOff x="4448701" y="1758704"/>
            <a:chExt cx="615553" cy="4113935"/>
          </a:xfrm>
        </p:grpSpPr>
        <p:sp>
          <p:nvSpPr>
            <p:cNvPr id="27" name="TextBox 26"/>
            <p:cNvSpPr txBox="1"/>
            <p:nvPr/>
          </p:nvSpPr>
          <p:spPr>
            <a:xfrm>
              <a:off x="4448701" y="2609244"/>
              <a:ext cx="615553" cy="32633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2800" dirty="0" smtClean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디자인 </a:t>
              </a:r>
              <a:r>
                <a:rPr lang="en-US" altLang="ko-KR" sz="2800" dirty="0" smtClean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/ </a:t>
              </a:r>
              <a:r>
                <a:rPr lang="ko-KR" altLang="en-US" sz="2800" dirty="0" smtClean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편집 기능</a:t>
              </a:r>
              <a:endParaRPr lang="en-US" altLang="ko-KR" sz="28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4532577" y="1758704"/>
              <a:ext cx="447802" cy="529724"/>
            </a:xfrm>
            <a:custGeom>
              <a:avLst/>
              <a:gdLst>
                <a:gd name="connsiteX0" fmla="*/ 181608 w 447802"/>
                <a:gd name="connsiteY0" fmla="*/ 0 h 529724"/>
                <a:gd name="connsiteX1" fmla="*/ 162816 w 447802"/>
                <a:gd name="connsiteY1" fmla="*/ 15505 h 529724"/>
                <a:gd name="connsiteX2" fmla="*/ 82761 w 447802"/>
                <a:gd name="connsiteY2" fmla="*/ 208774 h 529724"/>
                <a:gd name="connsiteX3" fmla="*/ 356085 w 447802"/>
                <a:gd name="connsiteY3" fmla="*/ 482098 h 529724"/>
                <a:gd name="connsiteX4" fmla="*/ 411169 w 447802"/>
                <a:gd name="connsiteY4" fmla="*/ 476545 h 529724"/>
                <a:gd name="connsiteX5" fmla="*/ 447802 w 447802"/>
                <a:gd name="connsiteY5" fmla="*/ 465174 h 529724"/>
                <a:gd name="connsiteX6" fmla="*/ 426142 w 447802"/>
                <a:gd name="connsiteY6" fmla="*/ 483045 h 529724"/>
                <a:gd name="connsiteX7" fmla="*/ 273324 w 447802"/>
                <a:gd name="connsiteY7" fmla="*/ 529724 h 529724"/>
                <a:gd name="connsiteX8" fmla="*/ 0 w 447802"/>
                <a:gd name="connsiteY8" fmla="*/ 256400 h 529724"/>
                <a:gd name="connsiteX9" fmla="*/ 166934 w 447802"/>
                <a:gd name="connsiteY9" fmla="*/ 4555 h 529724"/>
                <a:gd name="connsiteX10" fmla="*/ 181608 w 447802"/>
                <a:gd name="connsiteY10" fmla="*/ 0 h 52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802" h="529724">
                  <a:moveTo>
                    <a:pt x="181608" y="0"/>
                  </a:moveTo>
                  <a:lnTo>
                    <a:pt x="162816" y="15505"/>
                  </a:lnTo>
                  <a:cubicBezTo>
                    <a:pt x="113354" y="64967"/>
                    <a:pt x="82761" y="133298"/>
                    <a:pt x="82761" y="208774"/>
                  </a:cubicBezTo>
                  <a:cubicBezTo>
                    <a:pt x="82761" y="359727"/>
                    <a:pt x="205132" y="482098"/>
                    <a:pt x="356085" y="482098"/>
                  </a:cubicBezTo>
                  <a:cubicBezTo>
                    <a:pt x="374954" y="482098"/>
                    <a:pt x="393377" y="480186"/>
                    <a:pt x="411169" y="476545"/>
                  </a:cubicBezTo>
                  <a:lnTo>
                    <a:pt x="447802" y="465174"/>
                  </a:lnTo>
                  <a:lnTo>
                    <a:pt x="426142" y="483045"/>
                  </a:lnTo>
                  <a:cubicBezTo>
                    <a:pt x="382520" y="512516"/>
                    <a:pt x="329932" y="529724"/>
                    <a:pt x="273324" y="529724"/>
                  </a:cubicBezTo>
                  <a:cubicBezTo>
                    <a:pt x="122371" y="529724"/>
                    <a:pt x="0" y="407353"/>
                    <a:pt x="0" y="256400"/>
                  </a:cubicBezTo>
                  <a:cubicBezTo>
                    <a:pt x="0" y="143185"/>
                    <a:pt x="68834" y="46048"/>
                    <a:pt x="166934" y="4555"/>
                  </a:cubicBezTo>
                  <a:lnTo>
                    <a:pt x="181608" y="0"/>
                  </a:lnTo>
                  <a:close/>
                </a:path>
              </a:pathLst>
            </a:cu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6B227AB-58EF-4FB0-8606-FA5F890E794A}"/>
              </a:ext>
            </a:extLst>
          </p:cNvPr>
          <p:cNvGrpSpPr/>
          <p:nvPr/>
        </p:nvGrpSpPr>
        <p:grpSpPr>
          <a:xfrm>
            <a:off x="2943128" y="4461641"/>
            <a:ext cx="3273653" cy="1393501"/>
            <a:chOff x="5271263" y="3429000"/>
            <a:chExt cx="3273653" cy="139350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CECD31-E2B7-49A4-83EF-39DC2F833380}"/>
                </a:ext>
              </a:extLst>
            </p:cNvPr>
            <p:cNvSpPr txBox="1"/>
            <p:nvPr/>
          </p:nvSpPr>
          <p:spPr>
            <a:xfrm>
              <a:off x="5271263" y="4176170"/>
              <a:ext cx="32736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사용자가 에디터의 주요 기능을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쉽게 사용하기 위한 매뉴얼</a:t>
              </a:r>
              <a:endPara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992A828-A9FC-46AC-A70B-8B4BBFB1215A}"/>
                </a:ext>
              </a:extLst>
            </p:cNvPr>
            <p:cNvSpPr txBox="1"/>
            <p:nvPr/>
          </p:nvSpPr>
          <p:spPr>
            <a:xfrm>
              <a:off x="6222640" y="342900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사용설명서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128" y="877426"/>
            <a:ext cx="3503880" cy="2517704"/>
          </a:xfrm>
          <a:prstGeom prst="rect">
            <a:avLst/>
          </a:prstGeom>
          <a:ln w="0">
            <a:solidFill>
              <a:srgbClr val="433E8A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499862" y="1198242"/>
            <a:ext cx="1744774" cy="363652"/>
          </a:xfrm>
          <a:prstGeom prst="rect">
            <a:avLst/>
          </a:prstGeom>
          <a:noFill/>
          <a:ln w="25400">
            <a:solidFill>
              <a:srgbClr val="433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45" y="3588985"/>
            <a:ext cx="4370083" cy="2704013"/>
          </a:xfrm>
          <a:prstGeom prst="rect">
            <a:avLst/>
          </a:prstGeom>
          <a:ln w="0">
            <a:solidFill>
              <a:srgbClr val="433E8A"/>
            </a:solidFill>
          </a:ln>
        </p:spPr>
      </p:pic>
    </p:spTree>
    <p:extLst>
      <p:ext uri="{BB962C8B-B14F-4D97-AF65-F5344CB8AC3E}">
        <p14:creationId xmlns:p14="http://schemas.microsoft.com/office/powerpoint/2010/main" val="13660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09702" y="0"/>
            <a:ext cx="10782298" cy="6857999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62269" y="2967334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뽭</a:t>
            </a:r>
            <a:endParaRPr lang="ko-KR" altLang="en-US" sz="54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24750" y="2535270"/>
            <a:ext cx="21146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시연</a:t>
            </a:r>
            <a:endParaRPr lang="en-US" altLang="ko-KR" sz="80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2" name="자유형 35">
            <a:extLst>
              <a:ext uri="{FF2B5EF4-FFF2-40B4-BE49-F238E27FC236}">
                <a16:creationId xmlns:a16="http://schemas.microsoft.com/office/drawing/2014/main" id="{6BBFA52E-B6A0-42E8-ADC2-C6F56C28E0B6}"/>
              </a:ext>
            </a:extLst>
          </p:cNvPr>
          <p:cNvSpPr/>
          <p:nvPr/>
        </p:nvSpPr>
        <p:spPr>
          <a:xfrm>
            <a:off x="546067" y="6213144"/>
            <a:ext cx="160704" cy="320832"/>
          </a:xfrm>
          <a:custGeom>
            <a:avLst/>
            <a:gdLst>
              <a:gd name="connsiteX0" fmla="*/ 273324 w 273815"/>
              <a:gd name="connsiteY0" fmla="*/ 0 h 546648"/>
              <a:gd name="connsiteX1" fmla="*/ 273815 w 273815"/>
              <a:gd name="connsiteY1" fmla="*/ 50 h 546648"/>
              <a:gd name="connsiteX2" fmla="*/ 273815 w 273815"/>
              <a:gd name="connsiteY2" fmla="*/ 546599 h 546648"/>
              <a:gd name="connsiteX3" fmla="*/ 273324 w 273815"/>
              <a:gd name="connsiteY3" fmla="*/ 546648 h 546648"/>
              <a:gd name="connsiteX4" fmla="*/ 0 w 273815"/>
              <a:gd name="connsiteY4" fmla="*/ 273324 h 546648"/>
              <a:gd name="connsiteX5" fmla="*/ 273324 w 273815"/>
              <a:gd name="connsiteY5" fmla="*/ 0 h 54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815" h="546648">
                <a:moveTo>
                  <a:pt x="273324" y="0"/>
                </a:moveTo>
                <a:lnTo>
                  <a:pt x="273815" y="50"/>
                </a:lnTo>
                <a:lnTo>
                  <a:pt x="273815" y="546599"/>
                </a:lnTo>
                <a:lnTo>
                  <a:pt x="273324" y="546648"/>
                </a:lnTo>
                <a:cubicBezTo>
                  <a:pt x="122371" y="546648"/>
                  <a:pt x="0" y="424277"/>
                  <a:pt x="0" y="273324"/>
                </a:cubicBezTo>
                <a:cubicBezTo>
                  <a:pt x="0" y="122371"/>
                  <a:pt x="122371" y="0"/>
                  <a:pt x="2733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6935C51-6427-47DE-AE9E-EA8A5B4A4D86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B9F4F13-D911-4EFF-B2F7-F93A85DFF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1C80E3-6ACF-4CA8-8ED3-8022D0F181B2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2B7EE1-E51B-474A-BE0D-A3AB4CB4C5BD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7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946E0D-B88A-42DF-931B-EC41E8155ED3}"/>
              </a:ext>
            </a:extLst>
          </p:cNvPr>
          <p:cNvSpPr/>
          <p:nvPr/>
        </p:nvSpPr>
        <p:spPr>
          <a:xfrm>
            <a:off x="1400174" y="3429000"/>
            <a:ext cx="10791825" cy="98858"/>
          </a:xfrm>
          <a:prstGeom prst="rect">
            <a:avLst/>
          </a:prstGeom>
          <a:solidFill>
            <a:srgbClr val="E4D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43">
            <a:extLst>
              <a:ext uri="{FF2B5EF4-FFF2-40B4-BE49-F238E27FC236}">
                <a16:creationId xmlns:a16="http://schemas.microsoft.com/office/drawing/2014/main" id="{0F327E96-45E4-4344-B874-A389FF5F03F4}"/>
              </a:ext>
            </a:extLst>
          </p:cNvPr>
          <p:cNvSpPr/>
          <p:nvPr/>
        </p:nvSpPr>
        <p:spPr>
          <a:xfrm rot="19789330" flipH="1">
            <a:off x="1708673" y="316109"/>
            <a:ext cx="498926" cy="519477"/>
          </a:xfrm>
          <a:custGeom>
            <a:avLst/>
            <a:gdLst>
              <a:gd name="connsiteX0" fmla="*/ 88161 w 498926"/>
              <a:gd name="connsiteY0" fmla="*/ 37088 h 519477"/>
              <a:gd name="connsiteX1" fmla="*/ 67617 w 498926"/>
              <a:gd name="connsiteY1" fmla="*/ 51979 h 519477"/>
              <a:gd name="connsiteX2" fmla="*/ 84173 w 498926"/>
              <a:gd name="connsiteY2" fmla="*/ 41934 h 519477"/>
              <a:gd name="connsiteX3" fmla="*/ 98847 w 498926"/>
              <a:gd name="connsiteY3" fmla="*/ 37379 h 519477"/>
              <a:gd name="connsiteX4" fmla="*/ 80055 w 498926"/>
              <a:gd name="connsiteY4" fmla="*/ 52884 h 519477"/>
              <a:gd name="connsiteX5" fmla="*/ 0 w 498926"/>
              <a:gd name="connsiteY5" fmla="*/ 246154 h 519477"/>
              <a:gd name="connsiteX6" fmla="*/ 273324 w 498926"/>
              <a:gd name="connsiteY6" fmla="*/ 519477 h 519477"/>
              <a:gd name="connsiteX7" fmla="*/ 328408 w 498926"/>
              <a:gd name="connsiteY7" fmla="*/ 513925 h 519477"/>
              <a:gd name="connsiteX8" fmla="*/ 365042 w 498926"/>
              <a:gd name="connsiteY8" fmla="*/ 502553 h 519477"/>
              <a:gd name="connsiteX9" fmla="*/ 348470 w 498926"/>
              <a:gd name="connsiteY9" fmla="*/ 516225 h 519477"/>
              <a:gd name="connsiteX10" fmla="*/ 362953 w 498926"/>
              <a:gd name="connsiteY10" fmla="*/ 509649 h 519477"/>
              <a:gd name="connsiteX11" fmla="*/ 461838 w 498926"/>
              <a:gd name="connsiteY11" fmla="*/ 135972 h 519477"/>
              <a:gd name="connsiteX12" fmla="*/ 88161 w 498926"/>
              <a:gd name="connsiteY12" fmla="*/ 37088 h 51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8926" h="519477">
                <a:moveTo>
                  <a:pt x="88161" y="37088"/>
                </a:moveTo>
                <a:lnTo>
                  <a:pt x="67617" y="51979"/>
                </a:lnTo>
                <a:lnTo>
                  <a:pt x="84173" y="41934"/>
                </a:lnTo>
                <a:lnTo>
                  <a:pt x="98847" y="37379"/>
                </a:lnTo>
                <a:lnTo>
                  <a:pt x="80055" y="52884"/>
                </a:lnTo>
                <a:cubicBezTo>
                  <a:pt x="30593" y="102346"/>
                  <a:pt x="0" y="170677"/>
                  <a:pt x="0" y="246154"/>
                </a:cubicBezTo>
                <a:cubicBezTo>
                  <a:pt x="0" y="397106"/>
                  <a:pt x="122371" y="519477"/>
                  <a:pt x="273324" y="519477"/>
                </a:cubicBezTo>
                <a:cubicBezTo>
                  <a:pt x="292193" y="519477"/>
                  <a:pt x="310616" y="517565"/>
                  <a:pt x="328408" y="513925"/>
                </a:cubicBezTo>
                <a:lnTo>
                  <a:pt x="365042" y="502553"/>
                </a:lnTo>
                <a:lnTo>
                  <a:pt x="348470" y="516225"/>
                </a:lnTo>
                <a:lnTo>
                  <a:pt x="362953" y="509649"/>
                </a:lnTo>
                <a:cubicBezTo>
                  <a:pt x="493448" y="433767"/>
                  <a:pt x="537719" y="266467"/>
                  <a:pt x="461838" y="135972"/>
                </a:cubicBezTo>
                <a:cubicBezTo>
                  <a:pt x="385956" y="5478"/>
                  <a:pt x="218656" y="-38794"/>
                  <a:pt x="88161" y="37088"/>
                </a:cubicBezTo>
                <a:close/>
              </a:path>
            </a:pathLst>
          </a:cu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43">
            <a:extLst>
              <a:ext uri="{FF2B5EF4-FFF2-40B4-BE49-F238E27FC236}">
                <a16:creationId xmlns:a16="http://schemas.microsoft.com/office/drawing/2014/main" id="{DD772A13-ECDC-4124-B969-8A0307CAF766}"/>
              </a:ext>
            </a:extLst>
          </p:cNvPr>
          <p:cNvSpPr/>
          <p:nvPr/>
        </p:nvSpPr>
        <p:spPr>
          <a:xfrm rot="19789330" flipH="1">
            <a:off x="540269" y="6227767"/>
            <a:ext cx="313968" cy="311759"/>
          </a:xfrm>
          <a:custGeom>
            <a:avLst/>
            <a:gdLst>
              <a:gd name="connsiteX0" fmla="*/ 88161 w 498926"/>
              <a:gd name="connsiteY0" fmla="*/ 37088 h 519477"/>
              <a:gd name="connsiteX1" fmla="*/ 67617 w 498926"/>
              <a:gd name="connsiteY1" fmla="*/ 51979 h 519477"/>
              <a:gd name="connsiteX2" fmla="*/ 84173 w 498926"/>
              <a:gd name="connsiteY2" fmla="*/ 41934 h 519477"/>
              <a:gd name="connsiteX3" fmla="*/ 98847 w 498926"/>
              <a:gd name="connsiteY3" fmla="*/ 37379 h 519477"/>
              <a:gd name="connsiteX4" fmla="*/ 80055 w 498926"/>
              <a:gd name="connsiteY4" fmla="*/ 52884 h 519477"/>
              <a:gd name="connsiteX5" fmla="*/ 0 w 498926"/>
              <a:gd name="connsiteY5" fmla="*/ 246154 h 519477"/>
              <a:gd name="connsiteX6" fmla="*/ 273324 w 498926"/>
              <a:gd name="connsiteY6" fmla="*/ 519477 h 519477"/>
              <a:gd name="connsiteX7" fmla="*/ 328408 w 498926"/>
              <a:gd name="connsiteY7" fmla="*/ 513925 h 519477"/>
              <a:gd name="connsiteX8" fmla="*/ 365042 w 498926"/>
              <a:gd name="connsiteY8" fmla="*/ 502553 h 519477"/>
              <a:gd name="connsiteX9" fmla="*/ 348470 w 498926"/>
              <a:gd name="connsiteY9" fmla="*/ 516225 h 519477"/>
              <a:gd name="connsiteX10" fmla="*/ 362953 w 498926"/>
              <a:gd name="connsiteY10" fmla="*/ 509649 h 519477"/>
              <a:gd name="connsiteX11" fmla="*/ 461838 w 498926"/>
              <a:gd name="connsiteY11" fmla="*/ 135972 h 519477"/>
              <a:gd name="connsiteX12" fmla="*/ 88161 w 498926"/>
              <a:gd name="connsiteY12" fmla="*/ 37088 h 51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8926" h="519477">
                <a:moveTo>
                  <a:pt x="88161" y="37088"/>
                </a:moveTo>
                <a:lnTo>
                  <a:pt x="67617" y="51979"/>
                </a:lnTo>
                <a:lnTo>
                  <a:pt x="84173" y="41934"/>
                </a:lnTo>
                <a:lnTo>
                  <a:pt x="98847" y="37379"/>
                </a:lnTo>
                <a:lnTo>
                  <a:pt x="80055" y="52884"/>
                </a:lnTo>
                <a:cubicBezTo>
                  <a:pt x="30593" y="102346"/>
                  <a:pt x="0" y="170677"/>
                  <a:pt x="0" y="246154"/>
                </a:cubicBezTo>
                <a:cubicBezTo>
                  <a:pt x="0" y="397106"/>
                  <a:pt x="122371" y="519477"/>
                  <a:pt x="273324" y="519477"/>
                </a:cubicBezTo>
                <a:cubicBezTo>
                  <a:pt x="292193" y="519477"/>
                  <a:pt x="310616" y="517565"/>
                  <a:pt x="328408" y="513925"/>
                </a:cubicBezTo>
                <a:lnTo>
                  <a:pt x="365042" y="502553"/>
                </a:lnTo>
                <a:lnTo>
                  <a:pt x="348470" y="516225"/>
                </a:lnTo>
                <a:lnTo>
                  <a:pt x="362953" y="509649"/>
                </a:lnTo>
                <a:cubicBezTo>
                  <a:pt x="493448" y="433767"/>
                  <a:pt x="537719" y="266467"/>
                  <a:pt x="461838" y="135972"/>
                </a:cubicBezTo>
                <a:cubicBezTo>
                  <a:pt x="385956" y="5478"/>
                  <a:pt x="218656" y="-38794"/>
                  <a:pt x="88161" y="37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20920D-5285-456B-ABFD-30E3B56E3EF0}"/>
              </a:ext>
            </a:extLst>
          </p:cNvPr>
          <p:cNvSpPr txBox="1"/>
          <p:nvPr/>
        </p:nvSpPr>
        <p:spPr>
          <a:xfrm>
            <a:off x="1668895" y="1105709"/>
            <a:ext cx="615553" cy="2876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8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향후 계획</a:t>
            </a:r>
            <a:endParaRPr lang="en-US" altLang="ko-KR" sz="28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9AFFDE-E1E2-49F2-A861-2FCD719C404B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176FCDC-D7EB-4028-A5E3-D2BE5D3E90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DD788D-0CE8-4CF2-8D08-13F8C3E21BCF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928926-22BD-478F-AC03-FB9581EC6A8E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6805F1-50D5-4E0B-9C60-3E93F92A6DCF}"/>
              </a:ext>
            </a:extLst>
          </p:cNvPr>
          <p:cNvSpPr txBox="1"/>
          <p:nvPr/>
        </p:nvSpPr>
        <p:spPr>
          <a:xfrm>
            <a:off x="8209754" y="3882863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서버 연동을 통한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자동 저장 기능 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FE592-43C5-46D4-A1A8-6DCCA5043451}"/>
              </a:ext>
            </a:extLst>
          </p:cNvPr>
          <p:cNvSpPr txBox="1"/>
          <p:nvPr/>
        </p:nvSpPr>
        <p:spPr>
          <a:xfrm>
            <a:off x="4965856" y="2527060"/>
            <a:ext cx="34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마크다운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command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도입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4657B-674B-41AA-BD23-48BB17DDEE57}"/>
              </a:ext>
            </a:extLst>
          </p:cNvPr>
          <p:cNvSpPr txBox="1"/>
          <p:nvPr/>
        </p:nvSpPr>
        <p:spPr>
          <a:xfrm>
            <a:off x="1795042" y="3968133"/>
            <a:ext cx="396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구글 로그인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API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적용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BC0A491-78F9-488D-A54A-082A3BE68667}"/>
              </a:ext>
            </a:extLst>
          </p:cNvPr>
          <p:cNvSpPr/>
          <p:nvPr/>
        </p:nvSpPr>
        <p:spPr>
          <a:xfrm>
            <a:off x="3649647" y="3343730"/>
            <a:ext cx="251258" cy="251258"/>
          </a:xfrm>
          <a:prstGeom prst="ellipse">
            <a:avLst/>
          </a:prstGeom>
          <a:solidFill>
            <a:srgbClr val="807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B6676D-95E9-4610-9250-7EB6CA90BBB7}"/>
              </a:ext>
            </a:extLst>
          </p:cNvPr>
          <p:cNvSpPr/>
          <p:nvPr/>
        </p:nvSpPr>
        <p:spPr>
          <a:xfrm>
            <a:off x="6559865" y="3343730"/>
            <a:ext cx="251258" cy="251258"/>
          </a:xfrm>
          <a:prstGeom prst="ellipse">
            <a:avLst/>
          </a:prstGeom>
          <a:solidFill>
            <a:srgbClr val="807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E5029C-ACAE-4E8A-ABD7-F4FA7427C9FD}"/>
              </a:ext>
            </a:extLst>
          </p:cNvPr>
          <p:cNvSpPr/>
          <p:nvPr/>
        </p:nvSpPr>
        <p:spPr>
          <a:xfrm>
            <a:off x="9470082" y="3334660"/>
            <a:ext cx="251258" cy="251258"/>
          </a:xfrm>
          <a:prstGeom prst="ellipse">
            <a:avLst/>
          </a:prstGeom>
          <a:solidFill>
            <a:srgbClr val="807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530</Words>
  <Application>Microsoft Office PowerPoint</Application>
  <PresentationFormat>와이드스크린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DX시인과나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미디어와 유행</dc:title>
  <dc:creator>USER</dc:creator>
  <cp:lastModifiedBy>multicampus</cp:lastModifiedBy>
  <cp:revision>202</cp:revision>
  <dcterms:created xsi:type="dcterms:W3CDTF">2018-06-03T12:31:27Z</dcterms:created>
  <dcterms:modified xsi:type="dcterms:W3CDTF">2021-02-06T04:38:03Z</dcterms:modified>
</cp:coreProperties>
</file>