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6SI0ZfMRL7CN0q1dlD8aw==" hashData="lRbvXVJnlcp66ahYRpqD3ill9BNDyFAcQaf78/pxTYLsJdWDyg2uxk7BDOCLsIFL04Fmgo2+OQ+WzX/Vy+5zNQ=="/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44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250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942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92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518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227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848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37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16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09740" y="1122363"/>
            <a:ext cx="5066592" cy="197834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Art of </a:t>
            </a:r>
            <a:r>
              <a:rPr lang="en-US" altLang="ko-KR"/>
              <a:t>Java 02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09740" y="3509963"/>
            <a:ext cx="5066592" cy="17478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20194652 </a:t>
            </a:r>
            <a:r>
              <a:rPr lang="ko-KR" altLang="en-US" dirty="0"/>
              <a:t>엄채원</a:t>
            </a:r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4" name="Picture 3" descr="원뿔을 형성하는 여러 가지 색상의 원"/>
          <p:cNvPicPr>
            <a:picLocks noChangeAspect="1"/>
          </p:cNvPicPr>
          <p:nvPr/>
        </p:nvPicPr>
        <p:blipFill rotWithShape="1">
          <a:blip r:embed="rId2"/>
          <a:srcRect r="54330"/>
          <a:stretch>
            <a:fillRect/>
          </a:stretch>
        </p:blipFill>
        <p:spPr>
          <a:xfrm>
            <a:off x="6824" y="10"/>
            <a:ext cx="5669280" cy="6857990"/>
          </a:xfrm>
          <a:prstGeom prst="rect">
            <a:avLst/>
          </a:prstGeom>
        </p:spPr>
      </p:pic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-2" y="2838"/>
            <a:ext cx="3342291" cy="960875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13" name="Group 12"/>
          <p:cNvGrpSpPr>
            <a:grpSpLocks noGrp="1" noChangeAspect="1" noMove="1" noResize="1"/>
          </p:cNvGrpSpPr>
          <p:nvPr/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8" name="Graphic 15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9" name="Graphic 15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" name="Graphic 78"/>
          <p:cNvGrpSpPr>
            <a:grpSpLocks noGrp="1" noChangeAspect="1" noMove="1" noResize="1"/>
          </p:cNvGrpSpPr>
          <p:nvPr/>
        </p:nvGrpSpPr>
        <p:grpSpPr>
          <a:xfrm>
            <a:off x="620974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4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42645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977738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evalExp4()</a:t>
            </a:r>
          </a:p>
          <a:p>
            <a:pPr lvl="0">
              <a:defRPr/>
            </a:pPr>
            <a:r>
              <a:rPr lang="en-US" altLang="ko-KR"/>
              <a:t> </a:t>
            </a:r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898863" y="152174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시작</a:t>
            </a:r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916968" y="650592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8231" y="2236287"/>
            <a:ext cx="4119325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"/>
              <a:t>evalExp4( )</a:t>
            </a:r>
            <a:r>
              <a:rPr lang="en-US" altLang="ko-KR" sz="1600"/>
              <a:t>: ^</a:t>
            </a:r>
            <a:r>
              <a:rPr lang="ko-KR" altLang="en-US" sz="1600"/>
              <a:t>연산자 처리 메소드</a:t>
            </a:r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en-US" altLang="ko-KR" sz="1600"/>
              <a:t>evalExp2( )</a:t>
            </a:r>
            <a:r>
              <a:rPr lang="ko-KR" altLang="en-US" sz="1600"/>
              <a:t>의 과정과 동일</a:t>
            </a:r>
          </a:p>
          <a:p>
            <a:pPr lvl="0">
              <a:defRPr/>
            </a:pPr>
            <a:endParaRPr lang="en-US" altLang="ko-KR" sz="1600"/>
          </a:p>
        </p:txBody>
      </p:sp>
      <p:cxnSp>
        <p:nvCxnSpPr>
          <p:cNvPr id="23" name="직선 화살표 연결선 22"/>
          <p:cNvCxnSpPr>
            <a:stCxn id="128" idx="2"/>
            <a:endCxn id="118" idx="0"/>
          </p:cNvCxnSpPr>
          <p:nvPr/>
        </p:nvCxnSpPr>
        <p:spPr>
          <a:xfrm flipH="1">
            <a:off x="1356062" y="1823494"/>
            <a:ext cx="1" cy="131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순서도: 종속 처리 114"/>
          <p:cNvSpPr/>
          <p:nvPr/>
        </p:nvSpPr>
        <p:spPr>
          <a:xfrm>
            <a:off x="2741613" y="2522575"/>
            <a:ext cx="1099350" cy="362570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getToken( )</a:t>
            </a:r>
          </a:p>
        </p:txBody>
      </p:sp>
      <p:sp>
        <p:nvSpPr>
          <p:cNvPr id="118" name="순서도: 처리 117"/>
          <p:cNvSpPr/>
          <p:nvPr/>
        </p:nvSpPr>
        <p:spPr>
          <a:xfrm>
            <a:off x="768873" y="1955305"/>
            <a:ext cx="1174377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result=evalExp5( )</a:t>
            </a:r>
            <a:endParaRPr lang="ko-KR" altLang="en-US" sz="1000"/>
          </a:p>
        </p:txBody>
      </p:sp>
      <p:sp>
        <p:nvSpPr>
          <p:cNvPr id="137" name="순서도: 처리 136"/>
          <p:cNvSpPr/>
          <p:nvPr/>
        </p:nvSpPr>
        <p:spPr>
          <a:xfrm>
            <a:off x="786978" y="6005227"/>
            <a:ext cx="1174377" cy="315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return</a:t>
            </a:r>
            <a:r>
              <a:rPr lang="ko-KR" altLang="en-US" sz="1000"/>
              <a:t> </a:t>
            </a:r>
            <a:r>
              <a:rPr lang="en-US" altLang="ko-KR" sz="1000"/>
              <a:t>result</a:t>
            </a:r>
            <a:endParaRPr lang="ko-KR" altLang="en-US" sz="1000"/>
          </a:p>
        </p:txBody>
      </p:sp>
      <p:cxnSp>
        <p:nvCxnSpPr>
          <p:cNvPr id="154" name="직선 화살표 연결선 153"/>
          <p:cNvCxnSpPr>
            <a:stCxn id="137" idx="2"/>
          </p:cNvCxnSpPr>
          <p:nvPr/>
        </p:nvCxnSpPr>
        <p:spPr>
          <a:xfrm>
            <a:off x="1374167" y="6320911"/>
            <a:ext cx="1" cy="18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30" idx="2"/>
            <a:endCxn id="137" idx="0"/>
          </p:cNvCxnSpPr>
          <p:nvPr/>
        </p:nvCxnSpPr>
        <p:spPr>
          <a:xfrm>
            <a:off x="1365580" y="2936881"/>
            <a:ext cx="8587" cy="306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61355" y="1996151"/>
            <a:ext cx="76976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밑 계산</a:t>
            </a:r>
          </a:p>
        </p:txBody>
      </p:sp>
      <p:sp>
        <p:nvSpPr>
          <p:cNvPr id="30" name="순서도: 판단 29"/>
          <p:cNvSpPr/>
          <p:nvPr/>
        </p:nvSpPr>
        <p:spPr>
          <a:xfrm>
            <a:off x="459237" y="2482646"/>
            <a:ext cx="1812686" cy="4542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token==‘^’</a:t>
            </a:r>
            <a:endParaRPr lang="ko-KR" altLang="en-US" sz="1000"/>
          </a:p>
        </p:txBody>
      </p:sp>
      <p:cxnSp>
        <p:nvCxnSpPr>
          <p:cNvPr id="33" name="직선 화살표 연결선 32"/>
          <p:cNvCxnSpPr>
            <a:stCxn id="118" idx="2"/>
            <a:endCxn id="30" idx="0"/>
          </p:cNvCxnSpPr>
          <p:nvPr/>
        </p:nvCxnSpPr>
        <p:spPr>
          <a:xfrm>
            <a:off x="1356062" y="2300759"/>
            <a:ext cx="9518" cy="18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0" idx="3"/>
            <a:endCxn id="115" idx="1"/>
          </p:cNvCxnSpPr>
          <p:nvPr/>
        </p:nvCxnSpPr>
        <p:spPr>
          <a:xfrm flipV="1">
            <a:off x="2271923" y="2703860"/>
            <a:ext cx="469690" cy="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11998" y="2480363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48" name="직선 화살표 연결선 47"/>
          <p:cNvCxnSpPr>
            <a:stCxn id="115" idx="2"/>
            <a:endCxn id="74" idx="0"/>
          </p:cNvCxnSpPr>
          <p:nvPr/>
        </p:nvCxnSpPr>
        <p:spPr>
          <a:xfrm>
            <a:off x="3291288" y="2885145"/>
            <a:ext cx="0" cy="13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순서도: 처리 73"/>
          <p:cNvSpPr/>
          <p:nvPr/>
        </p:nvSpPr>
        <p:spPr>
          <a:xfrm>
            <a:off x="2773797" y="3024501"/>
            <a:ext cx="1034982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partialResult=evalExp4( )</a:t>
            </a:r>
            <a:endParaRPr lang="ko-KR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3789420" y="3055838"/>
            <a:ext cx="194316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자기 자신 호출</a:t>
            </a:r>
            <a:r>
              <a:rPr lang="en-US" altLang="ko-KR" sz="1100">
                <a:solidFill>
                  <a:srgbClr val="0070C0"/>
                </a:solidFill>
              </a:rPr>
              <a:t>(</a:t>
            </a:r>
            <a:r>
              <a:rPr lang="ko-KR" altLang="en-US" sz="1100">
                <a:solidFill>
                  <a:srgbClr val="0070C0"/>
                </a:solidFill>
              </a:rPr>
              <a:t>지수 계산</a:t>
            </a:r>
            <a:r>
              <a:rPr lang="en-US" altLang="ko-KR" sz="1100">
                <a:solidFill>
                  <a:srgbClr val="0070C0"/>
                </a:solidFill>
              </a:rPr>
              <a:t>)</a:t>
            </a:r>
            <a:endParaRPr lang="ko-KR" altLang="en-US" sz="1100">
              <a:solidFill>
                <a:srgbClr val="0070C0"/>
              </a:solidFill>
            </a:endParaRPr>
          </a:p>
        </p:txBody>
      </p:sp>
      <p:cxnSp>
        <p:nvCxnSpPr>
          <p:cNvPr id="57" name="직선 화살표 연결선 56"/>
          <p:cNvCxnSpPr>
            <a:stCxn id="87" idx="2"/>
            <a:endCxn id="85" idx="0"/>
          </p:cNvCxnSpPr>
          <p:nvPr/>
        </p:nvCxnSpPr>
        <p:spPr>
          <a:xfrm>
            <a:off x="3289782" y="3849618"/>
            <a:ext cx="2" cy="13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판단 84"/>
          <p:cNvSpPr/>
          <p:nvPr/>
        </p:nvSpPr>
        <p:spPr>
          <a:xfrm>
            <a:off x="2503077" y="3981945"/>
            <a:ext cx="1573414" cy="36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partialResult==0.0</a:t>
            </a:r>
            <a:endParaRPr lang="ko-KR" altLang="en-US" sz="1000"/>
          </a:p>
        </p:txBody>
      </p:sp>
      <p:cxnSp>
        <p:nvCxnSpPr>
          <p:cNvPr id="65" name="직선 화살표 연결선 64"/>
          <p:cNvCxnSpPr>
            <a:stCxn id="85" idx="3"/>
            <a:endCxn id="72" idx="1"/>
          </p:cNvCxnSpPr>
          <p:nvPr/>
        </p:nvCxnSpPr>
        <p:spPr>
          <a:xfrm flipV="1">
            <a:off x="4076491" y="4153508"/>
            <a:ext cx="1130082" cy="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순서도: 처리 97"/>
          <p:cNvSpPr/>
          <p:nvPr/>
        </p:nvSpPr>
        <p:spPr>
          <a:xfrm>
            <a:off x="2743317" y="4642808"/>
            <a:ext cx="1083222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result=1.0</a:t>
            </a:r>
            <a:endParaRPr lang="ko-KR" altLang="en-US" sz="1000"/>
          </a:p>
        </p:txBody>
      </p:sp>
      <p:cxnSp>
        <p:nvCxnSpPr>
          <p:cNvPr id="75" name="직선 화살표 연결선 74"/>
          <p:cNvCxnSpPr>
            <a:stCxn id="85" idx="2"/>
            <a:endCxn id="98" idx="0"/>
          </p:cNvCxnSpPr>
          <p:nvPr/>
        </p:nvCxnSpPr>
        <p:spPr>
          <a:xfrm flipH="1">
            <a:off x="3284928" y="4344515"/>
            <a:ext cx="4856" cy="29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순서도: 처리 104"/>
          <p:cNvSpPr/>
          <p:nvPr/>
        </p:nvSpPr>
        <p:spPr>
          <a:xfrm>
            <a:off x="5245733" y="5021642"/>
            <a:ext cx="1177979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result=result*ex</a:t>
            </a:r>
            <a:endParaRPr lang="ko-KR" altLang="en-US" sz="1000"/>
          </a:p>
        </p:txBody>
      </p:sp>
      <p:sp>
        <p:nvSpPr>
          <p:cNvPr id="111" name="TextBox 110"/>
          <p:cNvSpPr txBox="1"/>
          <p:nvPr/>
        </p:nvSpPr>
        <p:spPr>
          <a:xfrm>
            <a:off x="1064948" y="2993940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112" name="TextBox 111"/>
          <p:cNvSpPr txBox="1"/>
          <p:nvPr/>
        </p:nvSpPr>
        <p:spPr>
          <a:xfrm>
            <a:off x="4078695" y="3918808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49" name="순서도: 판단 48"/>
          <p:cNvSpPr/>
          <p:nvPr/>
        </p:nvSpPr>
        <p:spPr>
          <a:xfrm>
            <a:off x="5393803" y="4473292"/>
            <a:ext cx="885077" cy="36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t&gt;0</a:t>
            </a:r>
            <a:endParaRPr lang="ko-KR" altLang="en-US" sz="1000"/>
          </a:p>
        </p:txBody>
      </p:sp>
      <p:sp>
        <p:nvSpPr>
          <p:cNvPr id="66" name="TextBox 65"/>
          <p:cNvSpPr txBox="1"/>
          <p:nvPr/>
        </p:nvSpPr>
        <p:spPr>
          <a:xfrm>
            <a:off x="3271437" y="4349545"/>
            <a:ext cx="13518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//a</a:t>
            </a:r>
            <a:r>
              <a:rPr lang="ko-KR" altLang="en-US" sz="1100">
                <a:solidFill>
                  <a:srgbClr val="0070C0"/>
                </a:solidFill>
              </a:rPr>
              <a:t>의 </a:t>
            </a:r>
            <a:r>
              <a:rPr lang="en-US" altLang="ko-KR" sz="1100">
                <a:solidFill>
                  <a:srgbClr val="0070C0"/>
                </a:solidFill>
              </a:rPr>
              <a:t>0</a:t>
            </a:r>
            <a:r>
              <a:rPr lang="ko-KR" altLang="en-US" sz="1100">
                <a:solidFill>
                  <a:srgbClr val="0070C0"/>
                </a:solidFill>
              </a:rPr>
              <a:t>승은 </a:t>
            </a:r>
            <a:r>
              <a:rPr lang="en-US" altLang="ko-KR" sz="1100">
                <a:solidFill>
                  <a:srgbClr val="0070C0"/>
                </a:solidFill>
              </a:rPr>
              <a:t>1</a:t>
            </a:r>
            <a:r>
              <a:rPr lang="ko-KR" altLang="en-US" sz="1100">
                <a:solidFill>
                  <a:srgbClr val="0070C0"/>
                </a:solidFill>
              </a:rPr>
              <a:t>이다</a:t>
            </a:r>
            <a:r>
              <a:rPr lang="en-US" altLang="ko-KR" sz="1100">
                <a:solidFill>
                  <a:srgbClr val="0070C0"/>
                </a:solidFill>
              </a:rPr>
              <a:t>.</a:t>
            </a:r>
            <a:r>
              <a:rPr lang="ko-KR" altLang="en-US" sz="110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2" name="순서도: 처리 71"/>
          <p:cNvSpPr/>
          <p:nvPr/>
        </p:nvSpPr>
        <p:spPr>
          <a:xfrm>
            <a:off x="5206573" y="3980781"/>
            <a:ext cx="1247619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t= partialResult-1</a:t>
            </a:r>
            <a:endParaRPr lang="ko-KR" altLang="en-US" sz="1000"/>
          </a:p>
        </p:txBody>
      </p:sp>
      <p:sp>
        <p:nvSpPr>
          <p:cNvPr id="87" name="순서도: 처리 86"/>
          <p:cNvSpPr/>
          <p:nvPr/>
        </p:nvSpPr>
        <p:spPr>
          <a:xfrm>
            <a:off x="2722545" y="3504164"/>
            <a:ext cx="1134474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ex=result</a:t>
            </a:r>
            <a:endParaRPr lang="ko-KR" altLang="en-US" sz="1000"/>
          </a:p>
        </p:txBody>
      </p:sp>
      <p:cxnSp>
        <p:nvCxnSpPr>
          <p:cNvPr id="52" name="직선 화살표 연결선 51"/>
          <p:cNvCxnSpPr>
            <a:stCxn id="74" idx="2"/>
            <a:endCxn id="87" idx="0"/>
          </p:cNvCxnSpPr>
          <p:nvPr/>
        </p:nvCxnSpPr>
        <p:spPr>
          <a:xfrm flipH="1">
            <a:off x="3289782" y="3369955"/>
            <a:ext cx="1506" cy="13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9" idx="2"/>
            <a:endCxn id="105" idx="0"/>
          </p:cNvCxnSpPr>
          <p:nvPr/>
        </p:nvCxnSpPr>
        <p:spPr>
          <a:xfrm flipH="1">
            <a:off x="5834723" y="4835862"/>
            <a:ext cx="1619" cy="18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순서도: 처리 95"/>
          <p:cNvSpPr/>
          <p:nvPr/>
        </p:nvSpPr>
        <p:spPr>
          <a:xfrm>
            <a:off x="5312891" y="5555054"/>
            <a:ext cx="1034982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t--</a:t>
            </a:r>
            <a:endParaRPr lang="ko-KR" altLang="en-US" sz="1000"/>
          </a:p>
        </p:txBody>
      </p:sp>
      <p:cxnSp>
        <p:nvCxnSpPr>
          <p:cNvPr id="73" name="직선 화살표 연결선 72"/>
          <p:cNvCxnSpPr>
            <a:stCxn id="105" idx="2"/>
            <a:endCxn id="96" idx="0"/>
          </p:cNvCxnSpPr>
          <p:nvPr/>
        </p:nvCxnSpPr>
        <p:spPr>
          <a:xfrm flipH="1">
            <a:off x="5830382" y="5367096"/>
            <a:ext cx="4341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928370" y="4327298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150" name="직선 화살표 연결선 149"/>
          <p:cNvCxnSpPr>
            <a:stCxn id="72" idx="2"/>
            <a:endCxn id="49" idx="0"/>
          </p:cNvCxnSpPr>
          <p:nvPr/>
        </p:nvCxnSpPr>
        <p:spPr>
          <a:xfrm>
            <a:off x="5830383" y="4326235"/>
            <a:ext cx="5959" cy="14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5559766" y="4789604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165" name="연결선: 꺾임 164"/>
          <p:cNvCxnSpPr/>
          <p:nvPr/>
        </p:nvCxnSpPr>
        <p:spPr>
          <a:xfrm rot="5400000" flipH="1">
            <a:off x="4987906" y="5060744"/>
            <a:ext cx="1266251" cy="436579"/>
          </a:xfrm>
          <a:prstGeom prst="bentConnector4">
            <a:avLst>
              <a:gd name="adj1" fmla="val -12757"/>
              <a:gd name="adj2" fmla="val 1708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연결선: 꺾임 195"/>
          <p:cNvCxnSpPr>
            <a:stCxn id="98" idx="2"/>
          </p:cNvCxnSpPr>
          <p:nvPr/>
        </p:nvCxnSpPr>
        <p:spPr>
          <a:xfrm rot="5400000">
            <a:off x="2131436" y="4206820"/>
            <a:ext cx="372051" cy="1934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연결선: 꺾임 202"/>
          <p:cNvCxnSpPr/>
          <p:nvPr/>
        </p:nvCxnSpPr>
        <p:spPr>
          <a:xfrm flipH="1">
            <a:off x="3467808" y="4654577"/>
            <a:ext cx="2811072" cy="1757329"/>
          </a:xfrm>
          <a:prstGeom prst="bentConnector3">
            <a:avLst>
              <a:gd name="adj1" fmla="val -103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연결선: 꺾임 204"/>
          <p:cNvCxnSpPr/>
          <p:nvPr/>
        </p:nvCxnSpPr>
        <p:spPr>
          <a:xfrm rot="10800000">
            <a:off x="1349994" y="5578096"/>
            <a:ext cx="2117814" cy="833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657966" y="5102068"/>
            <a:ext cx="13518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 </a:t>
            </a:r>
            <a:r>
              <a:rPr lang="en-US" altLang="ko-KR" sz="1100">
                <a:solidFill>
                  <a:srgbClr val="0070C0"/>
                </a:solidFill>
              </a:rPr>
              <a:t>^</a:t>
            </a:r>
            <a:r>
              <a:rPr lang="ko-KR" altLang="en-US" sz="1100">
                <a:solidFill>
                  <a:srgbClr val="0070C0"/>
                </a:solidFill>
              </a:rPr>
              <a:t> 연산 수행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58810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219561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evalExp5()</a:t>
            </a:r>
          </a:p>
          <a:p>
            <a:pPr lvl="0">
              <a:defRPr/>
            </a:pPr>
            <a:r>
              <a:rPr lang="en-US" altLang="ko-KR"/>
              <a:t> </a:t>
            </a:r>
          </a:p>
          <a:p>
            <a:pPr>
              <a:defRPr/>
            </a:pPr>
            <a:endParaRPr lang="en-US" altLang="ko-KR"/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1133684" y="172403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시작</a:t>
            </a:r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1135485" y="622786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9612" y="2208544"/>
            <a:ext cx="4415249" cy="15813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"/>
              <a:t>evalExp5( )</a:t>
            </a:r>
            <a:r>
              <a:rPr lang="en-US" altLang="ko-KR" sz="1600"/>
              <a:t>: </a:t>
            </a:r>
            <a:r>
              <a:rPr lang="ko-KR" altLang="en-US" sz="1600"/>
              <a:t>단항 연산자 </a:t>
            </a:r>
            <a:r>
              <a:rPr lang="en-US" altLang="ko-KR" sz="1600"/>
              <a:t>+, - </a:t>
            </a:r>
            <a:r>
              <a:rPr lang="ko-KR" altLang="en-US" sz="1600"/>
              <a:t>처리 메소드</a:t>
            </a:r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ko-KR" altLang="en-US" sz="1600"/>
              <a:t>토큰이 단항 연산자이면 </a:t>
            </a:r>
            <a:r>
              <a:rPr lang="en-US" altLang="ko-KR" sz="1600"/>
              <a:t>op</a:t>
            </a:r>
            <a:r>
              <a:rPr lang="ko-KR" altLang="en-US" sz="1600"/>
              <a:t>에 저장해두고 </a:t>
            </a:r>
          </a:p>
          <a:p>
            <a:pPr lvl="0">
              <a:defRPr/>
            </a:pPr>
            <a:r>
              <a:rPr lang="ko-KR" altLang="en-US" sz="1600"/>
              <a:t>새 토큰을 받아 하강하여 숫자를 받아온다</a:t>
            </a:r>
            <a:r>
              <a:rPr lang="en-US" altLang="ko-KR" sz="1600"/>
              <a:t>.</a:t>
            </a:r>
          </a:p>
          <a:p>
            <a:pPr lvl="0">
              <a:defRPr/>
            </a:pPr>
            <a:r>
              <a:rPr lang="ko-KR" altLang="en-US" sz="1600"/>
              <a:t>만약 연산자</a:t>
            </a:r>
            <a:r>
              <a:rPr lang="en-US" altLang="ko-KR" sz="1600"/>
              <a:t>(op)</a:t>
            </a:r>
            <a:r>
              <a:rPr lang="ko-KR" altLang="en-US" sz="1600"/>
              <a:t>가 </a:t>
            </a:r>
            <a:r>
              <a:rPr lang="en-US" altLang="ko-KR" sz="1600"/>
              <a:t>–</a:t>
            </a:r>
            <a:r>
              <a:rPr lang="ko-KR" altLang="en-US" sz="1600"/>
              <a:t>이면 음수 처리를 해준다</a:t>
            </a:r>
            <a:r>
              <a:rPr lang="en-US" altLang="ko-KR" sz="1600"/>
              <a:t>.</a:t>
            </a:r>
          </a:p>
          <a:p>
            <a:pPr lvl="0">
              <a:defRPr/>
            </a:pPr>
            <a:endParaRPr lang="en-US" altLang="ko-KR" sz="1600"/>
          </a:p>
        </p:txBody>
      </p:sp>
      <p:sp>
        <p:nvSpPr>
          <p:cNvPr id="115" name="순서도: 종속 처리 114"/>
          <p:cNvSpPr/>
          <p:nvPr/>
        </p:nvSpPr>
        <p:spPr>
          <a:xfrm>
            <a:off x="3117854" y="2963544"/>
            <a:ext cx="1099350" cy="362570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getToken( )</a:t>
            </a:r>
          </a:p>
        </p:txBody>
      </p:sp>
      <p:sp>
        <p:nvSpPr>
          <p:cNvPr id="137" name="순서도: 처리 136"/>
          <p:cNvSpPr/>
          <p:nvPr/>
        </p:nvSpPr>
        <p:spPr>
          <a:xfrm>
            <a:off x="1005496" y="5735097"/>
            <a:ext cx="1174377" cy="315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return</a:t>
            </a:r>
            <a:r>
              <a:rPr lang="ko-KR" altLang="en-US" sz="1000"/>
              <a:t> </a:t>
            </a:r>
            <a:r>
              <a:rPr lang="en-US" altLang="ko-KR" sz="1000"/>
              <a:t>result</a:t>
            </a:r>
            <a:endParaRPr lang="ko-KR" altLang="en-US" sz="1000"/>
          </a:p>
        </p:txBody>
      </p:sp>
      <p:cxnSp>
        <p:nvCxnSpPr>
          <p:cNvPr id="154" name="직선 화살표 연결선 153"/>
          <p:cNvCxnSpPr>
            <a:stCxn id="137" idx="2"/>
          </p:cNvCxnSpPr>
          <p:nvPr/>
        </p:nvCxnSpPr>
        <p:spPr>
          <a:xfrm>
            <a:off x="1592685" y="6050781"/>
            <a:ext cx="1" cy="18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30" idx="2"/>
            <a:endCxn id="76" idx="0"/>
          </p:cNvCxnSpPr>
          <p:nvPr/>
        </p:nvCxnSpPr>
        <p:spPr>
          <a:xfrm>
            <a:off x="1584596" y="3064759"/>
            <a:ext cx="6288" cy="72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순서도: 판단 29"/>
          <p:cNvSpPr/>
          <p:nvPr/>
        </p:nvSpPr>
        <p:spPr>
          <a:xfrm>
            <a:off x="532218" y="2231624"/>
            <a:ext cx="2104756" cy="8331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tokType==DELIMITER &amp;&amp; token==‘+’ ||== ‘-’</a:t>
            </a:r>
          </a:p>
          <a:p>
            <a:pPr algn="ctr">
              <a:defRPr/>
            </a:pPr>
            <a:endParaRPr lang="ko-KR" altLang="en-US" sz="1000"/>
          </a:p>
        </p:txBody>
      </p:sp>
      <p:cxnSp>
        <p:nvCxnSpPr>
          <p:cNvPr id="33" name="직선 화살표 연결선 32"/>
          <p:cNvCxnSpPr>
            <a:stCxn id="128" idx="2"/>
            <a:endCxn id="30" idx="0"/>
          </p:cNvCxnSpPr>
          <p:nvPr/>
        </p:nvCxnSpPr>
        <p:spPr>
          <a:xfrm flipH="1">
            <a:off x="1584596" y="2025784"/>
            <a:ext cx="6288" cy="2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0" idx="3"/>
            <a:endCxn id="68" idx="1"/>
          </p:cNvCxnSpPr>
          <p:nvPr/>
        </p:nvCxnSpPr>
        <p:spPr>
          <a:xfrm flipV="1">
            <a:off x="2636974" y="2643877"/>
            <a:ext cx="511952" cy="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63528" y="2404066"/>
            <a:ext cx="2330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48" name="직선 화살표 연결선 47"/>
          <p:cNvCxnSpPr>
            <a:stCxn id="68" idx="2"/>
            <a:endCxn id="115" idx="0"/>
          </p:cNvCxnSpPr>
          <p:nvPr/>
        </p:nvCxnSpPr>
        <p:spPr>
          <a:xfrm>
            <a:off x="3666417" y="2816604"/>
            <a:ext cx="1112" cy="14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76" idx="2"/>
            <a:endCxn id="85" idx="0"/>
          </p:cNvCxnSpPr>
          <p:nvPr/>
        </p:nvCxnSpPr>
        <p:spPr>
          <a:xfrm flipH="1">
            <a:off x="1584596" y="4130981"/>
            <a:ext cx="6288" cy="304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판단 84"/>
          <p:cNvSpPr/>
          <p:nvPr/>
        </p:nvSpPr>
        <p:spPr>
          <a:xfrm>
            <a:off x="797889" y="4435098"/>
            <a:ext cx="1573414" cy="36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op==“-”</a:t>
            </a:r>
            <a:endParaRPr lang="ko-KR" altLang="en-US" sz="1000"/>
          </a:p>
        </p:txBody>
      </p:sp>
      <p:cxnSp>
        <p:nvCxnSpPr>
          <p:cNvPr id="65" name="직선 화살표 연결선 64"/>
          <p:cNvCxnSpPr>
            <a:stCxn id="85" idx="3"/>
            <a:endCxn id="105" idx="1"/>
          </p:cNvCxnSpPr>
          <p:nvPr/>
        </p:nvCxnSpPr>
        <p:spPr>
          <a:xfrm flipV="1">
            <a:off x="2371303" y="4613711"/>
            <a:ext cx="722575" cy="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85" idx="2"/>
            <a:endCxn id="137" idx="0"/>
          </p:cNvCxnSpPr>
          <p:nvPr/>
        </p:nvCxnSpPr>
        <p:spPr>
          <a:xfrm>
            <a:off x="1584596" y="4797668"/>
            <a:ext cx="8089" cy="93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순서도: 처리 104"/>
          <p:cNvSpPr/>
          <p:nvPr/>
        </p:nvSpPr>
        <p:spPr>
          <a:xfrm>
            <a:off x="3093878" y="4440984"/>
            <a:ext cx="1177979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result= - result</a:t>
            </a:r>
            <a:endParaRPr lang="ko-KR" altLang="en-US" sz="1000"/>
          </a:p>
        </p:txBody>
      </p:sp>
      <p:sp>
        <p:nvSpPr>
          <p:cNvPr id="111" name="TextBox 110"/>
          <p:cNvSpPr txBox="1"/>
          <p:nvPr/>
        </p:nvSpPr>
        <p:spPr>
          <a:xfrm>
            <a:off x="1318522" y="3013393"/>
            <a:ext cx="2397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112" name="TextBox 111"/>
          <p:cNvSpPr txBox="1"/>
          <p:nvPr/>
        </p:nvSpPr>
        <p:spPr>
          <a:xfrm>
            <a:off x="1097438" y="4753389"/>
            <a:ext cx="2322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66" name="TextBox 65"/>
          <p:cNvSpPr txBox="1"/>
          <p:nvPr/>
        </p:nvSpPr>
        <p:spPr>
          <a:xfrm>
            <a:off x="4318523" y="4476550"/>
            <a:ext cx="13518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음수 처리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75046" y="4391662"/>
            <a:ext cx="2357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68" name="순서도: 처리 67"/>
          <p:cNvSpPr/>
          <p:nvPr/>
        </p:nvSpPr>
        <p:spPr>
          <a:xfrm>
            <a:off x="3148926" y="2471150"/>
            <a:ext cx="1034982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op=token</a:t>
            </a:r>
            <a:endParaRPr lang="ko-KR" altLang="en-US" sz="1000"/>
          </a:p>
        </p:txBody>
      </p:sp>
      <p:sp>
        <p:nvSpPr>
          <p:cNvPr id="76" name="순서도: 처리 75"/>
          <p:cNvSpPr/>
          <p:nvPr/>
        </p:nvSpPr>
        <p:spPr>
          <a:xfrm>
            <a:off x="1001894" y="3785527"/>
            <a:ext cx="1177979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result=evalExp6( )</a:t>
            </a:r>
            <a:endParaRPr lang="ko-KR" altLang="en-US" sz="1000"/>
          </a:p>
        </p:txBody>
      </p:sp>
      <p:cxnSp>
        <p:nvCxnSpPr>
          <p:cNvPr id="46" name="연결선: 꺾임 45"/>
          <p:cNvCxnSpPr>
            <a:stCxn id="115" idx="2"/>
          </p:cNvCxnSpPr>
          <p:nvPr/>
        </p:nvCxnSpPr>
        <p:spPr>
          <a:xfrm rot="5400000">
            <a:off x="2541550" y="2393551"/>
            <a:ext cx="193416" cy="2058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/>
          <p:cNvCxnSpPr>
            <a:stCxn id="105" idx="2"/>
          </p:cNvCxnSpPr>
          <p:nvPr/>
        </p:nvCxnSpPr>
        <p:spPr>
          <a:xfrm rot="5400000">
            <a:off x="2373806" y="4021620"/>
            <a:ext cx="544245" cy="2073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11012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344925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evalExp6()</a:t>
            </a:r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898863" y="192343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시작</a:t>
            </a:r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898862" y="633035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끝</a:t>
            </a:r>
          </a:p>
        </p:txBody>
      </p:sp>
      <p:sp>
        <p:nvSpPr>
          <p:cNvPr id="130" name="순서도: 종속 처리 129"/>
          <p:cNvSpPr/>
          <p:nvPr/>
        </p:nvSpPr>
        <p:spPr>
          <a:xfrm>
            <a:off x="2560425" y="2498635"/>
            <a:ext cx="1099350" cy="354528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getToken( )</a:t>
            </a:r>
          </a:p>
        </p:txBody>
      </p:sp>
      <p:sp>
        <p:nvSpPr>
          <p:cNvPr id="7" name="순서도: 판단 6"/>
          <p:cNvSpPr/>
          <p:nvPr/>
        </p:nvSpPr>
        <p:spPr>
          <a:xfrm>
            <a:off x="2560425" y="3662413"/>
            <a:ext cx="1099350" cy="4062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Token!=“)“</a:t>
            </a:r>
          </a:p>
        </p:txBody>
      </p:sp>
      <p:cxnSp>
        <p:nvCxnSpPr>
          <p:cNvPr id="9" name="직선 화살표 연결선 8"/>
          <p:cNvCxnSpPr>
            <a:stCxn id="130" idx="2"/>
            <a:endCxn id="43" idx="0"/>
          </p:cNvCxnSpPr>
          <p:nvPr/>
        </p:nvCxnSpPr>
        <p:spPr>
          <a:xfrm flipH="1">
            <a:off x="3110099" y="2853163"/>
            <a:ext cx="1" cy="237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  <a:endCxn id="115" idx="0"/>
          </p:cNvCxnSpPr>
          <p:nvPr/>
        </p:nvCxnSpPr>
        <p:spPr>
          <a:xfrm>
            <a:off x="3110100" y="4068655"/>
            <a:ext cx="63" cy="33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25660" y="3577363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29" name="TextBox 28"/>
          <p:cNvSpPr txBox="1"/>
          <p:nvPr/>
        </p:nvSpPr>
        <p:spPr>
          <a:xfrm>
            <a:off x="2821640" y="405710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6" name="TextBox 5"/>
          <p:cNvSpPr txBox="1"/>
          <p:nvPr/>
        </p:nvSpPr>
        <p:spPr>
          <a:xfrm>
            <a:off x="6799639" y="2177919"/>
            <a:ext cx="4527918" cy="1600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"/>
              <a:t>evalExp6( )</a:t>
            </a:r>
            <a:r>
              <a:rPr lang="en-US" altLang="ko-KR" sz="1600"/>
              <a:t>: </a:t>
            </a:r>
            <a:r>
              <a:rPr lang="ko-KR" altLang="en-US" sz="1600"/>
              <a:t>괄호 처리 메소드</a:t>
            </a:r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ko-KR" altLang="en-US" sz="1600"/>
              <a:t>괄호가 있는 식이라면 재귀적으로 </a:t>
            </a:r>
            <a:r>
              <a:rPr lang="en-US" altLang="ko-KR" sz="1600"/>
              <a:t>evalExp2( )</a:t>
            </a:r>
            <a:r>
              <a:rPr lang="ko-KR" altLang="en-US" sz="1600"/>
              <a:t>를 호출하여 괄호 내부의 식을 계산하고</a:t>
            </a:r>
            <a:r>
              <a:rPr lang="en-US" altLang="ko-KR" sz="1600"/>
              <a:t>, </a:t>
            </a:r>
            <a:r>
              <a:rPr lang="ko-KR" altLang="en-US" sz="1600"/>
              <a:t>괄호가 없다면 최소 단위</a:t>
            </a:r>
            <a:r>
              <a:rPr lang="en-US" altLang="ko-KR" sz="1600"/>
              <a:t>(</a:t>
            </a:r>
            <a:r>
              <a:rPr lang="ko-KR" altLang="en-US" sz="1600"/>
              <a:t>숫자</a:t>
            </a:r>
            <a:r>
              <a:rPr lang="en-US" altLang="ko-KR" sz="1600"/>
              <a:t>, </a:t>
            </a:r>
            <a:r>
              <a:rPr lang="ko-KR" altLang="en-US" sz="1600"/>
              <a:t>변수</a:t>
            </a:r>
            <a:r>
              <a:rPr lang="en-US" altLang="ko-KR" sz="1600"/>
              <a:t>)</a:t>
            </a:r>
            <a:r>
              <a:rPr lang="ko-KR" altLang="en-US" sz="1600"/>
              <a:t>를 가져옴</a:t>
            </a:r>
          </a:p>
          <a:p>
            <a:pPr lvl="0">
              <a:defRPr/>
            </a:pPr>
            <a:endParaRPr lang="en-US" altLang="ko-KR" sz="1600"/>
          </a:p>
        </p:txBody>
      </p:sp>
      <p:sp>
        <p:nvSpPr>
          <p:cNvPr id="8" name="순서도: 판단 7"/>
          <p:cNvSpPr/>
          <p:nvPr/>
        </p:nvSpPr>
        <p:spPr>
          <a:xfrm>
            <a:off x="534928" y="2458758"/>
            <a:ext cx="1642268" cy="4279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token==“(“</a:t>
            </a:r>
            <a:endParaRPr lang="ko-KR" altLang="en-US" sz="100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1356062" y="2216132"/>
            <a:ext cx="1" cy="188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8" idx="3"/>
            <a:endCxn id="130" idx="1"/>
          </p:cNvCxnSpPr>
          <p:nvPr/>
        </p:nvCxnSpPr>
        <p:spPr>
          <a:xfrm>
            <a:off x="2177196" y="2672735"/>
            <a:ext cx="383229" cy="3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순서도: 종속 처리 114"/>
          <p:cNvSpPr/>
          <p:nvPr/>
        </p:nvSpPr>
        <p:spPr>
          <a:xfrm>
            <a:off x="2560488" y="4406066"/>
            <a:ext cx="1099350" cy="436944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getToken( 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124382" y="2382028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33" name="TextBox 132"/>
          <p:cNvSpPr txBox="1"/>
          <p:nvPr/>
        </p:nvSpPr>
        <p:spPr>
          <a:xfrm>
            <a:off x="2522910" y="2186335"/>
            <a:ext cx="27542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왼쪽 괄호가 있다면 괄호 내부 식 계산</a:t>
            </a:r>
          </a:p>
        </p:txBody>
      </p:sp>
      <p:sp>
        <p:nvSpPr>
          <p:cNvPr id="137" name="순서도: 처리 136"/>
          <p:cNvSpPr/>
          <p:nvPr/>
        </p:nvSpPr>
        <p:spPr>
          <a:xfrm>
            <a:off x="767393" y="5573349"/>
            <a:ext cx="1174377" cy="315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return</a:t>
            </a:r>
            <a:r>
              <a:rPr lang="ko-KR" altLang="en-US" sz="1000"/>
              <a:t> </a:t>
            </a:r>
            <a:r>
              <a:rPr lang="en-US" altLang="ko-KR" sz="1000"/>
              <a:t>result</a:t>
            </a:r>
            <a:endParaRPr lang="ko-KR" altLang="en-US" sz="1000"/>
          </a:p>
        </p:txBody>
      </p:sp>
      <p:sp>
        <p:nvSpPr>
          <p:cNvPr id="151" name="순서도: 처리 150"/>
          <p:cNvSpPr/>
          <p:nvPr/>
        </p:nvSpPr>
        <p:spPr>
          <a:xfrm>
            <a:off x="761346" y="3581165"/>
            <a:ext cx="1174377" cy="3545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result=atom( )</a:t>
            </a:r>
            <a:endParaRPr lang="ko-KR" altLang="en-US" sz="1000"/>
          </a:p>
        </p:txBody>
      </p:sp>
      <p:cxnSp>
        <p:nvCxnSpPr>
          <p:cNvPr id="154" name="직선 화살표 연결선 153"/>
          <p:cNvCxnSpPr>
            <a:stCxn id="137" idx="2"/>
            <a:endCxn id="129" idx="0"/>
          </p:cNvCxnSpPr>
          <p:nvPr/>
        </p:nvCxnSpPr>
        <p:spPr>
          <a:xfrm>
            <a:off x="1354582" y="5889033"/>
            <a:ext cx="1480" cy="44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8" idx="2"/>
            <a:endCxn id="151" idx="0"/>
          </p:cNvCxnSpPr>
          <p:nvPr/>
        </p:nvCxnSpPr>
        <p:spPr>
          <a:xfrm flipH="1">
            <a:off x="1348535" y="2886712"/>
            <a:ext cx="7527" cy="69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010449" y="2853163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43" name="순서도: 처리 42"/>
          <p:cNvSpPr/>
          <p:nvPr/>
        </p:nvSpPr>
        <p:spPr>
          <a:xfrm>
            <a:off x="2522910" y="3090803"/>
            <a:ext cx="1174377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result=evalExp2( )</a:t>
            </a:r>
            <a:endParaRPr lang="ko-KR" altLang="en-US" sz="1000"/>
          </a:p>
        </p:txBody>
      </p:sp>
      <p:cxnSp>
        <p:nvCxnSpPr>
          <p:cNvPr id="31" name="직선 화살표 연결선 30"/>
          <p:cNvCxnSpPr>
            <a:stCxn id="43" idx="2"/>
            <a:endCxn id="7" idx="0"/>
          </p:cNvCxnSpPr>
          <p:nvPr/>
        </p:nvCxnSpPr>
        <p:spPr>
          <a:xfrm>
            <a:off x="3110099" y="3436257"/>
            <a:ext cx="1" cy="22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순서도: 종속 처리 68"/>
          <p:cNvSpPr/>
          <p:nvPr/>
        </p:nvSpPr>
        <p:spPr>
          <a:xfrm>
            <a:off x="4213610" y="3647062"/>
            <a:ext cx="1099350" cy="436944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handleErr( )</a:t>
            </a:r>
          </a:p>
        </p:txBody>
      </p:sp>
      <p:cxnSp>
        <p:nvCxnSpPr>
          <p:cNvPr id="46" name="직선 화살표 연결선 45"/>
          <p:cNvCxnSpPr>
            <a:stCxn id="7" idx="3"/>
            <a:endCxn id="69" idx="1"/>
          </p:cNvCxnSpPr>
          <p:nvPr/>
        </p:nvCxnSpPr>
        <p:spPr>
          <a:xfrm>
            <a:off x="3659775" y="3865534"/>
            <a:ext cx="553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51" idx="2"/>
            <a:endCxn id="137" idx="0"/>
          </p:cNvCxnSpPr>
          <p:nvPr/>
        </p:nvCxnSpPr>
        <p:spPr>
          <a:xfrm>
            <a:off x="1348535" y="3935693"/>
            <a:ext cx="6047" cy="163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/>
          <p:cNvCxnSpPr>
            <a:stCxn id="115" idx="2"/>
          </p:cNvCxnSpPr>
          <p:nvPr/>
        </p:nvCxnSpPr>
        <p:spPr>
          <a:xfrm rot="5400000">
            <a:off x="2089614" y="4108719"/>
            <a:ext cx="286258" cy="175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/>
          <p:cNvCxnSpPr>
            <a:stCxn id="69" idx="2"/>
            <a:endCxn id="129" idx="3"/>
          </p:cNvCxnSpPr>
          <p:nvPr/>
        </p:nvCxnSpPr>
        <p:spPr>
          <a:xfrm rot="5400000">
            <a:off x="2089663" y="3807606"/>
            <a:ext cx="2397223" cy="2950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97287" y="3117646"/>
            <a:ext cx="2215671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재귀적으로 </a:t>
            </a:r>
            <a:r>
              <a:rPr lang="en-US" altLang="ko-KR" sz="1100">
                <a:solidFill>
                  <a:srgbClr val="0070C0"/>
                </a:solidFill>
              </a:rPr>
              <a:t>evalExp2( )</a:t>
            </a:r>
            <a:r>
              <a:rPr lang="ko-KR" altLang="en-US" sz="1100">
                <a:solidFill>
                  <a:srgbClr val="0070C0"/>
                </a:solidFill>
              </a:rPr>
              <a:t>를 호출</a:t>
            </a:r>
          </a:p>
          <a:p>
            <a:pPr lvl="0">
              <a:defRPr/>
            </a:pPr>
            <a:endParaRPr lang="ko-KR" altLang="en-US" sz="110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48558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atom()</a:t>
            </a:r>
            <a:endParaRPr lang="ko-KR" altLang="en-US"/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898863" y="207233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시작</a:t>
            </a:r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898862" y="6332005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0058F-F11F-4CC1-8505-DFE3D55927B2}"/>
              </a:ext>
            </a:extLst>
          </p:cNvPr>
          <p:cNvSpPr txBox="1"/>
          <p:nvPr/>
        </p:nvSpPr>
        <p:spPr>
          <a:xfrm>
            <a:off x="6494306" y="2461655"/>
            <a:ext cx="5140040" cy="1354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/>
              <a:t>atom()</a:t>
            </a:r>
            <a:r>
              <a:rPr lang="en-US" altLang="ko-KR" sz="1600"/>
              <a:t>: </a:t>
            </a:r>
            <a:r>
              <a:rPr lang="ko-KR" altLang="en-US" sz="1600"/>
              <a:t>숫자 또는 변수 값을 받아오는 메소드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재귀 하강파서의 가장 밑부분이다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토큰을 </a:t>
            </a:r>
            <a:r>
              <a:rPr lang="en-US" altLang="ko-KR" sz="1600"/>
              <a:t>result</a:t>
            </a:r>
            <a:r>
              <a:rPr lang="ko-KR" altLang="en-US" sz="1600"/>
              <a:t>에 숫자 또는 변수 형태로 저장하여 반환</a:t>
            </a:r>
            <a:endParaRPr lang="en-US" altLang="ko-KR" sz="1600"/>
          </a:p>
          <a:p>
            <a:r>
              <a:rPr lang="ko-KR" altLang="en-US" sz="1600"/>
              <a:t> </a:t>
            </a:r>
            <a:endParaRPr lang="en-US" altLang="ko-KR" sz="1600"/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F3259A56-698A-4C2F-9B70-EA1C22D2912D}"/>
              </a:ext>
            </a:extLst>
          </p:cNvPr>
          <p:cNvSpPr/>
          <p:nvPr/>
        </p:nvSpPr>
        <p:spPr>
          <a:xfrm>
            <a:off x="768872" y="5725217"/>
            <a:ext cx="1174377" cy="315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return</a:t>
            </a:r>
            <a:r>
              <a:rPr lang="ko-KR" altLang="en-US" sz="1000"/>
              <a:t> </a:t>
            </a:r>
            <a:r>
              <a:rPr lang="en-US" altLang="ko-KR" sz="1000"/>
              <a:t>result</a:t>
            </a:r>
            <a:endParaRPr lang="ko-KR" altLang="en-US" sz="100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2DCDC04-2162-4A18-9296-D97D6B44F2A9}"/>
              </a:ext>
            </a:extLst>
          </p:cNvPr>
          <p:cNvCxnSpPr>
            <a:cxnSpLocks/>
            <a:stCxn id="137" idx="2"/>
            <a:endCxn id="129" idx="0"/>
          </p:cNvCxnSpPr>
          <p:nvPr/>
        </p:nvCxnSpPr>
        <p:spPr>
          <a:xfrm>
            <a:off x="1356061" y="6040901"/>
            <a:ext cx="1" cy="29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64B45A44-5964-4530-A46E-1704C43ACE7D}"/>
              </a:ext>
            </a:extLst>
          </p:cNvPr>
          <p:cNvSpPr/>
          <p:nvPr/>
        </p:nvSpPr>
        <p:spPr>
          <a:xfrm>
            <a:off x="820265" y="2561635"/>
            <a:ext cx="1064654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Switch(</a:t>
            </a:r>
            <a:r>
              <a:rPr lang="en-US" altLang="ko-KR" sz="1000" err="1"/>
              <a:t>tokType</a:t>
            </a:r>
            <a:r>
              <a:rPr lang="en-US" altLang="ko-KR" sz="1000"/>
              <a:t>)</a:t>
            </a:r>
            <a:endParaRPr lang="ko-KR" altLang="en-US" sz="10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555BB21-E2EA-4B86-9B37-82504A2E3FB3}"/>
              </a:ext>
            </a:extLst>
          </p:cNvPr>
          <p:cNvCxnSpPr>
            <a:cxnSpLocks/>
            <a:stCxn id="128" idx="2"/>
            <a:endCxn id="81" idx="0"/>
          </p:cNvCxnSpPr>
          <p:nvPr/>
        </p:nvCxnSpPr>
        <p:spPr>
          <a:xfrm flipH="1">
            <a:off x="1352592" y="2374088"/>
            <a:ext cx="3471" cy="18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id="{CE55CC90-FC5C-4D7B-8153-A3BC56713E02}"/>
              </a:ext>
            </a:extLst>
          </p:cNvPr>
          <p:cNvSpPr/>
          <p:nvPr/>
        </p:nvSpPr>
        <p:spPr>
          <a:xfrm>
            <a:off x="805430" y="3142682"/>
            <a:ext cx="1094325" cy="4796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case</a:t>
            </a:r>
            <a:r>
              <a:rPr lang="ko-KR" altLang="en-US" sz="1000"/>
              <a:t> </a:t>
            </a:r>
            <a:r>
              <a:rPr lang="en-US" altLang="ko-KR" sz="1000"/>
              <a:t>NUMBER</a:t>
            </a:r>
            <a:endParaRPr lang="ko-KR" altLang="en-US" sz="100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91F0DEA-6DF3-449A-8A56-965274FD3E74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1352592" y="2907089"/>
            <a:ext cx="1" cy="23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순서도: 판단 87">
            <a:extLst>
              <a:ext uri="{FF2B5EF4-FFF2-40B4-BE49-F238E27FC236}">
                <a16:creationId xmlns:a16="http://schemas.microsoft.com/office/drawing/2014/main" id="{F4525BDB-3B91-4F71-8A36-EB5821026CD4}"/>
              </a:ext>
            </a:extLst>
          </p:cNvPr>
          <p:cNvSpPr/>
          <p:nvPr/>
        </p:nvSpPr>
        <p:spPr>
          <a:xfrm>
            <a:off x="758395" y="3884600"/>
            <a:ext cx="1167442" cy="4796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case</a:t>
            </a:r>
            <a:r>
              <a:rPr lang="ko-KR" altLang="en-US" sz="1000"/>
              <a:t> </a:t>
            </a:r>
            <a:r>
              <a:rPr lang="en-US" altLang="ko-KR" sz="1000"/>
              <a:t>VARIABLE</a:t>
            </a:r>
            <a:endParaRPr lang="ko-KR" altLang="en-US" sz="100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F875391-1D6C-4E91-8335-8823E1C893DF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 flipH="1">
            <a:off x="1342116" y="3622322"/>
            <a:ext cx="10477" cy="26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순서도: 처리 97">
            <a:extLst>
              <a:ext uri="{FF2B5EF4-FFF2-40B4-BE49-F238E27FC236}">
                <a16:creationId xmlns:a16="http://schemas.microsoft.com/office/drawing/2014/main" id="{57E13AC0-AD74-4C58-8CEF-4DB585F12518}"/>
              </a:ext>
            </a:extLst>
          </p:cNvPr>
          <p:cNvSpPr/>
          <p:nvPr/>
        </p:nvSpPr>
        <p:spPr>
          <a:xfrm>
            <a:off x="2430693" y="3224197"/>
            <a:ext cx="1435138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</a:t>
            </a:r>
            <a:r>
              <a:rPr lang="en-US" altLang="ko-KR" sz="1000" err="1"/>
              <a:t>Double.parseDouble</a:t>
            </a:r>
            <a:r>
              <a:rPr lang="en-US" altLang="ko-KR" sz="1000"/>
              <a:t>(token)</a:t>
            </a:r>
            <a:endParaRPr lang="ko-KR" altLang="en-US" sz="10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DA86998-17CB-4F8C-88C2-91C9F127841E}"/>
              </a:ext>
            </a:extLst>
          </p:cNvPr>
          <p:cNvCxnSpPr>
            <a:cxnSpLocks/>
            <a:stCxn id="85" idx="3"/>
            <a:endCxn id="98" idx="1"/>
          </p:cNvCxnSpPr>
          <p:nvPr/>
        </p:nvCxnSpPr>
        <p:spPr>
          <a:xfrm>
            <a:off x="1899755" y="3382502"/>
            <a:ext cx="530938" cy="1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41720DD-AF11-4376-B618-CA0EB90BB0D9}"/>
              </a:ext>
            </a:extLst>
          </p:cNvPr>
          <p:cNvSpPr txBox="1"/>
          <p:nvPr/>
        </p:nvSpPr>
        <p:spPr>
          <a:xfrm>
            <a:off x="1849580" y="3135314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1F244C22-8EE0-4B82-B575-8165C159A115}"/>
              </a:ext>
            </a:extLst>
          </p:cNvPr>
          <p:cNvSpPr/>
          <p:nvPr/>
        </p:nvSpPr>
        <p:spPr>
          <a:xfrm>
            <a:off x="2430693" y="3956425"/>
            <a:ext cx="1435138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</a:t>
            </a:r>
            <a:r>
              <a:rPr lang="en-US" altLang="ko-KR" sz="1000" err="1"/>
              <a:t>findVar</a:t>
            </a:r>
            <a:r>
              <a:rPr lang="en-US" altLang="ko-KR" sz="1000"/>
              <a:t>(token)</a:t>
            </a:r>
            <a:endParaRPr lang="ko-KR" altLang="en-US" sz="100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A2AC7D9-0918-4770-9092-246EF7E6CCD9}"/>
              </a:ext>
            </a:extLst>
          </p:cNvPr>
          <p:cNvCxnSpPr>
            <a:cxnSpLocks/>
            <a:stCxn id="88" idx="3"/>
            <a:endCxn id="105" idx="1"/>
          </p:cNvCxnSpPr>
          <p:nvPr/>
        </p:nvCxnSpPr>
        <p:spPr>
          <a:xfrm>
            <a:off x="1925837" y="4124420"/>
            <a:ext cx="504856" cy="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FA086-3D69-4C19-9A85-2D71517BA04E}"/>
              </a:ext>
            </a:extLst>
          </p:cNvPr>
          <p:cNvSpPr txBox="1"/>
          <p:nvPr/>
        </p:nvSpPr>
        <p:spPr>
          <a:xfrm>
            <a:off x="1825497" y="3848325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FAD174-98BF-4BF5-8706-A37A1DE5AFF9}"/>
              </a:ext>
            </a:extLst>
          </p:cNvPr>
          <p:cNvSpPr txBox="1"/>
          <p:nvPr/>
        </p:nvSpPr>
        <p:spPr>
          <a:xfrm>
            <a:off x="979969" y="3604854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9519EC-2C97-4768-8AD8-CA406F5EC3CE}"/>
              </a:ext>
            </a:extLst>
          </p:cNvPr>
          <p:cNvSpPr txBox="1"/>
          <p:nvPr/>
        </p:nvSpPr>
        <p:spPr>
          <a:xfrm>
            <a:off x="5220539" y="3908187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break</a:t>
            </a:r>
            <a:endParaRPr lang="ko-KR" altLang="en-US" sz="110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3CCA9E9-559B-408E-9CF8-373A3AB9212F}"/>
              </a:ext>
            </a:extLst>
          </p:cNvPr>
          <p:cNvCxnSpPr>
            <a:cxnSpLocks/>
            <a:stCxn id="105" idx="3"/>
            <a:endCxn id="67" idx="1"/>
          </p:cNvCxnSpPr>
          <p:nvPr/>
        </p:nvCxnSpPr>
        <p:spPr>
          <a:xfrm flipV="1">
            <a:off x="3865831" y="4124420"/>
            <a:ext cx="233503" cy="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3A87EFD-4E55-4612-B16A-E41674220F0C}"/>
              </a:ext>
            </a:extLst>
          </p:cNvPr>
          <p:cNvSpPr txBox="1"/>
          <p:nvPr/>
        </p:nvSpPr>
        <p:spPr>
          <a:xfrm>
            <a:off x="5195955" y="3192630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break</a:t>
            </a:r>
            <a:endParaRPr lang="ko-KR" altLang="en-US" sz="110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DFD081A-030E-422B-A676-80192927B4DC}"/>
              </a:ext>
            </a:extLst>
          </p:cNvPr>
          <p:cNvCxnSpPr>
            <a:cxnSpLocks/>
            <a:stCxn id="88" idx="2"/>
            <a:endCxn id="137" idx="0"/>
          </p:cNvCxnSpPr>
          <p:nvPr/>
        </p:nvCxnSpPr>
        <p:spPr>
          <a:xfrm>
            <a:off x="1342116" y="4364240"/>
            <a:ext cx="13945" cy="136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CAEF4EA-96B3-4219-A253-63A31BFEC733}"/>
              </a:ext>
            </a:extLst>
          </p:cNvPr>
          <p:cNvSpPr txBox="1"/>
          <p:nvPr/>
        </p:nvSpPr>
        <p:spPr>
          <a:xfrm>
            <a:off x="979969" y="4374234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67" name="순서도: 종속 처리 66">
            <a:extLst>
              <a:ext uri="{FF2B5EF4-FFF2-40B4-BE49-F238E27FC236}">
                <a16:creationId xmlns:a16="http://schemas.microsoft.com/office/drawing/2014/main" id="{200C9BB3-7C2E-4999-927D-732687753C86}"/>
              </a:ext>
            </a:extLst>
          </p:cNvPr>
          <p:cNvSpPr/>
          <p:nvPr/>
        </p:nvSpPr>
        <p:spPr>
          <a:xfrm>
            <a:off x="4099334" y="3947156"/>
            <a:ext cx="1133387" cy="354528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err="1"/>
              <a:t>getToken</a:t>
            </a:r>
            <a:r>
              <a:rPr lang="en-US" altLang="ko-KR" sz="1000"/>
              <a:t>( )</a:t>
            </a:r>
          </a:p>
        </p:txBody>
      </p:sp>
      <p:sp>
        <p:nvSpPr>
          <p:cNvPr id="70" name="순서도: 종속 처리 69">
            <a:extLst>
              <a:ext uri="{FF2B5EF4-FFF2-40B4-BE49-F238E27FC236}">
                <a16:creationId xmlns:a16="http://schemas.microsoft.com/office/drawing/2014/main" id="{C1C59925-2827-4821-B5E9-31B32CCC5BB4}"/>
              </a:ext>
            </a:extLst>
          </p:cNvPr>
          <p:cNvSpPr/>
          <p:nvPr/>
        </p:nvSpPr>
        <p:spPr>
          <a:xfrm>
            <a:off x="4099333" y="3224197"/>
            <a:ext cx="1133387" cy="354528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err="1"/>
              <a:t>getToken</a:t>
            </a:r>
            <a:r>
              <a:rPr lang="en-US" altLang="ko-KR" sz="1000"/>
              <a:t>( )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8BE7988-3979-4B5C-9EA3-3A951DDBD0A4}"/>
              </a:ext>
            </a:extLst>
          </p:cNvPr>
          <p:cNvCxnSpPr>
            <a:stCxn id="98" idx="3"/>
            <a:endCxn id="70" idx="1"/>
          </p:cNvCxnSpPr>
          <p:nvPr/>
        </p:nvCxnSpPr>
        <p:spPr>
          <a:xfrm>
            <a:off x="3865831" y="3396924"/>
            <a:ext cx="233502" cy="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7460266-F23E-46D5-BA8F-10CA01C286F2}"/>
              </a:ext>
            </a:extLst>
          </p:cNvPr>
          <p:cNvCxnSpPr>
            <a:stCxn id="70" idx="3"/>
          </p:cNvCxnSpPr>
          <p:nvPr/>
        </p:nvCxnSpPr>
        <p:spPr>
          <a:xfrm flipH="1">
            <a:off x="1352592" y="3401461"/>
            <a:ext cx="3880128" cy="1687639"/>
          </a:xfrm>
          <a:prstGeom prst="bentConnector3">
            <a:avLst>
              <a:gd name="adj1" fmla="val -191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91CADFA-D9CF-48E5-A0EF-06C7B019C026}"/>
              </a:ext>
            </a:extLst>
          </p:cNvPr>
          <p:cNvCxnSpPr>
            <a:stCxn id="67" idx="3"/>
          </p:cNvCxnSpPr>
          <p:nvPr/>
        </p:nvCxnSpPr>
        <p:spPr>
          <a:xfrm>
            <a:off x="5232721" y="4124420"/>
            <a:ext cx="745212" cy="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353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48558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 dirty="0">
                <a:solidFill>
                  <a:srgbClr val="0070C0"/>
                </a:solidFill>
              </a:rPr>
              <a:t>STRING</a:t>
            </a:r>
            <a:r>
              <a:rPr lang="ko-KR" altLang="en-US" dirty="0">
                <a:solidFill>
                  <a:srgbClr val="0070C0"/>
                </a:solidFill>
              </a:rPr>
              <a:t>이라 불리는 문자열 형태의 토큰 추가</a:t>
            </a:r>
          </a:p>
          <a:p>
            <a:pPr marL="342900" indent="-342900">
              <a:buFont typeface="Wingdings"/>
              <a:buChar char="v"/>
              <a:defRPr/>
            </a:pPr>
            <a:r>
              <a:rPr lang="ko-KR" altLang="en-US" dirty="0">
                <a:solidFill>
                  <a:srgbClr val="0070C0"/>
                </a:solidFill>
              </a:rPr>
              <a:t>문자열의 덧셈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뺄셈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곱셈 연산 가능</a:t>
            </a:r>
          </a:p>
          <a:p>
            <a:pPr marL="342900" indent="-342900">
              <a:buFont typeface="Wingdings"/>
              <a:buChar char="v"/>
              <a:defRPr/>
            </a:pPr>
            <a:endParaRPr lang="en-US" altLang="ko-KR" dirty="0"/>
          </a:p>
          <a:p>
            <a:pPr marL="342900" indent="-342900">
              <a:buFont typeface="Wingdings"/>
              <a:buChar char="v"/>
              <a:defRPr/>
            </a:pPr>
            <a:r>
              <a:rPr lang="en-US" altLang="ko-KR" dirty="0"/>
              <a:t>Ex) a=“one”, b=“two” </a:t>
            </a:r>
            <a:r>
              <a:rPr lang="ko-KR" altLang="en-US" dirty="0"/>
              <a:t>일 때</a:t>
            </a:r>
          </a:p>
          <a:p>
            <a:pPr marL="342900" indent="-342900">
              <a:buFont typeface="Wingdings"/>
              <a:buChar char="v"/>
              <a:defRPr/>
            </a:pPr>
            <a:r>
              <a:rPr lang="ko-KR" altLang="en-US" dirty="0"/>
              <a:t>덧셈</a:t>
            </a:r>
            <a:r>
              <a:rPr lang="en-US" altLang="ko-KR" dirty="0"/>
              <a:t>: c=</a:t>
            </a:r>
            <a:r>
              <a:rPr lang="en-US" altLang="ko-KR" dirty="0" err="1"/>
              <a:t>a+b</a:t>
            </a:r>
            <a:r>
              <a:rPr lang="en-US" altLang="ko-KR" dirty="0"/>
              <a:t>=“</a:t>
            </a:r>
            <a:r>
              <a:rPr lang="en-US" altLang="ko-KR" dirty="0" err="1"/>
              <a:t>onetwo</a:t>
            </a:r>
            <a:r>
              <a:rPr lang="en-US" altLang="ko-KR" dirty="0"/>
              <a:t>”</a:t>
            </a:r>
          </a:p>
          <a:p>
            <a:pPr marL="342900" indent="-342900">
              <a:buFont typeface="Wingdings"/>
              <a:buChar char="v"/>
              <a:defRPr/>
            </a:pPr>
            <a:r>
              <a:rPr lang="ko-KR" altLang="en-US" dirty="0"/>
              <a:t>뺄셈</a:t>
            </a:r>
            <a:r>
              <a:rPr lang="en-US" altLang="ko-KR" dirty="0"/>
              <a:t>: c-a=“two”</a:t>
            </a:r>
          </a:p>
          <a:p>
            <a:pPr marL="342900" indent="-342900">
              <a:buFont typeface="Wingdings"/>
              <a:buChar char="v"/>
              <a:defRPr/>
            </a:pPr>
            <a:r>
              <a:rPr lang="ko-KR" altLang="en-US" dirty="0"/>
              <a:t>곱셈</a:t>
            </a:r>
            <a:r>
              <a:rPr lang="en-US" altLang="ko-KR" dirty="0"/>
              <a:t>: a</a:t>
            </a:r>
            <a:r>
              <a:rPr lang="ko-KR" altLang="en-US" dirty="0"/>
              <a:t>*</a:t>
            </a:r>
            <a:r>
              <a:rPr lang="en-US" altLang="ko-KR" dirty="0"/>
              <a:t>2=“</a:t>
            </a:r>
            <a:r>
              <a:rPr lang="en-US" altLang="ko-KR" dirty="0" err="1"/>
              <a:t>oneone</a:t>
            </a:r>
            <a:r>
              <a:rPr lang="en-US" altLang="ko-KR" dirty="0"/>
              <a:t>”</a:t>
            </a:r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48558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ko-KR" altLang="en-US" dirty="0">
                <a:solidFill>
                  <a:srgbClr val="0070C0"/>
                </a:solidFill>
              </a:rPr>
              <a:t>상세규칙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600" indent="-285600">
              <a:buFont typeface="Wingdings"/>
              <a:buChar char="v"/>
              <a:defRPr/>
            </a:pPr>
            <a:r>
              <a:rPr lang="en-US" altLang="ko-KR" dirty="0"/>
              <a:t>STRING</a:t>
            </a:r>
            <a:r>
              <a:rPr lang="ko-KR" altLang="en-US" dirty="0"/>
              <a:t>형 입력 시 반드시 </a:t>
            </a:r>
            <a:r>
              <a:rPr lang="en-US" altLang="ko-KR" dirty="0"/>
              <a:t>“</a:t>
            </a:r>
            <a:r>
              <a:rPr lang="ko-KR" altLang="en-US" dirty="0"/>
              <a:t>큰 따옴표</a:t>
            </a:r>
            <a:r>
              <a:rPr lang="en-US" altLang="ko-KR" dirty="0"/>
              <a:t>”</a:t>
            </a:r>
            <a:r>
              <a:rPr lang="ko-KR" altLang="en-US" dirty="0"/>
              <a:t>로 둘러쌓아야 한다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 marL="285600" indent="-285600">
              <a:buFont typeface="Wingdings"/>
              <a:buChar char="v"/>
              <a:defRPr/>
            </a:pPr>
            <a:r>
              <a:rPr lang="ko-KR" altLang="en-US" dirty="0"/>
              <a:t>왼쪽 피연산자에 없는 문자를 빼는 경우 값의 변화가 없다</a:t>
            </a:r>
            <a:r>
              <a:rPr lang="en-US" altLang="ko-KR" dirty="0"/>
              <a:t>.</a:t>
            </a:r>
          </a:p>
          <a:p>
            <a:pPr lvl="1" indent="0">
              <a:buNone/>
              <a:defRPr/>
            </a:pPr>
            <a:r>
              <a:rPr lang="en-US" altLang="ko-KR" dirty="0"/>
              <a:t>   ex) “one” - ”a” = “one”</a:t>
            </a:r>
          </a:p>
          <a:p>
            <a:pPr lvl="1" indent="0">
              <a:buNone/>
              <a:defRPr/>
            </a:pPr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/>
              <a:t>곱 연산 시 두 피연산자 중 하나는 반드시 숫자여야 한다</a:t>
            </a:r>
            <a:r>
              <a:rPr lang="en-US" altLang="ko-KR" dirty="0"/>
              <a:t>.   </a:t>
            </a:r>
          </a:p>
          <a:p>
            <a:pPr lvl="1" indent="0">
              <a:buNone/>
              <a:defRPr/>
            </a:pPr>
            <a:r>
              <a:rPr lang="en-US" altLang="ko-KR" dirty="0"/>
              <a:t>   ex) “one” </a:t>
            </a:r>
            <a:r>
              <a:rPr lang="ko-KR" altLang="en-US" dirty="0"/>
              <a:t>* </a:t>
            </a:r>
            <a:r>
              <a:rPr lang="en-US" altLang="ko-KR" dirty="0"/>
              <a:t>2 , 2 </a:t>
            </a:r>
            <a:r>
              <a:rPr lang="ko-KR" altLang="en-US" dirty="0"/>
              <a:t>*  </a:t>
            </a:r>
            <a:r>
              <a:rPr lang="en-US" altLang="ko-KR" dirty="0"/>
              <a:t>”one” </a:t>
            </a:r>
            <a:r>
              <a:rPr lang="ko-KR" altLang="en-US" dirty="0"/>
              <a:t>가능 </a:t>
            </a:r>
            <a:endParaRPr lang="en-US" altLang="ko-KR" dirty="0"/>
          </a:p>
          <a:p>
            <a:pPr lvl="1" indent="0">
              <a:buNone/>
              <a:defRPr/>
            </a:pPr>
            <a:r>
              <a:rPr lang="en-US" altLang="ko-KR" dirty="0"/>
              <a:t>       “one” </a:t>
            </a:r>
            <a:r>
              <a:rPr lang="ko-KR" altLang="en-US" dirty="0"/>
              <a:t>* </a:t>
            </a:r>
            <a:r>
              <a:rPr lang="en-US" altLang="ko-KR" dirty="0"/>
              <a:t>”two” </a:t>
            </a:r>
            <a:r>
              <a:rPr lang="ko-KR" altLang="en-US" dirty="0"/>
              <a:t>불가능</a:t>
            </a:r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v"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80144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24115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48558"/>
            <a:ext cx="10284121" cy="4870764"/>
          </a:xfrm>
        </p:spPr>
        <p:txBody>
          <a:bodyPr/>
          <a:lstStyle/>
          <a:p>
            <a:pPr marL="285750" lvl="1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rgbClr val="0070C0"/>
                </a:solidFill>
              </a:rPr>
              <a:t>구현 방법</a:t>
            </a:r>
            <a:endParaRPr lang="en-US" altLang="ko-KR" dirty="0">
              <a:solidFill>
                <a:srgbClr val="0070C0"/>
              </a:solidFill>
            </a:endParaRPr>
          </a:p>
          <a:p>
            <a:pPr lvl="1" indent="0">
              <a:buNone/>
              <a:defRPr/>
            </a:pPr>
            <a:r>
              <a:rPr lang="ko-KR" altLang="en-US" dirty="0">
                <a:solidFill>
                  <a:srgbClr val="0070C0"/>
                </a:solidFill>
              </a:rPr>
              <a:t>기존 코드는 </a:t>
            </a:r>
            <a:r>
              <a:rPr lang="en-US" altLang="ko-KR" dirty="0">
                <a:solidFill>
                  <a:srgbClr val="0070C0"/>
                </a:solidFill>
              </a:rPr>
              <a:t>result</a:t>
            </a:r>
            <a:r>
              <a:rPr lang="ko-KR" altLang="en-US" dirty="0">
                <a:solidFill>
                  <a:srgbClr val="0070C0"/>
                </a:solidFill>
              </a:rPr>
              <a:t>의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값이 </a:t>
            </a:r>
            <a:r>
              <a:rPr lang="en-US" altLang="ko-KR" dirty="0">
                <a:solidFill>
                  <a:srgbClr val="0070C0"/>
                </a:solidFill>
              </a:rPr>
              <a:t>Double</a:t>
            </a:r>
            <a:r>
              <a:rPr lang="ko-KR" altLang="en-US" dirty="0">
                <a:solidFill>
                  <a:srgbClr val="0070C0"/>
                </a:solidFill>
              </a:rPr>
              <a:t>형임</a:t>
            </a:r>
            <a:endParaRPr lang="en-US" altLang="ko-KR" dirty="0">
              <a:solidFill>
                <a:srgbClr val="0070C0"/>
              </a:solidFill>
            </a:endParaRPr>
          </a:p>
          <a:p>
            <a:pPr lvl="1" indent="0">
              <a:buNone/>
              <a:defRPr/>
            </a:pPr>
            <a:r>
              <a:rPr lang="en-US" altLang="ko-KR" dirty="0">
                <a:solidFill>
                  <a:srgbClr val="0070C0"/>
                </a:solidFill>
              </a:rPr>
              <a:t>“abc12”</a:t>
            </a:r>
            <a:r>
              <a:rPr lang="ko-KR" altLang="en-US" dirty="0">
                <a:solidFill>
                  <a:srgbClr val="0070C0"/>
                </a:solidFill>
              </a:rPr>
              <a:t>와 같은 순수 숫자 문자열이 아닌 문자열은 </a:t>
            </a:r>
            <a:r>
              <a:rPr lang="en-US" altLang="ko-KR" dirty="0">
                <a:solidFill>
                  <a:srgbClr val="0070C0"/>
                </a:solidFill>
              </a:rPr>
              <a:t>Double</a:t>
            </a:r>
            <a:r>
              <a:rPr lang="ko-KR" altLang="en-US" dirty="0">
                <a:solidFill>
                  <a:srgbClr val="0070C0"/>
                </a:solidFill>
              </a:rPr>
              <a:t>형으로 변환할 수 없는 문제 발생</a:t>
            </a:r>
            <a:endParaRPr lang="en-US" altLang="ko-KR" dirty="0">
              <a:solidFill>
                <a:srgbClr val="0070C0"/>
              </a:solidFill>
            </a:endParaRPr>
          </a:p>
          <a:p>
            <a:pPr lvl="1" indent="0">
              <a:buNone/>
              <a:defRPr/>
            </a:pPr>
            <a:endParaRPr lang="en-US" altLang="ko-KR" dirty="0">
              <a:solidFill>
                <a:srgbClr val="0070C0"/>
              </a:solidFill>
            </a:endParaRPr>
          </a:p>
          <a:p>
            <a:pPr lvl="1" indent="0">
              <a:buNone/>
              <a:defRPr/>
            </a:pPr>
            <a:r>
              <a:rPr lang="en-US" altLang="ko-KR" dirty="0">
                <a:solidFill>
                  <a:srgbClr val="0070C0"/>
                </a:solidFill>
              </a:rPr>
              <a:t>-&gt; </a:t>
            </a:r>
            <a:r>
              <a:rPr lang="ko-KR" altLang="en-US" dirty="0">
                <a:solidFill>
                  <a:srgbClr val="0070C0"/>
                </a:solidFill>
              </a:rPr>
              <a:t>프로그램의 기본적인 자료형은 모두 </a:t>
            </a:r>
            <a:r>
              <a:rPr lang="en-US" altLang="ko-KR" dirty="0">
                <a:solidFill>
                  <a:srgbClr val="0070C0"/>
                </a:solidFill>
              </a:rPr>
              <a:t>String</a:t>
            </a:r>
            <a:r>
              <a:rPr lang="ko-KR" altLang="en-US" dirty="0">
                <a:solidFill>
                  <a:srgbClr val="0070C0"/>
                </a:solidFill>
              </a:rPr>
              <a:t>형으로 바꾸고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숫자인 경우 연산 수행 시에만 </a:t>
            </a:r>
            <a:r>
              <a:rPr lang="en-US" altLang="ko-KR" dirty="0">
                <a:solidFill>
                  <a:srgbClr val="0070C0"/>
                </a:solidFill>
              </a:rPr>
              <a:t>Double</a:t>
            </a:r>
            <a:r>
              <a:rPr lang="ko-KR" altLang="en-US" dirty="0">
                <a:solidFill>
                  <a:srgbClr val="0070C0"/>
                </a:solidFill>
              </a:rPr>
              <a:t>형으로 변환하여 계산함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v"/>
              <a:defRPr/>
            </a:pPr>
            <a:endParaRPr lang="en-US" altLang="ko-KR" dirty="0">
              <a:solidFill>
                <a:srgbClr val="0070C0"/>
              </a:solidFill>
            </a:endParaRPr>
          </a:p>
          <a:p>
            <a:pPr marL="342900" lvl="1" indent="-342900">
              <a:buFont typeface="+mj-lt"/>
              <a:buAutoNum type="arabicPeriod"/>
              <a:defRPr/>
            </a:pPr>
            <a:r>
              <a:rPr lang="en-US" altLang="ko-KR" dirty="0"/>
              <a:t>STRING </a:t>
            </a:r>
            <a:r>
              <a:rPr lang="ko-KR" altLang="en-US" dirty="0"/>
              <a:t>토큰 타입 정의</a:t>
            </a:r>
            <a:endParaRPr lang="en-US" altLang="ko-KR" dirty="0"/>
          </a:p>
          <a:p>
            <a:pPr marL="342900" lvl="1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4F6ED0B-A188-4AE0-A805-91BBDFEAC935}"/>
              </a:ext>
            </a:extLst>
          </p:cNvPr>
          <p:cNvGrpSpPr/>
          <p:nvPr/>
        </p:nvGrpSpPr>
        <p:grpSpPr>
          <a:xfrm>
            <a:off x="944043" y="4534579"/>
            <a:ext cx="3763763" cy="1712295"/>
            <a:chOff x="4330035" y="1472488"/>
            <a:chExt cx="3088433" cy="129306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F9E955D-66D7-41A9-9A4C-AE1070CA4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28" t="13863" r="16016" b="6695"/>
            <a:stretch/>
          </p:blipFill>
          <p:spPr>
            <a:xfrm>
              <a:off x="4330035" y="1472488"/>
              <a:ext cx="3088433" cy="124097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B7D25DC-F724-44BB-BCA4-62FE0A13262A}"/>
                </a:ext>
              </a:extLst>
            </p:cNvPr>
            <p:cNvSpPr/>
            <p:nvPr/>
          </p:nvSpPr>
          <p:spPr>
            <a:xfrm>
              <a:off x="4395348" y="2484344"/>
              <a:ext cx="2957805" cy="2812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08775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24115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48558"/>
            <a:ext cx="10284121" cy="4870764"/>
          </a:xfrm>
        </p:spPr>
        <p:txBody>
          <a:bodyPr/>
          <a:lstStyle/>
          <a:p>
            <a:pPr lvl="1" indent="0">
              <a:buNone/>
              <a:defRPr/>
            </a:pPr>
            <a:r>
              <a:rPr lang="en-US" altLang="ko-KR"/>
              <a:t>2. </a:t>
            </a:r>
            <a:r>
              <a:rPr lang="ko-KR" altLang="en-US"/>
              <a:t>문자열을 인식하도록 </a:t>
            </a:r>
            <a:r>
              <a:rPr lang="en-US" altLang="ko-KR" err="1"/>
              <a:t>getToken</a:t>
            </a:r>
            <a:r>
              <a:rPr lang="en-US" altLang="ko-KR"/>
              <a:t>( ) </a:t>
            </a:r>
            <a:r>
              <a:rPr lang="ko-KR" altLang="en-US"/>
              <a:t>강화</a:t>
            </a:r>
            <a:endParaRPr lang="en-US" altLang="ko-KR"/>
          </a:p>
          <a:p>
            <a:pPr lvl="1" indent="0">
              <a:buNone/>
              <a:defRPr/>
            </a:pPr>
            <a:endParaRPr lang="en-US" altLang="ko-KR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9E72E2-A419-402A-A36E-A34D4141618E}"/>
              </a:ext>
            </a:extLst>
          </p:cNvPr>
          <p:cNvGrpSpPr/>
          <p:nvPr/>
        </p:nvGrpSpPr>
        <p:grpSpPr>
          <a:xfrm>
            <a:off x="525717" y="2496909"/>
            <a:ext cx="7126760" cy="3659448"/>
            <a:chOff x="892403" y="2071396"/>
            <a:chExt cx="5203597" cy="238358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8ADB420-3D1F-4A07-A658-C6C619E2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403" y="2071396"/>
              <a:ext cx="5203597" cy="238358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28CC90A-CB93-4FE3-82D7-F6152FB6AAFD}"/>
                </a:ext>
              </a:extLst>
            </p:cNvPr>
            <p:cNvSpPr/>
            <p:nvPr/>
          </p:nvSpPr>
          <p:spPr>
            <a:xfrm>
              <a:off x="1455576" y="2071396"/>
              <a:ext cx="587828" cy="1866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9CDE580-70EA-4719-B35B-59A142A36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621" y="2251102"/>
            <a:ext cx="3424138" cy="1303306"/>
          </a:xfrm>
          <a:prstGeom prst="rect">
            <a:avLst/>
          </a:prstGeom>
        </p:spPr>
      </p:pic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7423F2E6-8972-4421-8066-EE6389C9F22B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 rot="16200000" flipH="1">
            <a:off x="4819172" y="-622694"/>
            <a:ext cx="405846" cy="6645052"/>
          </a:xfrm>
          <a:prstGeom prst="curvedConnector4">
            <a:avLst>
              <a:gd name="adj1" fmla="val -56327"/>
              <a:gd name="adj2" fmla="val 530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8D5347-A28D-44A3-90A0-2942388FEEE8}"/>
              </a:ext>
            </a:extLst>
          </p:cNvPr>
          <p:cNvSpPr/>
          <p:nvPr/>
        </p:nvSpPr>
        <p:spPr>
          <a:xfrm>
            <a:off x="1297028" y="3085332"/>
            <a:ext cx="2632176" cy="286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50925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24115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48558"/>
            <a:ext cx="10284121" cy="4870764"/>
          </a:xfrm>
        </p:spPr>
        <p:txBody>
          <a:bodyPr/>
          <a:lstStyle/>
          <a:p>
            <a:pPr lvl="1" indent="0">
              <a:buNone/>
              <a:defRPr/>
            </a:pPr>
            <a:r>
              <a:rPr lang="en-US" altLang="ko-KR"/>
              <a:t>3. atom( ) </a:t>
            </a:r>
            <a:r>
              <a:rPr lang="ko-KR" altLang="en-US"/>
              <a:t>내부에 </a:t>
            </a:r>
            <a:r>
              <a:rPr lang="en-US" altLang="ko-KR"/>
              <a:t>STRING </a:t>
            </a:r>
            <a:r>
              <a:rPr lang="ko-KR" altLang="en-US"/>
              <a:t>토큰을 다루는 새로운 케이스 추가</a:t>
            </a:r>
            <a:endParaRPr lang="en-US" altLang="ko-KR"/>
          </a:p>
          <a:p>
            <a:pPr lvl="1" indent="0">
              <a:buNone/>
              <a:defRPr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482CF9-AD29-4BA1-8B29-C17121B40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" t="1" b="1184"/>
          <a:stretch/>
        </p:blipFill>
        <p:spPr>
          <a:xfrm>
            <a:off x="923728" y="1943537"/>
            <a:ext cx="4080425" cy="47465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87061E8-4E03-4A76-B5B3-C7253418BA89}"/>
              </a:ext>
            </a:extLst>
          </p:cNvPr>
          <p:cNvSpPr/>
          <p:nvPr/>
        </p:nvSpPr>
        <p:spPr>
          <a:xfrm>
            <a:off x="1390261" y="4954555"/>
            <a:ext cx="1688841" cy="737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E661EE73-F7AE-47CB-8355-9F8BF290A888}"/>
              </a:ext>
            </a:extLst>
          </p:cNvPr>
          <p:cNvSpPr/>
          <p:nvPr/>
        </p:nvSpPr>
        <p:spPr>
          <a:xfrm>
            <a:off x="4200808" y="2643612"/>
            <a:ext cx="434598" cy="1892174"/>
          </a:xfrm>
          <a:custGeom>
            <a:avLst/>
            <a:gdLst>
              <a:gd name="connsiteX0" fmla="*/ 18107 w 434598"/>
              <a:gd name="connsiteY0" fmla="*/ 0 h 1892174"/>
              <a:gd name="connsiteX1" fmla="*/ 434566 w 434598"/>
              <a:gd name="connsiteY1" fmla="*/ 796705 h 1892174"/>
              <a:gd name="connsiteX2" fmla="*/ 0 w 434598"/>
              <a:gd name="connsiteY2" fmla="*/ 1892174 h 189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598" h="1892174">
                <a:moveTo>
                  <a:pt x="18107" y="0"/>
                </a:moveTo>
                <a:cubicBezTo>
                  <a:pt x="227845" y="240671"/>
                  <a:pt x="437584" y="481343"/>
                  <a:pt x="434566" y="796705"/>
                </a:cubicBezTo>
                <a:cubicBezTo>
                  <a:pt x="431548" y="1112067"/>
                  <a:pt x="98079" y="1702051"/>
                  <a:pt x="0" y="189217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97D756-EA65-473E-8172-5AA4F297B21B}"/>
              </a:ext>
            </a:extLst>
          </p:cNvPr>
          <p:cNvCxnSpPr/>
          <p:nvPr/>
        </p:nvCxnSpPr>
        <p:spPr>
          <a:xfrm>
            <a:off x="4635406" y="3429000"/>
            <a:ext cx="8872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C487F0-A5B0-46EC-814E-EB62C269131E}"/>
              </a:ext>
            </a:extLst>
          </p:cNvPr>
          <p:cNvSpPr txBox="1"/>
          <p:nvPr/>
        </p:nvSpPr>
        <p:spPr>
          <a:xfrm>
            <a:off x="5667777" y="3013501"/>
            <a:ext cx="464781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 코드에서는 </a:t>
            </a:r>
            <a:r>
              <a:rPr lang="en-US" altLang="ko-KR" sz="1600" dirty="0"/>
              <a:t>Double</a:t>
            </a:r>
            <a:r>
              <a:rPr lang="ko-KR" altLang="en-US" sz="1600" dirty="0"/>
              <a:t>형으로 변환하고 저장함</a:t>
            </a:r>
            <a:endParaRPr lang="en-US" altLang="ko-KR" sz="1600" dirty="0"/>
          </a:p>
          <a:p>
            <a:r>
              <a:rPr lang="en-US" altLang="ko-KR" sz="1600" dirty="0"/>
              <a:t>-&gt;String</a:t>
            </a:r>
            <a:r>
              <a:rPr lang="ko-KR" altLang="en-US" sz="1600" dirty="0"/>
              <a:t>형으로 저장하고 연산 처리 할 때만 </a:t>
            </a:r>
            <a:r>
              <a:rPr lang="en-US" altLang="ko-KR" sz="1600" dirty="0"/>
              <a:t>Double</a:t>
            </a:r>
            <a:r>
              <a:rPr lang="ko-KR" altLang="en-US" sz="1600" dirty="0"/>
              <a:t>로 바꿔 계산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4942582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24115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48558"/>
            <a:ext cx="10284121" cy="4870764"/>
          </a:xfrm>
        </p:spPr>
        <p:txBody>
          <a:bodyPr/>
          <a:lstStyle/>
          <a:p>
            <a:pPr lvl="1" indent="0">
              <a:buNone/>
              <a:defRPr/>
            </a:pPr>
            <a:r>
              <a:rPr lang="en-US" altLang="ko-KR" dirty="0"/>
              <a:t>4. </a:t>
            </a:r>
            <a:r>
              <a:rPr lang="ko-KR" altLang="en-US" dirty="0"/>
              <a:t>숫자 문자열인지 판별하는 함수 추가</a:t>
            </a:r>
            <a:endParaRPr lang="en-US" altLang="ko-KR" dirty="0"/>
          </a:p>
          <a:p>
            <a:pPr lvl="1" indent="0">
              <a:buNone/>
              <a:defRPr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FA4C0F-5E69-4B28-9CA9-3143F9C52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3"/>
          <a:stretch/>
        </p:blipFill>
        <p:spPr>
          <a:xfrm>
            <a:off x="892851" y="2180185"/>
            <a:ext cx="5601455" cy="2814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F22D06-EE27-477A-AD93-D49C320285CB}"/>
              </a:ext>
            </a:extLst>
          </p:cNvPr>
          <p:cNvSpPr txBox="1"/>
          <p:nvPr/>
        </p:nvSpPr>
        <p:spPr>
          <a:xfrm>
            <a:off x="6917426" y="2461655"/>
            <a:ext cx="4824919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숫자 문자열이라면 형변환시 오류가 발생하지 않음</a:t>
            </a:r>
            <a:r>
              <a:rPr lang="en-US" altLang="ko-KR" sz="1600" dirty="0"/>
              <a:t> </a:t>
            </a:r>
            <a:r>
              <a:rPr lang="ko-KR" altLang="en-US" sz="1600" dirty="0"/>
              <a:t>일반 문자열은 오류가 발생</a:t>
            </a:r>
            <a:r>
              <a:rPr lang="en-US" altLang="ko-KR" sz="1600" dirty="0"/>
              <a:t>(</a:t>
            </a:r>
            <a:r>
              <a:rPr lang="ko-KR" altLang="en-US" sz="1600" dirty="0"/>
              <a:t>앞에서 숫자들을 </a:t>
            </a:r>
            <a:r>
              <a:rPr lang="en-US" altLang="ko-KR" sz="1600" dirty="0"/>
              <a:t>String</a:t>
            </a:r>
            <a:r>
              <a:rPr lang="ko-KR" altLang="en-US" sz="1600" dirty="0"/>
              <a:t>형으로 저장했기 때문에 이렇게 판별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-&gt;</a:t>
            </a:r>
            <a:r>
              <a:rPr lang="en-US" altLang="ko-KR" sz="1600" dirty="0" err="1"/>
              <a:t>try~catch</a:t>
            </a:r>
            <a:r>
              <a:rPr lang="ko-KR" altLang="en-US" sz="1600" dirty="0"/>
              <a:t>문을 이용하여 예외처리 부분에 </a:t>
            </a:r>
            <a:r>
              <a:rPr lang="en-US" altLang="ko-KR" sz="1600" dirty="0"/>
              <a:t>false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리턴함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34486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/>
              <a:t>제</a:t>
            </a:r>
            <a:r>
              <a:rPr lang="en-US" altLang="ko-KR" sz="4400"/>
              <a:t> 2</a:t>
            </a:r>
            <a:r>
              <a:rPr lang="ko-KR" altLang="en-US" sz="4400"/>
              <a:t>장 재귀 용법을 활용한 파서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24115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48558"/>
            <a:ext cx="10284121" cy="4870764"/>
          </a:xfrm>
        </p:spPr>
        <p:txBody>
          <a:bodyPr/>
          <a:lstStyle/>
          <a:p>
            <a:pPr lvl="1" indent="0">
              <a:buNone/>
              <a:defRPr/>
            </a:pPr>
            <a:r>
              <a:rPr lang="en-US" altLang="ko-KR" dirty="0"/>
              <a:t>5. </a:t>
            </a:r>
            <a:r>
              <a:rPr lang="ko-KR" altLang="en-US" dirty="0"/>
              <a:t>연산 수행 부분인 </a:t>
            </a:r>
            <a:r>
              <a:rPr lang="en-US" altLang="ko-KR" dirty="0"/>
              <a:t>evalExp2( )~evalExp5( )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 indent="0">
              <a:buNone/>
              <a:defRPr/>
            </a:pPr>
            <a:r>
              <a:rPr lang="en-US" altLang="ko-KR" dirty="0"/>
              <a:t> </a:t>
            </a:r>
          </a:p>
          <a:p>
            <a:pPr lvl="1" indent="0">
              <a:buNone/>
              <a:defRPr/>
            </a:pPr>
            <a:r>
              <a:rPr lang="en-US" altLang="ko-KR" dirty="0"/>
              <a:t> - evalExp2( )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56A9C5-7AC4-43B8-8DC4-9D12FF1A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17" y="2681664"/>
            <a:ext cx="9090233" cy="322119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388693-904F-4DA4-9137-401D2C5A1635}"/>
              </a:ext>
            </a:extLst>
          </p:cNvPr>
          <p:cNvGrpSpPr/>
          <p:nvPr/>
        </p:nvGrpSpPr>
        <p:grpSpPr>
          <a:xfrm>
            <a:off x="1629624" y="2793943"/>
            <a:ext cx="8178025" cy="1329915"/>
            <a:chOff x="1629624" y="2793943"/>
            <a:chExt cx="8178025" cy="132991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7150FE-6066-439C-873C-DBB0EE0D206D}"/>
                </a:ext>
              </a:extLst>
            </p:cNvPr>
            <p:cNvSpPr/>
            <p:nvPr/>
          </p:nvSpPr>
          <p:spPr>
            <a:xfrm>
              <a:off x="1629625" y="3132497"/>
              <a:ext cx="8120957" cy="4798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121828-3C99-4625-B21F-B857B9B0B63A}"/>
                </a:ext>
              </a:extLst>
            </p:cNvPr>
            <p:cNvSpPr txBox="1"/>
            <p:nvPr/>
          </p:nvSpPr>
          <p:spPr>
            <a:xfrm>
              <a:off x="8566604" y="2793943"/>
              <a:ext cx="12410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FF0000"/>
                  </a:solidFill>
                </a:rPr>
                <a:t>//</a:t>
              </a:r>
              <a:r>
                <a:rPr lang="ko-KR" altLang="en-US" sz="1600">
                  <a:solidFill>
                    <a:srgbClr val="FF0000"/>
                  </a:solidFill>
                </a:rPr>
                <a:t>숫자 연산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559490-324D-4D06-8525-8352C974EB19}"/>
                </a:ext>
              </a:extLst>
            </p:cNvPr>
            <p:cNvSpPr/>
            <p:nvPr/>
          </p:nvSpPr>
          <p:spPr>
            <a:xfrm>
              <a:off x="1629624" y="3644022"/>
              <a:ext cx="8120957" cy="47983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B4EC00-306C-4C69-8281-4E74172AAFF8}"/>
                </a:ext>
              </a:extLst>
            </p:cNvPr>
            <p:cNvSpPr txBox="1"/>
            <p:nvPr/>
          </p:nvSpPr>
          <p:spPr>
            <a:xfrm>
              <a:off x="8258826" y="3781610"/>
              <a:ext cx="14462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92D050"/>
                  </a:solidFill>
                </a:rPr>
                <a:t>//</a:t>
              </a:r>
              <a:r>
                <a:rPr lang="ko-KR" altLang="en-US" sz="1600">
                  <a:solidFill>
                    <a:srgbClr val="92D050"/>
                  </a:solidFill>
                </a:rPr>
                <a:t>문자열 연산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29988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24115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385187"/>
            <a:ext cx="10284121" cy="4870764"/>
          </a:xfrm>
        </p:spPr>
        <p:txBody>
          <a:bodyPr/>
          <a:lstStyle/>
          <a:p>
            <a:pPr lvl="1" indent="0">
              <a:buNone/>
              <a:defRPr/>
            </a:pPr>
            <a:r>
              <a:rPr lang="en-US" altLang="ko-KR"/>
              <a:t>- evalExp3( 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380EB1-6A51-449C-BA07-B61DF974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2" y="1822142"/>
            <a:ext cx="7593179" cy="49043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F768B0-5A53-4B2E-9BFD-C62B9B0EC073}"/>
              </a:ext>
            </a:extLst>
          </p:cNvPr>
          <p:cNvSpPr/>
          <p:nvPr/>
        </p:nvSpPr>
        <p:spPr>
          <a:xfrm>
            <a:off x="1364057" y="2212012"/>
            <a:ext cx="6912016" cy="386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FE6CD7-C824-47DD-857D-A559761AC0DB}"/>
              </a:ext>
            </a:extLst>
          </p:cNvPr>
          <p:cNvSpPr txBox="1"/>
          <p:nvPr/>
        </p:nvSpPr>
        <p:spPr>
          <a:xfrm>
            <a:off x="7111814" y="1919137"/>
            <a:ext cx="1056295" cy="317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//</a:t>
            </a:r>
            <a:r>
              <a:rPr lang="ko-KR" altLang="en-US" sz="1600">
                <a:solidFill>
                  <a:srgbClr val="FF0000"/>
                </a:solidFill>
              </a:rPr>
              <a:t>숫자 연산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0E83B6-7C47-49A0-B0D8-9F2BE0EDDB54}"/>
              </a:ext>
            </a:extLst>
          </p:cNvPr>
          <p:cNvSpPr/>
          <p:nvPr/>
        </p:nvSpPr>
        <p:spPr>
          <a:xfrm>
            <a:off x="1355003" y="2607397"/>
            <a:ext cx="6912016" cy="157530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C6A5DA-C5B8-4925-8AEA-B8C840D4DA73}"/>
              </a:ext>
            </a:extLst>
          </p:cNvPr>
          <p:cNvSpPr txBox="1"/>
          <p:nvPr/>
        </p:nvSpPr>
        <p:spPr>
          <a:xfrm>
            <a:off x="6870587" y="3874310"/>
            <a:ext cx="1230934" cy="3174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92D050"/>
                </a:solidFill>
              </a:rPr>
              <a:t>//</a:t>
            </a:r>
            <a:r>
              <a:rPr lang="ko-KR" altLang="en-US" sz="1600">
                <a:solidFill>
                  <a:srgbClr val="92D050"/>
                </a:solidFill>
              </a:rPr>
              <a:t>문자열 연산</a:t>
            </a:r>
          </a:p>
        </p:txBody>
      </p:sp>
    </p:spTree>
    <p:extLst>
      <p:ext uri="{BB962C8B-B14F-4D97-AF65-F5344CB8AC3E}">
        <p14:creationId xmlns:p14="http://schemas.microsoft.com/office/powerpoint/2010/main" val="87710488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24115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520989"/>
            <a:ext cx="10284121" cy="4870764"/>
          </a:xfrm>
        </p:spPr>
        <p:txBody>
          <a:bodyPr/>
          <a:lstStyle/>
          <a:p>
            <a:pPr marL="285750" lvl="1" indent="-285750">
              <a:buFontTx/>
              <a:buChar char="-"/>
              <a:defRPr/>
            </a:pPr>
            <a:r>
              <a:rPr lang="en-US" altLang="ko-KR" dirty="0"/>
              <a:t>evalExp4( ), evalExp5( ) </a:t>
            </a:r>
          </a:p>
          <a:p>
            <a:pPr lvl="1" indent="0">
              <a:buNone/>
              <a:defRPr/>
            </a:pPr>
            <a:r>
              <a:rPr lang="en-US" altLang="ko-KR" dirty="0"/>
              <a:t>   </a:t>
            </a:r>
            <a:r>
              <a:rPr lang="ko-KR" altLang="en-US" dirty="0"/>
              <a:t>문자열 연산 추가 없음 </a:t>
            </a:r>
            <a:endParaRPr lang="en-US" altLang="ko-KR" dirty="0"/>
          </a:p>
          <a:p>
            <a:pPr lvl="1" indent="0">
              <a:buNone/>
              <a:defRPr/>
            </a:pPr>
            <a:r>
              <a:rPr lang="en-US" altLang="ko-KR" dirty="0"/>
              <a:t>   </a:t>
            </a:r>
            <a:r>
              <a:rPr lang="ko-KR" altLang="en-US" dirty="0"/>
              <a:t>토큰이 문자열이면 </a:t>
            </a:r>
            <a:r>
              <a:rPr lang="en-US" altLang="ko-KR" dirty="0" err="1"/>
              <a:t>handleErr</a:t>
            </a:r>
            <a:r>
              <a:rPr lang="en-US" altLang="ko-KR" dirty="0"/>
              <a:t>(OPERATOR) </a:t>
            </a:r>
            <a:r>
              <a:rPr lang="ko-KR" altLang="en-US" dirty="0"/>
              <a:t>호출하도록 수정</a:t>
            </a:r>
            <a:endParaRPr lang="en-US" altLang="ko-KR" dirty="0"/>
          </a:p>
          <a:p>
            <a:pPr lvl="1" indent="0">
              <a:buNone/>
              <a:defRPr/>
            </a:pPr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/>
              <a:t>실행 결과</a:t>
            </a:r>
            <a:endParaRPr lang="en-US" altLang="ko-KR" dirty="0"/>
          </a:p>
          <a:p>
            <a:pPr lvl="1" indent="0">
              <a:buNone/>
              <a:defRPr/>
            </a:pPr>
            <a:endParaRPr lang="en-US" altLang="ko-KR" dirty="0"/>
          </a:p>
          <a:p>
            <a:pPr lvl="1" indent="0">
              <a:buNone/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468E9F-E562-4BAF-ABFF-0B94A7A44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" t="4721" b="14993"/>
          <a:stretch/>
        </p:blipFill>
        <p:spPr>
          <a:xfrm>
            <a:off x="959929" y="3537737"/>
            <a:ext cx="4292652" cy="316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450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837851"/>
            <a:ext cx="10077557" cy="4870764"/>
          </a:xfrm>
        </p:spPr>
        <p:txBody>
          <a:bodyPr/>
          <a:lstStyle/>
          <a:p>
            <a:pPr marL="342900" indent="-342900">
              <a:buFont typeface="Wingdings"/>
              <a:buChar char="v"/>
              <a:defRPr/>
            </a:pPr>
            <a:r>
              <a:rPr lang="ko-KR" altLang="en-US"/>
              <a:t>수식 표현 생산 규칙</a:t>
            </a:r>
          </a:p>
          <a:p>
            <a:pPr lvl="0">
              <a:defRPr/>
            </a:pPr>
            <a:r>
              <a:rPr lang="en-US" altLang="ko-KR" sz="1800"/>
              <a:t>    </a:t>
            </a:r>
            <a:r>
              <a:rPr lang="ko-KR" altLang="en-US" sz="2000"/>
              <a:t>표현</a:t>
            </a:r>
            <a:r>
              <a:rPr lang="en-US" altLang="ko-KR" sz="2000"/>
              <a:t>-&gt;(</a:t>
            </a:r>
            <a:r>
              <a:rPr lang="ko-KR" altLang="en-US" sz="2000"/>
              <a:t>용어</a:t>
            </a:r>
            <a:r>
              <a:rPr lang="en-US" altLang="ko-KR" sz="2000"/>
              <a:t> | </a:t>
            </a:r>
            <a:r>
              <a:rPr lang="ko-KR" altLang="en-US" sz="2000"/>
              <a:t>할당</a:t>
            </a:r>
            <a:r>
              <a:rPr lang="en-US" altLang="ko-KR" sz="2000"/>
              <a:t>)</a:t>
            </a:r>
          </a:p>
          <a:p>
            <a:pPr lvl="0">
              <a:defRPr/>
            </a:pPr>
            <a:r>
              <a:rPr lang="en-US" altLang="ko-KR"/>
              <a:t>    </a:t>
            </a:r>
            <a:r>
              <a:rPr lang="ko-KR" altLang="en-US" sz="2000"/>
              <a:t>할당</a:t>
            </a:r>
            <a:r>
              <a:rPr lang="en-US" altLang="ko-KR" sz="2000"/>
              <a:t>-&gt;</a:t>
            </a:r>
            <a:r>
              <a:rPr lang="ko-KR" altLang="en-US" sz="2000"/>
              <a:t>변수</a:t>
            </a:r>
            <a:r>
              <a:rPr lang="en-US" altLang="ko-KR" sz="2000"/>
              <a:t> = </a:t>
            </a:r>
            <a:r>
              <a:rPr lang="ko-KR" altLang="en-US" sz="2000"/>
              <a:t>용어</a:t>
            </a:r>
          </a:p>
          <a:p>
            <a:pPr lvl="0">
              <a:defRPr/>
            </a:pPr>
            <a:r>
              <a:rPr lang="en-US" altLang="ko-KR"/>
              <a:t>    </a:t>
            </a:r>
            <a:r>
              <a:rPr lang="ko-KR" altLang="en-US" sz="2000"/>
              <a:t>용어</a:t>
            </a:r>
            <a:r>
              <a:rPr lang="en-US" altLang="ko-KR" sz="2000"/>
              <a:t>-&gt;</a:t>
            </a:r>
            <a:r>
              <a:rPr lang="ko-KR" altLang="en-US" sz="2000"/>
              <a:t>곱셈</a:t>
            </a:r>
            <a:r>
              <a:rPr lang="en-US" altLang="ko-KR" sz="2000"/>
              <a:t> [+ </a:t>
            </a:r>
            <a:r>
              <a:rPr lang="ko-KR" altLang="en-US" sz="2000"/>
              <a:t>곱셈</a:t>
            </a:r>
            <a:r>
              <a:rPr lang="en-US" altLang="ko-KR" sz="2000"/>
              <a:t>] [- </a:t>
            </a:r>
            <a:r>
              <a:rPr lang="ko-KR" altLang="en-US" sz="2000"/>
              <a:t>곱셈</a:t>
            </a:r>
            <a:r>
              <a:rPr lang="en-US" altLang="ko-KR" sz="2000"/>
              <a:t>]</a:t>
            </a:r>
          </a:p>
          <a:p>
            <a:pPr marL="36900" indent="0">
              <a:buNone/>
              <a:defRPr/>
            </a:pPr>
            <a:r>
              <a:rPr lang="en-US" altLang="ko-KR" sz="2000"/>
              <a:t>    </a:t>
            </a:r>
            <a:r>
              <a:rPr lang="ko-KR" altLang="en-US" sz="2000"/>
              <a:t>곱셈</a:t>
            </a:r>
            <a:r>
              <a:rPr lang="en-US" altLang="ko-KR" sz="2000"/>
              <a:t>-&gt;</a:t>
            </a:r>
            <a:r>
              <a:rPr lang="ko-KR" altLang="en-US" sz="2000"/>
              <a:t>지수</a:t>
            </a:r>
            <a:r>
              <a:rPr lang="en-US" altLang="ko-KR" sz="2000"/>
              <a:t>[* </a:t>
            </a:r>
            <a:r>
              <a:rPr lang="ko-KR" altLang="en-US" sz="2000"/>
              <a:t>지수</a:t>
            </a:r>
            <a:r>
              <a:rPr lang="en-US" altLang="ko-KR" sz="2000"/>
              <a:t>] [/ </a:t>
            </a:r>
            <a:r>
              <a:rPr lang="ko-KR" altLang="en-US" sz="2000"/>
              <a:t>지수</a:t>
            </a:r>
            <a:r>
              <a:rPr lang="en-US" altLang="ko-KR" sz="2000"/>
              <a:t>] [% </a:t>
            </a:r>
            <a:r>
              <a:rPr lang="ko-KR" altLang="en-US" sz="2000"/>
              <a:t>지수</a:t>
            </a:r>
            <a:r>
              <a:rPr lang="en-US" altLang="ko-KR" sz="2000"/>
              <a:t>]</a:t>
            </a:r>
          </a:p>
          <a:p>
            <a:pPr marL="36900" indent="0">
              <a:buNone/>
              <a:defRPr/>
            </a:pPr>
            <a:r>
              <a:rPr lang="en-US" altLang="ko-KR"/>
              <a:t>    </a:t>
            </a:r>
            <a:r>
              <a:rPr lang="ko-KR" altLang="en-US" sz="2000"/>
              <a:t>지수</a:t>
            </a:r>
            <a:r>
              <a:rPr lang="en-US" altLang="ko-KR" sz="2000"/>
              <a:t>-&gt;</a:t>
            </a:r>
            <a:r>
              <a:rPr lang="ko-KR" altLang="en-US" sz="2000"/>
              <a:t> 단항</a:t>
            </a:r>
            <a:r>
              <a:rPr lang="en-US" altLang="ko-KR" sz="2000"/>
              <a:t>[^ </a:t>
            </a:r>
            <a:r>
              <a:rPr lang="ko-KR" altLang="en-US" sz="2000"/>
              <a:t>단항</a:t>
            </a:r>
            <a:r>
              <a:rPr lang="en-US" altLang="ko-KR" sz="2000"/>
              <a:t>]</a:t>
            </a:r>
          </a:p>
          <a:p>
            <a:pPr marL="36900" indent="0">
              <a:buNone/>
              <a:defRPr/>
            </a:pPr>
            <a:r>
              <a:rPr lang="en-US" altLang="ko-KR"/>
              <a:t>    </a:t>
            </a:r>
            <a:r>
              <a:rPr lang="ko-KR" altLang="en-US" sz="2000"/>
              <a:t>단항</a:t>
            </a:r>
            <a:r>
              <a:rPr lang="en-US" altLang="ko-KR" sz="2000"/>
              <a:t>-&gt;</a:t>
            </a:r>
            <a:r>
              <a:rPr lang="ko-KR" altLang="en-US" sz="2000"/>
              <a:t> </a:t>
            </a:r>
            <a:r>
              <a:rPr lang="en-US" altLang="ko-KR" sz="2000"/>
              <a:t>(+|-)</a:t>
            </a:r>
            <a:r>
              <a:rPr lang="ko-KR" altLang="en-US" sz="2000"/>
              <a:t>요소</a:t>
            </a:r>
          </a:p>
          <a:p>
            <a:pPr marL="36900" indent="0">
              <a:buNone/>
              <a:defRPr/>
            </a:pPr>
            <a:r>
              <a:rPr lang="en-US" altLang="ko-KR"/>
              <a:t>    </a:t>
            </a:r>
            <a:r>
              <a:rPr lang="ko-KR" altLang="en-US" sz="2000"/>
              <a:t>요소</a:t>
            </a:r>
            <a:r>
              <a:rPr lang="en-US" altLang="ko-KR" sz="2000"/>
              <a:t>-&gt; </a:t>
            </a:r>
            <a:r>
              <a:rPr lang="ko-KR" altLang="en-US" sz="2000"/>
              <a:t>변수</a:t>
            </a:r>
            <a:r>
              <a:rPr lang="en-US" altLang="ko-KR" sz="2000"/>
              <a:t>, </a:t>
            </a:r>
            <a:r>
              <a:rPr lang="ko-KR" altLang="en-US" sz="2000"/>
              <a:t>숫자</a:t>
            </a:r>
            <a:r>
              <a:rPr lang="en-US" altLang="ko-KR" sz="2000"/>
              <a:t>, (</a:t>
            </a:r>
            <a:r>
              <a:rPr lang="ko-KR" altLang="en-US" sz="2000"/>
              <a:t>표현식</a:t>
            </a:r>
            <a:r>
              <a:rPr lang="en-US" altLang="ko-KR" sz="2000"/>
              <a:t>)</a:t>
            </a:r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00389" y="1892178"/>
            <a:ext cx="46153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0070C0"/>
                </a:solidFill>
              </a:rPr>
              <a:t>Ex)</a:t>
            </a:r>
            <a:r>
              <a:rPr lang="ko-KR" altLang="en-US" sz="2000">
                <a:solidFill>
                  <a:srgbClr val="0070C0"/>
                </a:solidFill>
              </a:rPr>
              <a:t> </a:t>
            </a:r>
            <a:r>
              <a:rPr lang="en-US" altLang="ko-KR" sz="2000">
                <a:solidFill>
                  <a:srgbClr val="0070C0"/>
                </a:solidFill>
              </a:rPr>
              <a:t>a=(-1)^2+8/4 </a:t>
            </a:r>
            <a:r>
              <a:rPr lang="ko-KR" altLang="en-US" sz="2000">
                <a:solidFill>
                  <a:srgbClr val="0070C0"/>
                </a:solidFill>
              </a:rPr>
              <a:t>라는 표현이 있을 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5110" y="5219322"/>
            <a:ext cx="2367905" cy="388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70C0"/>
                </a:solidFill>
              </a:rPr>
              <a:t>요소</a:t>
            </a:r>
            <a:r>
              <a:rPr lang="en-US" altLang="ko-KR" sz="2000">
                <a:solidFill>
                  <a:srgbClr val="0070C0"/>
                </a:solidFill>
              </a:rPr>
              <a:t>: </a:t>
            </a:r>
            <a:r>
              <a:rPr lang="en-US" altLang="ko-KR" sz="2000">
                <a:solidFill>
                  <a:srgbClr val="FF0000"/>
                </a:solidFill>
              </a:rPr>
              <a:t>a</a:t>
            </a:r>
            <a:r>
              <a:rPr lang="en-US" altLang="ko-KR" sz="2000">
                <a:solidFill>
                  <a:srgbClr val="0070C0"/>
                </a:solidFill>
              </a:rPr>
              <a:t>, </a:t>
            </a:r>
            <a:r>
              <a:rPr lang="en-US" altLang="ko-KR" sz="2000">
                <a:solidFill>
                  <a:srgbClr val="FF0000"/>
                </a:solidFill>
              </a:rPr>
              <a:t>(-1)</a:t>
            </a:r>
            <a:r>
              <a:rPr lang="en-US" altLang="ko-KR" sz="2000">
                <a:solidFill>
                  <a:srgbClr val="0070C0"/>
                </a:solidFill>
              </a:rPr>
              <a:t>, </a:t>
            </a:r>
            <a:r>
              <a:rPr lang="en-US" altLang="ko-KR" sz="2000">
                <a:solidFill>
                  <a:srgbClr val="FF0000"/>
                </a:solidFill>
              </a:rPr>
              <a:t>2</a:t>
            </a:r>
            <a:r>
              <a:rPr lang="en-US" altLang="ko-KR" sz="2000">
                <a:solidFill>
                  <a:srgbClr val="0070C0"/>
                </a:solidFill>
              </a:rPr>
              <a:t>, </a:t>
            </a:r>
            <a:r>
              <a:rPr lang="en-US" altLang="ko-KR" sz="2000">
                <a:solidFill>
                  <a:srgbClr val="FF0000"/>
                </a:solidFill>
              </a:rPr>
              <a:t>8</a:t>
            </a:r>
            <a:r>
              <a:rPr lang="en-US" altLang="ko-KR" sz="2000">
                <a:solidFill>
                  <a:srgbClr val="0070C0"/>
                </a:solidFill>
              </a:rPr>
              <a:t>, </a:t>
            </a:r>
            <a:r>
              <a:rPr lang="en-US" altLang="ko-KR" sz="2000">
                <a:solidFill>
                  <a:srgbClr val="FF0000"/>
                </a:solidFill>
              </a:rPr>
              <a:t>4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5110" y="4763388"/>
            <a:ext cx="22300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70C0"/>
                </a:solidFill>
              </a:rPr>
              <a:t>단항</a:t>
            </a:r>
            <a:r>
              <a:rPr lang="en-US" altLang="ko-KR" sz="2000">
                <a:solidFill>
                  <a:srgbClr val="0070C0"/>
                </a:solidFill>
              </a:rPr>
              <a:t>: a, </a:t>
            </a:r>
            <a:r>
              <a:rPr lang="en-US" altLang="ko-KR" sz="2000">
                <a:solidFill>
                  <a:srgbClr val="FF0000"/>
                </a:solidFill>
              </a:rPr>
              <a:t>-1</a:t>
            </a:r>
            <a:r>
              <a:rPr lang="en-US" altLang="ko-KR" sz="2000">
                <a:solidFill>
                  <a:srgbClr val="0070C0"/>
                </a:solidFill>
              </a:rPr>
              <a:t>, 2, 8, 4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5110" y="4273233"/>
            <a:ext cx="226376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70C0"/>
                </a:solidFill>
              </a:rPr>
              <a:t>지수</a:t>
            </a:r>
            <a:r>
              <a:rPr lang="en-US" altLang="ko-KR" sz="2000">
                <a:solidFill>
                  <a:srgbClr val="0070C0"/>
                </a:solidFill>
              </a:rPr>
              <a:t>: a, </a:t>
            </a:r>
            <a:r>
              <a:rPr lang="en-US" altLang="ko-KR" sz="2000">
                <a:solidFill>
                  <a:srgbClr val="FF0000"/>
                </a:solidFill>
              </a:rPr>
              <a:t>-1^2</a:t>
            </a:r>
            <a:r>
              <a:rPr lang="en-US" altLang="ko-KR" sz="2000">
                <a:solidFill>
                  <a:srgbClr val="0070C0"/>
                </a:solidFill>
              </a:rPr>
              <a:t>, 8, 4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5109" y="3773397"/>
            <a:ext cx="22188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70C0"/>
                </a:solidFill>
              </a:rPr>
              <a:t>곱셈</a:t>
            </a:r>
            <a:r>
              <a:rPr lang="en-US" altLang="ko-KR" sz="2000">
                <a:solidFill>
                  <a:srgbClr val="0070C0"/>
                </a:solidFill>
              </a:rPr>
              <a:t>: a, -1^2, </a:t>
            </a:r>
            <a:r>
              <a:rPr lang="en-US" altLang="ko-KR" sz="2000">
                <a:solidFill>
                  <a:srgbClr val="FF0000"/>
                </a:solidFill>
              </a:rPr>
              <a:t>8/4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0389" y="3281879"/>
            <a:ext cx="24320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70C0"/>
                </a:solidFill>
              </a:rPr>
              <a:t>용어</a:t>
            </a:r>
            <a:r>
              <a:rPr lang="en-US" altLang="ko-KR" sz="2000">
                <a:solidFill>
                  <a:srgbClr val="0070C0"/>
                </a:solidFill>
              </a:rPr>
              <a:t>: a, </a:t>
            </a:r>
            <a:r>
              <a:rPr lang="en-US" altLang="ko-KR" sz="2000">
                <a:solidFill>
                  <a:srgbClr val="FF0000"/>
                </a:solidFill>
              </a:rPr>
              <a:t>-1^2 + 8/4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0389" y="2828334"/>
            <a:ext cx="2449301" cy="3892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70C0"/>
                </a:solidFill>
              </a:rPr>
              <a:t>할당</a:t>
            </a:r>
            <a:r>
              <a:rPr lang="en-US" altLang="ko-KR" sz="2000">
                <a:solidFill>
                  <a:srgbClr val="0070C0"/>
                </a:solidFill>
              </a:rPr>
              <a:t>: </a:t>
            </a:r>
            <a:r>
              <a:rPr lang="en-US" altLang="ko-KR" sz="2000">
                <a:solidFill>
                  <a:srgbClr val="FF0000"/>
                </a:solidFill>
              </a:rPr>
              <a:t>a=-1^2 + 8/4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5109" y="2383373"/>
            <a:ext cx="246574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70C0"/>
                </a:solidFill>
              </a:rPr>
              <a:t>표현</a:t>
            </a:r>
            <a:r>
              <a:rPr lang="en-US" altLang="ko-KR" sz="2000">
                <a:solidFill>
                  <a:srgbClr val="0070C0"/>
                </a:solidFill>
              </a:rPr>
              <a:t>: </a:t>
            </a:r>
            <a:r>
              <a:rPr lang="en-US" altLang="ko-KR" sz="2000">
                <a:solidFill>
                  <a:srgbClr val="FF0000"/>
                </a:solidFill>
              </a:rPr>
              <a:t>a=-1^2 + 8/4</a:t>
            </a:r>
            <a:endParaRPr lang="ko-KR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530035"/>
            <a:ext cx="10077557" cy="4870764"/>
          </a:xfrm>
        </p:spPr>
        <p:txBody>
          <a:bodyPr/>
          <a:lstStyle/>
          <a:p>
            <a:pPr marL="342900" indent="-342900">
              <a:buFont typeface="Wingdings"/>
              <a:buChar char="v"/>
              <a:defRPr/>
            </a:pPr>
            <a:r>
              <a:rPr lang="ko-KR" altLang="en-US"/>
              <a:t>표현의 토큰화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getToken()</a:t>
            </a:r>
            <a:r>
              <a:rPr lang="ko-KR" altLang="en-US"/>
              <a:t> 메소드</a:t>
            </a:r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순서도: 수행의 시작/종료 6"/>
          <p:cNvSpPr/>
          <p:nvPr/>
        </p:nvSpPr>
        <p:spPr>
          <a:xfrm>
            <a:off x="1013827" y="214078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/>
              <a:t>시작</a:t>
            </a:r>
          </a:p>
        </p:txBody>
      </p:sp>
      <p:sp>
        <p:nvSpPr>
          <p:cNvPr id="8" name="순서도: 판단 7"/>
          <p:cNvSpPr/>
          <p:nvPr/>
        </p:nvSpPr>
        <p:spPr>
          <a:xfrm>
            <a:off x="4940320" y="2655385"/>
            <a:ext cx="1584593" cy="6066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isDelim</a:t>
            </a:r>
          </a:p>
        </p:txBody>
      </p:sp>
      <p:sp>
        <p:nvSpPr>
          <p:cNvPr id="9" name="순서도: 판단 8"/>
          <p:cNvSpPr/>
          <p:nvPr/>
        </p:nvSpPr>
        <p:spPr>
          <a:xfrm>
            <a:off x="6927369" y="2663077"/>
            <a:ext cx="1584593" cy="6066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isLetter</a:t>
            </a:r>
            <a:endParaRPr lang="ko-KR" altLang="en-US" sz="1000" b="1"/>
          </a:p>
        </p:txBody>
      </p:sp>
      <p:sp>
        <p:nvSpPr>
          <p:cNvPr id="10" name="순서도: 판단 9"/>
          <p:cNvSpPr/>
          <p:nvPr/>
        </p:nvSpPr>
        <p:spPr>
          <a:xfrm>
            <a:off x="8914418" y="2664438"/>
            <a:ext cx="1584593" cy="6066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isDigit</a:t>
            </a:r>
            <a:endParaRPr lang="ko-KR" altLang="en-US" sz="1000" b="1"/>
          </a:p>
        </p:txBody>
      </p:sp>
      <p:sp>
        <p:nvSpPr>
          <p:cNvPr id="20" name="순서도: 판단 19"/>
          <p:cNvSpPr/>
          <p:nvPr/>
        </p:nvSpPr>
        <p:spPr>
          <a:xfrm>
            <a:off x="487832" y="2663076"/>
            <a:ext cx="1966390" cy="6066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expIdx&lt;exp.length &amp;&amp; isWhitespace</a:t>
            </a:r>
          </a:p>
        </p:txBody>
      </p:sp>
      <p:cxnSp>
        <p:nvCxnSpPr>
          <p:cNvPr id="22" name="직선 화살표 연결선 21"/>
          <p:cNvCxnSpPr>
            <a:stCxn id="7" idx="2"/>
          </p:cNvCxnSpPr>
          <p:nvPr/>
        </p:nvCxnSpPr>
        <p:spPr>
          <a:xfrm>
            <a:off x="1471027" y="2442539"/>
            <a:ext cx="0" cy="220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수행의 시작/종료 30"/>
          <p:cNvSpPr/>
          <p:nvPr/>
        </p:nvSpPr>
        <p:spPr>
          <a:xfrm>
            <a:off x="3288366" y="629725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/>
              <a:t>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86614" y="3493003"/>
            <a:ext cx="1168826" cy="43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++expIdx</a:t>
            </a:r>
            <a:endParaRPr lang="ko-KR" altLang="en-US" sz="1000" b="1"/>
          </a:p>
        </p:txBody>
      </p:sp>
      <p:cxnSp>
        <p:nvCxnSpPr>
          <p:cNvPr id="37" name="직선 화살표 연결선 36"/>
          <p:cNvCxnSpPr>
            <a:stCxn id="20" idx="2"/>
            <a:endCxn id="34" idx="0"/>
          </p:cNvCxnSpPr>
          <p:nvPr/>
        </p:nvCxnSpPr>
        <p:spPr>
          <a:xfrm>
            <a:off x="1471027" y="3269705"/>
            <a:ext cx="0" cy="223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/>
          <p:cNvCxnSpPr>
            <a:stCxn id="34" idx="2"/>
            <a:endCxn id="20" idx="1"/>
          </p:cNvCxnSpPr>
          <p:nvPr/>
        </p:nvCxnSpPr>
        <p:spPr>
          <a:xfrm rot="5400000" flipH="1">
            <a:off x="497979" y="2956245"/>
            <a:ext cx="962902" cy="983195"/>
          </a:xfrm>
          <a:prstGeom prst="bentConnector4">
            <a:avLst>
              <a:gd name="adj1" fmla="val -12458"/>
              <a:gd name="adj2" fmla="val 1186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2953270" y="2655385"/>
            <a:ext cx="1584593" cy="6066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expIdx==exp.length</a:t>
            </a:r>
            <a:endParaRPr lang="ko-KR" altLang="en-US" sz="1000" b="1"/>
          </a:p>
        </p:txBody>
      </p:sp>
      <p:cxnSp>
        <p:nvCxnSpPr>
          <p:cNvPr id="47" name="직선 화살표 연결선 46"/>
          <p:cNvCxnSpPr>
            <a:stCxn id="20" idx="3"/>
            <a:endCxn id="41" idx="1"/>
          </p:cNvCxnSpPr>
          <p:nvPr/>
        </p:nvCxnSpPr>
        <p:spPr>
          <a:xfrm flipV="1">
            <a:off x="2454222" y="2958699"/>
            <a:ext cx="499048" cy="7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79579" y="325054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50" name="TextBox 49"/>
          <p:cNvSpPr txBox="1"/>
          <p:nvPr/>
        </p:nvSpPr>
        <p:spPr>
          <a:xfrm>
            <a:off x="2514492" y="2718468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cxnSp>
        <p:nvCxnSpPr>
          <p:cNvPr id="53" name="직선 화살표 연결선 52"/>
          <p:cNvCxnSpPr>
            <a:stCxn id="89" idx="2"/>
            <a:endCxn id="31" idx="0"/>
          </p:cNvCxnSpPr>
          <p:nvPr/>
        </p:nvCxnSpPr>
        <p:spPr>
          <a:xfrm flipH="1">
            <a:off x="3745566" y="3966022"/>
            <a:ext cx="1732" cy="233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47034" y="3238984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58" name="직선 화살표 연결선 57"/>
          <p:cNvCxnSpPr>
            <a:stCxn id="41" idx="3"/>
            <a:endCxn id="8" idx="1"/>
          </p:cNvCxnSpPr>
          <p:nvPr/>
        </p:nvCxnSpPr>
        <p:spPr>
          <a:xfrm>
            <a:off x="4537863" y="2958699"/>
            <a:ext cx="40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47319" y="269708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61" name="직사각형 60"/>
          <p:cNvSpPr/>
          <p:nvPr/>
        </p:nvSpPr>
        <p:spPr>
          <a:xfrm>
            <a:off x="4998576" y="4028707"/>
            <a:ext cx="1480650" cy="43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token </a:t>
            </a:r>
            <a:r>
              <a:rPr lang="ko-KR" altLang="en-US" sz="1000" b="1"/>
              <a:t>저장</a:t>
            </a:r>
            <a:r>
              <a:rPr lang="en-US" altLang="ko-KR" sz="1000" b="1"/>
              <a:t>,</a:t>
            </a:r>
          </a:p>
          <a:p>
            <a:pPr algn="ctr">
              <a:defRPr/>
            </a:pPr>
            <a:r>
              <a:rPr lang="en-US" altLang="ko-KR" sz="1000" b="1"/>
              <a:t>tokType=DELIMITER</a:t>
            </a:r>
            <a:endParaRPr lang="ko-KR" altLang="en-US" sz="1000" b="1"/>
          </a:p>
        </p:txBody>
      </p:sp>
      <p:sp>
        <p:nvSpPr>
          <p:cNvPr id="62" name="TextBox 61"/>
          <p:cNvSpPr txBox="1"/>
          <p:nvPr/>
        </p:nvSpPr>
        <p:spPr>
          <a:xfrm>
            <a:off x="5750400" y="325054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67" name="직선 화살표 연결선 66"/>
          <p:cNvCxnSpPr>
            <a:stCxn id="8" idx="2"/>
            <a:endCxn id="61" idx="0"/>
          </p:cNvCxnSpPr>
          <p:nvPr/>
        </p:nvCxnSpPr>
        <p:spPr>
          <a:xfrm>
            <a:off x="5732617" y="3262013"/>
            <a:ext cx="6284" cy="76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8" idx="3"/>
            <a:endCxn id="9" idx="1"/>
          </p:cNvCxnSpPr>
          <p:nvPr/>
        </p:nvCxnSpPr>
        <p:spPr>
          <a:xfrm>
            <a:off x="6524913" y="2958699"/>
            <a:ext cx="402456" cy="7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36333" y="269650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77" name="직사각형 76"/>
          <p:cNvSpPr/>
          <p:nvPr/>
        </p:nvSpPr>
        <p:spPr>
          <a:xfrm>
            <a:off x="7050905" y="4663964"/>
            <a:ext cx="1376709" cy="43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token </a:t>
            </a:r>
            <a:r>
              <a:rPr lang="ko-KR" altLang="en-US" sz="1000" b="1"/>
              <a:t>저장</a:t>
            </a:r>
            <a:r>
              <a:rPr lang="en-US" altLang="ko-KR" sz="1000" b="1"/>
              <a:t>,</a:t>
            </a:r>
          </a:p>
          <a:p>
            <a:pPr algn="ctr">
              <a:defRPr/>
            </a:pPr>
            <a:r>
              <a:rPr lang="en-US" altLang="ko-KR" sz="1000" b="1"/>
              <a:t>tokType=VARIABLE</a:t>
            </a:r>
            <a:endParaRPr lang="ko-KR" altLang="en-US" sz="1000" b="1"/>
          </a:p>
        </p:txBody>
      </p:sp>
      <p:sp>
        <p:nvSpPr>
          <p:cNvPr id="78" name="TextBox 77"/>
          <p:cNvSpPr txBox="1"/>
          <p:nvPr/>
        </p:nvSpPr>
        <p:spPr>
          <a:xfrm>
            <a:off x="7739260" y="3268122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79" name="직선 화살표 연결선 78"/>
          <p:cNvCxnSpPr>
            <a:stCxn id="9" idx="2"/>
            <a:endCxn id="77" idx="0"/>
          </p:cNvCxnSpPr>
          <p:nvPr/>
        </p:nvCxnSpPr>
        <p:spPr>
          <a:xfrm>
            <a:off x="7719666" y="3269705"/>
            <a:ext cx="19594" cy="1394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9" idx="3"/>
            <a:endCxn id="10" idx="1"/>
          </p:cNvCxnSpPr>
          <p:nvPr/>
        </p:nvCxnSpPr>
        <p:spPr>
          <a:xfrm>
            <a:off x="8511962" y="2966391"/>
            <a:ext cx="402456" cy="1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527780" y="2694246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85" name="직사각형 84"/>
          <p:cNvSpPr/>
          <p:nvPr/>
        </p:nvSpPr>
        <p:spPr>
          <a:xfrm>
            <a:off x="9067628" y="5340772"/>
            <a:ext cx="1376709" cy="43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token </a:t>
            </a:r>
            <a:r>
              <a:rPr lang="ko-KR" altLang="en-US" sz="1000" b="1"/>
              <a:t>저장</a:t>
            </a:r>
            <a:r>
              <a:rPr lang="en-US" altLang="ko-KR" sz="1000" b="1"/>
              <a:t>,</a:t>
            </a:r>
          </a:p>
          <a:p>
            <a:pPr algn="ctr">
              <a:defRPr/>
            </a:pPr>
            <a:r>
              <a:rPr lang="en-US" altLang="ko-KR" sz="1000" b="1"/>
              <a:t>tokType=NUMBER</a:t>
            </a:r>
            <a:endParaRPr lang="ko-KR" altLang="en-US" sz="1000" b="1"/>
          </a:p>
        </p:txBody>
      </p:sp>
      <p:sp>
        <p:nvSpPr>
          <p:cNvPr id="86" name="TextBox 85"/>
          <p:cNvSpPr txBox="1"/>
          <p:nvPr/>
        </p:nvSpPr>
        <p:spPr>
          <a:xfrm>
            <a:off x="9755983" y="3317037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87" name="직선 화살표 연결선 86"/>
          <p:cNvCxnSpPr>
            <a:stCxn id="10" idx="2"/>
            <a:endCxn id="85" idx="0"/>
          </p:cNvCxnSpPr>
          <p:nvPr/>
        </p:nvCxnSpPr>
        <p:spPr>
          <a:xfrm>
            <a:off x="9706715" y="3271066"/>
            <a:ext cx="49268" cy="2069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175429" y="3529732"/>
            <a:ext cx="1143738" cy="43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Token=EOE</a:t>
            </a:r>
            <a:endParaRPr lang="ko-KR" altLang="en-US" sz="1000" b="1"/>
          </a:p>
        </p:txBody>
      </p:sp>
      <p:cxnSp>
        <p:nvCxnSpPr>
          <p:cNvPr id="93" name="직선 화살표 연결선 92"/>
          <p:cNvCxnSpPr>
            <a:stCxn id="41" idx="2"/>
            <a:endCxn id="89" idx="0"/>
          </p:cNvCxnSpPr>
          <p:nvPr/>
        </p:nvCxnSpPr>
        <p:spPr>
          <a:xfrm>
            <a:off x="3745567" y="3262013"/>
            <a:ext cx="1731" cy="267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0952791" y="2725721"/>
            <a:ext cx="979675" cy="43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token=EOE</a:t>
            </a:r>
          </a:p>
        </p:txBody>
      </p:sp>
      <p:cxnSp>
        <p:nvCxnSpPr>
          <p:cNvPr id="95" name="직선 화살표 연결선 94"/>
          <p:cNvCxnSpPr>
            <a:stCxn id="10" idx="3"/>
          </p:cNvCxnSpPr>
          <p:nvPr/>
        </p:nvCxnSpPr>
        <p:spPr>
          <a:xfrm>
            <a:off x="10499011" y="2967752"/>
            <a:ext cx="453780" cy="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539306" y="2704781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cxnSp>
        <p:nvCxnSpPr>
          <p:cNvPr id="101" name="연결선: 꺾임 100"/>
          <p:cNvCxnSpPr>
            <a:endCxn id="31" idx="3"/>
          </p:cNvCxnSpPr>
          <p:nvPr/>
        </p:nvCxnSpPr>
        <p:spPr>
          <a:xfrm rot="5400000">
            <a:off x="6193217" y="1198720"/>
            <a:ext cx="3258962" cy="72398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61" idx="1"/>
          </p:cNvCxnSpPr>
          <p:nvPr/>
        </p:nvCxnSpPr>
        <p:spPr>
          <a:xfrm flipH="1">
            <a:off x="3765161" y="4246852"/>
            <a:ext cx="1233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77" idx="1"/>
          </p:cNvCxnSpPr>
          <p:nvPr/>
        </p:nvCxnSpPr>
        <p:spPr>
          <a:xfrm flipH="1">
            <a:off x="3765161" y="4882109"/>
            <a:ext cx="3285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85" idx="1"/>
          </p:cNvCxnSpPr>
          <p:nvPr/>
        </p:nvCxnSpPr>
        <p:spPr>
          <a:xfrm flipH="1">
            <a:off x="3801119" y="5558917"/>
            <a:ext cx="5266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123"/>
          <p:cNvCxnSpPr/>
          <p:nvPr/>
        </p:nvCxnSpPr>
        <p:spPr>
          <a:xfrm rot="16200000" flipV="1">
            <a:off x="1980828" y="3197810"/>
            <a:ext cx="434638" cy="286674"/>
          </a:xfrm>
          <a:prstGeom prst="curvedConnector3">
            <a:avLst>
              <a:gd name="adj1" fmla="val 50000"/>
            </a:avLst>
          </a:prstGeom>
          <a:ln>
            <a:headEnd w="med" len="med"/>
            <a:tailEnd type="arrow"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25" name="TextBox 124"/>
          <p:cNvSpPr txBox="1"/>
          <p:nvPr/>
        </p:nvSpPr>
        <p:spPr>
          <a:xfrm>
            <a:off x="2118987" y="3571875"/>
            <a:ext cx="754030" cy="262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00">
                <a:solidFill>
                  <a:schemeClr val="accent4"/>
                </a:solidFill>
              </a:rPr>
              <a:t>공백검사</a:t>
            </a:r>
          </a:p>
        </p:txBody>
      </p:sp>
      <p:cxnSp>
        <p:nvCxnSpPr>
          <p:cNvPr id="126" name="연결선: 구부러짐 125"/>
          <p:cNvCxnSpPr>
            <a:stCxn id="127" idx="2"/>
          </p:cNvCxnSpPr>
          <p:nvPr/>
        </p:nvCxnSpPr>
        <p:spPr>
          <a:xfrm rot="5400000">
            <a:off x="4090287" y="2468868"/>
            <a:ext cx="182330" cy="295321"/>
          </a:xfrm>
          <a:prstGeom prst="curvedConnector2">
            <a:avLst/>
          </a:prstGeom>
          <a:solidFill>
            <a:srgbClr val="CF5F41">
              <a:alpha val="100000"/>
            </a:srgbClr>
          </a:solidFill>
          <a:ln w="12700" cap="flat" cmpd="sng" algn="ctr">
            <a:solidFill>
              <a:srgbClr val="632D1F">
                <a:alpha val="100000"/>
              </a:srgbClr>
            </a:solidFill>
            <a:prstDash val="solid"/>
            <a:miter/>
            <a:headEnd w="med" len="med"/>
            <a:tailEnd type="arrow" w="med" len="med"/>
          </a:ln>
        </p:spPr>
      </p:cxnSp>
      <p:sp>
        <p:nvSpPr>
          <p:cNvPr id="127" name="TextBox 126"/>
          <p:cNvSpPr txBox="1"/>
          <p:nvPr/>
        </p:nvSpPr>
        <p:spPr>
          <a:xfrm>
            <a:off x="4023360" y="2263158"/>
            <a:ext cx="611505" cy="262206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BD2F4B"/>
                </a:solidFill>
                <a:latin typeface="맑은 고딕"/>
                <a:ea typeface="맑은 고딕"/>
                <a:cs typeface="맑은 고딕"/>
              </a:rPr>
              <a:t>끝검사</a:t>
            </a:r>
          </a:p>
        </p:txBody>
      </p:sp>
      <p:cxnSp>
        <p:nvCxnSpPr>
          <p:cNvPr id="128" name="연결선: 구부러짐 125"/>
          <p:cNvCxnSpPr/>
          <p:nvPr/>
        </p:nvCxnSpPr>
        <p:spPr>
          <a:xfrm rot="5400000">
            <a:off x="5899489" y="2557416"/>
            <a:ext cx="295922" cy="97099"/>
          </a:xfrm>
          <a:prstGeom prst="curvedConnector3">
            <a:avLst>
              <a:gd name="adj1" fmla="val 50000"/>
            </a:avLst>
          </a:prstGeom>
          <a:solidFill>
            <a:srgbClr val="CF5F41">
              <a:alpha val="100000"/>
            </a:srgbClr>
          </a:solidFill>
          <a:ln w="12700" cap="flat" cmpd="sng" algn="ctr">
            <a:solidFill>
              <a:srgbClr val="632D1F">
                <a:alpha val="100000"/>
              </a:srgbClr>
            </a:solidFill>
            <a:prstDash val="solid"/>
            <a:miter/>
            <a:headEnd w="med" len="med"/>
            <a:tailEnd type="arrow" w="med" len="med"/>
          </a:ln>
        </p:spPr>
      </p:cxnSp>
      <p:sp>
        <p:nvSpPr>
          <p:cNvPr id="129" name="TextBox 126"/>
          <p:cNvSpPr txBox="1"/>
          <p:nvPr/>
        </p:nvSpPr>
        <p:spPr>
          <a:xfrm>
            <a:off x="5721191" y="2184368"/>
            <a:ext cx="749618" cy="262206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BD2F4B"/>
                </a:solidFill>
                <a:latin typeface="맑은 고딕"/>
                <a:ea typeface="맑은 고딕"/>
                <a:cs typeface="맑은 고딕"/>
              </a:rPr>
              <a:t>연산자형</a:t>
            </a:r>
          </a:p>
        </p:txBody>
      </p:sp>
      <p:cxnSp>
        <p:nvCxnSpPr>
          <p:cNvPr id="130" name="연결선: 구부러짐 125"/>
          <p:cNvCxnSpPr/>
          <p:nvPr/>
        </p:nvCxnSpPr>
        <p:spPr>
          <a:xfrm rot="5400000">
            <a:off x="7823539" y="2538366"/>
            <a:ext cx="295922" cy="97099"/>
          </a:xfrm>
          <a:prstGeom prst="curvedConnector3">
            <a:avLst>
              <a:gd name="adj1" fmla="val 50000"/>
            </a:avLst>
          </a:prstGeom>
          <a:solidFill>
            <a:srgbClr val="CF5F41">
              <a:alpha val="100000"/>
            </a:srgbClr>
          </a:solidFill>
          <a:ln w="12700" cap="flat" cmpd="sng" algn="ctr">
            <a:solidFill>
              <a:srgbClr val="632D1F">
                <a:alpha val="100000"/>
              </a:srgbClr>
            </a:solidFill>
            <a:prstDash val="solid"/>
            <a:miter/>
            <a:headEnd w="med" len="med"/>
            <a:tailEnd type="arrow" w="med" len="med"/>
          </a:ln>
        </p:spPr>
      </p:cxnSp>
      <p:sp>
        <p:nvSpPr>
          <p:cNvPr id="131" name="TextBox 126"/>
          <p:cNvSpPr txBox="1"/>
          <p:nvPr/>
        </p:nvSpPr>
        <p:spPr>
          <a:xfrm>
            <a:off x="7776210" y="2165318"/>
            <a:ext cx="618649" cy="262206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BD2F4B"/>
                </a:solidFill>
                <a:latin typeface="맑은 고딕"/>
                <a:ea typeface="맑은 고딕"/>
                <a:cs typeface="맑은 고딕"/>
              </a:rPr>
              <a:t>변수형</a:t>
            </a:r>
          </a:p>
        </p:txBody>
      </p:sp>
      <p:cxnSp>
        <p:nvCxnSpPr>
          <p:cNvPr id="132" name="연결선: 구부러짐 125"/>
          <p:cNvCxnSpPr/>
          <p:nvPr/>
        </p:nvCxnSpPr>
        <p:spPr>
          <a:xfrm rot="5400000">
            <a:off x="9890464" y="2547891"/>
            <a:ext cx="295922" cy="97099"/>
          </a:xfrm>
          <a:prstGeom prst="curvedConnector3">
            <a:avLst>
              <a:gd name="adj1" fmla="val 50000"/>
            </a:avLst>
          </a:prstGeom>
          <a:solidFill>
            <a:srgbClr val="CF5F41">
              <a:alpha val="100000"/>
            </a:srgbClr>
          </a:solidFill>
          <a:ln w="12700" cap="flat" cmpd="sng" algn="ctr">
            <a:solidFill>
              <a:srgbClr val="632D1F">
                <a:alpha val="100000"/>
              </a:srgbClr>
            </a:solidFill>
            <a:prstDash val="solid"/>
            <a:miter/>
            <a:headEnd w="med" len="med"/>
            <a:tailEnd type="arrow" w="med" len="med"/>
          </a:ln>
        </p:spPr>
      </p:cxnSp>
      <p:sp>
        <p:nvSpPr>
          <p:cNvPr id="133" name="TextBox 126"/>
          <p:cNvSpPr txBox="1"/>
          <p:nvPr/>
        </p:nvSpPr>
        <p:spPr>
          <a:xfrm>
            <a:off x="9843135" y="2174843"/>
            <a:ext cx="618649" cy="262206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BD2F4B"/>
                </a:solidFill>
                <a:latin typeface="맑은 고딕"/>
                <a:ea typeface="맑은 고딕"/>
                <a:cs typeface="맑은 고딕"/>
              </a:rPr>
              <a:t>숫자형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 dirty="0"/>
              <a:t>제</a:t>
            </a:r>
            <a:r>
              <a:rPr lang="en-US" altLang="ko-KR" sz="3400" dirty="0"/>
              <a:t> 2</a:t>
            </a:r>
            <a:r>
              <a:rPr lang="ko-KR" altLang="en-US" sz="3400" dirty="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6" y="1403294"/>
            <a:ext cx="10077557" cy="4870764"/>
          </a:xfrm>
        </p:spPr>
        <p:txBody>
          <a:bodyPr/>
          <a:lstStyle/>
          <a:p>
            <a:pPr marL="342900" indent="-342900">
              <a:buFont typeface="Wingdings"/>
              <a:buChar char="v"/>
              <a:defRPr/>
            </a:pPr>
            <a:r>
              <a:rPr lang="ko-KR" altLang="en-US" dirty="0"/>
              <a:t>파서의 전체적인 흐름</a:t>
            </a:r>
          </a:p>
        </p:txBody>
      </p:sp>
      <p:sp>
        <p:nvSpPr>
          <p:cNvPr id="5" name="순서도: 수행의 시작/종료 4"/>
          <p:cNvSpPr/>
          <p:nvPr/>
        </p:nvSpPr>
        <p:spPr>
          <a:xfrm>
            <a:off x="927785" y="211937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시작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601860" y="2723646"/>
            <a:ext cx="1566250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Parser </a:t>
            </a:r>
            <a:r>
              <a:rPr lang="ko-KR" altLang="en-US" sz="1100"/>
              <a:t>객체 생성</a:t>
            </a:r>
          </a:p>
        </p:txBody>
      </p:sp>
      <p:sp>
        <p:nvSpPr>
          <p:cNvPr id="7" name="순서도: 데이터 6"/>
          <p:cNvSpPr/>
          <p:nvPr/>
        </p:nvSpPr>
        <p:spPr>
          <a:xfrm>
            <a:off x="780666" y="3311013"/>
            <a:ext cx="1208638" cy="38082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수식</a:t>
            </a:r>
            <a:r>
              <a:rPr lang="en-US" altLang="ko-KR" sz="1000"/>
              <a:t>(expr)</a:t>
            </a:r>
            <a:r>
              <a:rPr lang="ko-KR" altLang="en-US" sz="1000"/>
              <a:t>입력</a:t>
            </a:r>
          </a:p>
        </p:txBody>
      </p:sp>
      <p:cxnSp>
        <p:nvCxnSpPr>
          <p:cNvPr id="10" name="직선 화살표 연결선 9"/>
          <p:cNvCxnSpPr>
            <a:stCxn id="5" idx="2"/>
            <a:endCxn id="6" idx="0"/>
          </p:cNvCxnSpPr>
          <p:nvPr/>
        </p:nvCxnSpPr>
        <p:spPr>
          <a:xfrm>
            <a:off x="1384985" y="2421124"/>
            <a:ext cx="0" cy="30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1"/>
          </p:cNvCxnSpPr>
          <p:nvPr/>
        </p:nvCxnSpPr>
        <p:spPr>
          <a:xfrm>
            <a:off x="1384985" y="3025398"/>
            <a:ext cx="0" cy="285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종속 처리 17"/>
          <p:cNvSpPr/>
          <p:nvPr/>
        </p:nvSpPr>
        <p:spPr>
          <a:xfrm>
            <a:off x="665234" y="3909356"/>
            <a:ext cx="1439501" cy="38082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evaluate( expr)</a:t>
            </a:r>
            <a:endParaRPr lang="ko-KR" altLang="en-US" sz="1000"/>
          </a:p>
        </p:txBody>
      </p:sp>
      <p:cxnSp>
        <p:nvCxnSpPr>
          <p:cNvPr id="20" name="직선 화살표 연결선 19"/>
          <p:cNvCxnSpPr>
            <a:stCxn id="7" idx="4"/>
            <a:endCxn id="18" idx="0"/>
          </p:cNvCxnSpPr>
          <p:nvPr/>
        </p:nvCxnSpPr>
        <p:spPr>
          <a:xfrm>
            <a:off x="1384985" y="3691835"/>
            <a:ext cx="0" cy="217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수행의 시작/종료 23"/>
          <p:cNvSpPr/>
          <p:nvPr/>
        </p:nvSpPr>
        <p:spPr>
          <a:xfrm>
            <a:off x="929853" y="627405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끝</a:t>
            </a:r>
          </a:p>
        </p:txBody>
      </p:sp>
      <p:sp>
        <p:nvSpPr>
          <p:cNvPr id="25" name="순서도: 종속 처리 24"/>
          <p:cNvSpPr/>
          <p:nvPr/>
        </p:nvSpPr>
        <p:spPr>
          <a:xfrm>
            <a:off x="4631068" y="2062889"/>
            <a:ext cx="1439501" cy="38082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evalExp1( )</a:t>
            </a:r>
            <a:endParaRPr lang="ko-KR" altLang="en-US" sz="1000"/>
          </a:p>
        </p:txBody>
      </p:sp>
      <p:sp>
        <p:nvSpPr>
          <p:cNvPr id="26" name="순서도: 종속 처리 25"/>
          <p:cNvSpPr/>
          <p:nvPr/>
        </p:nvSpPr>
        <p:spPr>
          <a:xfrm>
            <a:off x="4631068" y="2651457"/>
            <a:ext cx="1439501" cy="38082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evalExp2( )</a:t>
            </a:r>
            <a:endParaRPr lang="ko-KR" altLang="en-US" sz="1000"/>
          </a:p>
        </p:txBody>
      </p:sp>
      <p:sp>
        <p:nvSpPr>
          <p:cNvPr id="27" name="순서도: 종속 처리 26"/>
          <p:cNvSpPr/>
          <p:nvPr/>
        </p:nvSpPr>
        <p:spPr>
          <a:xfrm>
            <a:off x="4631067" y="3286140"/>
            <a:ext cx="1439501" cy="38082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evalExp3( )</a:t>
            </a:r>
            <a:endParaRPr lang="ko-KR" altLang="en-US" sz="1000"/>
          </a:p>
        </p:txBody>
      </p:sp>
      <p:sp>
        <p:nvSpPr>
          <p:cNvPr id="28" name="순서도: 종속 처리 27"/>
          <p:cNvSpPr/>
          <p:nvPr/>
        </p:nvSpPr>
        <p:spPr>
          <a:xfrm>
            <a:off x="4631066" y="3888986"/>
            <a:ext cx="1439501" cy="38082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evalExp4( )</a:t>
            </a:r>
            <a:endParaRPr lang="ko-KR" altLang="en-US" sz="1000"/>
          </a:p>
        </p:txBody>
      </p:sp>
      <p:sp>
        <p:nvSpPr>
          <p:cNvPr id="29" name="순서도: 종속 처리 28"/>
          <p:cNvSpPr/>
          <p:nvPr/>
        </p:nvSpPr>
        <p:spPr>
          <a:xfrm>
            <a:off x="4631065" y="4523669"/>
            <a:ext cx="1439501" cy="38082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evalExp5( )</a:t>
            </a:r>
            <a:endParaRPr lang="ko-KR" altLang="en-US" sz="1000"/>
          </a:p>
        </p:txBody>
      </p:sp>
      <p:sp>
        <p:nvSpPr>
          <p:cNvPr id="30" name="순서도: 종속 처리 29"/>
          <p:cNvSpPr/>
          <p:nvPr/>
        </p:nvSpPr>
        <p:spPr>
          <a:xfrm>
            <a:off x="4631064" y="5146886"/>
            <a:ext cx="1439501" cy="38082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evalExp6( )</a:t>
            </a:r>
            <a:endParaRPr lang="ko-KR" altLang="en-US" sz="1000"/>
          </a:p>
        </p:txBody>
      </p:sp>
      <p:cxnSp>
        <p:nvCxnSpPr>
          <p:cNvPr id="32" name="연결선: 꺾임 31"/>
          <p:cNvCxnSpPr>
            <a:cxnSpLocks/>
            <a:endCxn id="25" idx="0"/>
          </p:cNvCxnSpPr>
          <p:nvPr/>
        </p:nvCxnSpPr>
        <p:spPr>
          <a:xfrm flipV="1">
            <a:off x="2145525" y="2062889"/>
            <a:ext cx="3205294" cy="2029105"/>
          </a:xfrm>
          <a:prstGeom prst="bentConnector4">
            <a:avLst>
              <a:gd name="adj1" fmla="val 26344"/>
              <a:gd name="adj2" fmla="val 107250"/>
            </a:avLst>
          </a:prstGeom>
          <a:ln>
            <a:headEnd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4" name="직선 화살표 연결선 33"/>
          <p:cNvCxnSpPr>
            <a:stCxn id="25" idx="2"/>
            <a:endCxn id="26" idx="0"/>
          </p:cNvCxnSpPr>
          <p:nvPr/>
        </p:nvCxnSpPr>
        <p:spPr>
          <a:xfrm>
            <a:off x="5350819" y="2443711"/>
            <a:ext cx="0" cy="207746"/>
          </a:xfrm>
          <a:prstGeom prst="straightConnector1">
            <a:avLst/>
          </a:prstGeom>
          <a:ln>
            <a:headEnd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6" name="직선 화살표 연결선 35"/>
          <p:cNvCxnSpPr>
            <a:stCxn id="26" idx="2"/>
            <a:endCxn id="27" idx="0"/>
          </p:cNvCxnSpPr>
          <p:nvPr/>
        </p:nvCxnSpPr>
        <p:spPr>
          <a:xfrm flipH="1">
            <a:off x="5350818" y="3032279"/>
            <a:ext cx="1" cy="253861"/>
          </a:xfrm>
          <a:prstGeom prst="straightConnector1">
            <a:avLst/>
          </a:prstGeom>
          <a:ln>
            <a:headEnd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0" name="직선 화살표 연결선 39"/>
          <p:cNvCxnSpPr>
            <a:stCxn id="27" idx="2"/>
            <a:endCxn id="28" idx="0"/>
          </p:cNvCxnSpPr>
          <p:nvPr/>
        </p:nvCxnSpPr>
        <p:spPr>
          <a:xfrm flipH="1">
            <a:off x="5350817" y="3666962"/>
            <a:ext cx="1" cy="222024"/>
          </a:xfrm>
          <a:prstGeom prst="straightConnector1">
            <a:avLst/>
          </a:prstGeom>
          <a:ln>
            <a:headEnd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2" name="직선 화살표 연결선 41"/>
          <p:cNvCxnSpPr>
            <a:stCxn id="28" idx="2"/>
            <a:endCxn id="29" idx="0"/>
          </p:cNvCxnSpPr>
          <p:nvPr/>
        </p:nvCxnSpPr>
        <p:spPr>
          <a:xfrm flipH="1">
            <a:off x="5350816" y="4269808"/>
            <a:ext cx="1" cy="253861"/>
          </a:xfrm>
          <a:prstGeom prst="straightConnector1">
            <a:avLst/>
          </a:prstGeom>
          <a:ln>
            <a:headEnd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4" name="직선 화살표 연결선 43"/>
          <p:cNvCxnSpPr>
            <a:stCxn id="29" idx="2"/>
            <a:endCxn id="30" idx="0"/>
          </p:cNvCxnSpPr>
          <p:nvPr/>
        </p:nvCxnSpPr>
        <p:spPr>
          <a:xfrm flipH="1">
            <a:off x="5350815" y="4904491"/>
            <a:ext cx="1" cy="242395"/>
          </a:xfrm>
          <a:prstGeom prst="straightConnector1">
            <a:avLst/>
          </a:prstGeom>
          <a:ln>
            <a:headEnd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8" name="연결선: 꺾임 97"/>
          <p:cNvCxnSpPr>
            <a:cxnSpLocks/>
          </p:cNvCxnSpPr>
          <p:nvPr/>
        </p:nvCxnSpPr>
        <p:spPr>
          <a:xfrm rot="10800000" flipV="1">
            <a:off x="2120308" y="2243757"/>
            <a:ext cx="2510756" cy="1956072"/>
          </a:xfrm>
          <a:prstGeom prst="bentConnector3">
            <a:avLst>
              <a:gd name="adj1" fmla="val 52164"/>
            </a:avLst>
          </a:prstGeom>
          <a:ln>
            <a:headEnd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03" name="TextBox 102"/>
          <p:cNvSpPr txBox="1"/>
          <p:nvPr/>
        </p:nvSpPr>
        <p:spPr>
          <a:xfrm>
            <a:off x="4105094" y="2190112"/>
            <a:ext cx="57099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return</a:t>
            </a:r>
            <a:endParaRPr lang="ko-KR" altLang="en-US" sz="1100"/>
          </a:p>
        </p:txBody>
      </p:sp>
      <p:sp>
        <p:nvSpPr>
          <p:cNvPr id="115" name="TextBox 114"/>
          <p:cNvSpPr txBox="1"/>
          <p:nvPr/>
        </p:nvSpPr>
        <p:spPr>
          <a:xfrm>
            <a:off x="6841181" y="2160775"/>
            <a:ext cx="5280537" cy="216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500" dirty="0"/>
          </a:p>
          <a:p>
            <a:pPr>
              <a:defRPr/>
            </a:pPr>
            <a:r>
              <a:rPr lang="ko-KR" altLang="en-US" sz="1500" dirty="0"/>
              <a:t>파서의 도입부인 </a:t>
            </a:r>
            <a:r>
              <a:rPr lang="en-US" altLang="ko-KR" sz="1500" dirty="0"/>
              <a:t>evaluate()</a:t>
            </a:r>
            <a:r>
              <a:rPr lang="ko-KR" altLang="en-US" sz="1500" dirty="0"/>
              <a:t>를 호출하면 </a:t>
            </a:r>
            <a:r>
              <a:rPr lang="en-US" altLang="ko-KR" sz="1500" dirty="0"/>
              <a:t>evalExp1()</a:t>
            </a:r>
            <a:r>
              <a:rPr lang="ko-KR" altLang="en-US" sz="1500" dirty="0"/>
              <a:t>가 호출됨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r>
              <a:rPr lang="en-US" altLang="ko-KR" sz="1500" dirty="0"/>
              <a:t>evalExp1()</a:t>
            </a:r>
            <a:r>
              <a:rPr lang="ko-KR" altLang="en-US" sz="1500" dirty="0"/>
              <a:t> 내부에서 </a:t>
            </a:r>
            <a:r>
              <a:rPr lang="en-US" altLang="ko-KR" sz="1500" dirty="0"/>
              <a:t>evalExp2()</a:t>
            </a:r>
            <a:r>
              <a:rPr lang="ko-KR" altLang="en-US" sz="1500" dirty="0"/>
              <a:t> 호출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en-US" altLang="ko-KR" sz="1500" dirty="0"/>
              <a:t>evalExp2()</a:t>
            </a:r>
            <a:r>
              <a:rPr lang="ko-KR" altLang="en-US" sz="1500" dirty="0"/>
              <a:t>에서 </a:t>
            </a:r>
            <a:r>
              <a:rPr lang="en-US" altLang="ko-KR" sz="1500" dirty="0"/>
              <a:t>evalExp3()</a:t>
            </a:r>
            <a:r>
              <a:rPr lang="ko-KR" altLang="en-US" sz="1500" dirty="0"/>
              <a:t> 호출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en-US" altLang="ko-KR" sz="1500" dirty="0"/>
              <a:t>...,</a:t>
            </a:r>
            <a:r>
              <a:rPr lang="ko-KR" altLang="en-US" sz="1500" dirty="0"/>
              <a:t> 마지막으로 </a:t>
            </a:r>
            <a:r>
              <a:rPr lang="en-US" altLang="ko-KR" sz="1500" dirty="0"/>
              <a:t>evalExp6()</a:t>
            </a:r>
            <a:r>
              <a:rPr lang="ko-KR" altLang="en-US" sz="1500" dirty="0"/>
              <a:t>가 호출된다</a:t>
            </a:r>
            <a:r>
              <a:rPr lang="en-US" altLang="ko-KR" sz="1500" dirty="0"/>
              <a:t>.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en-US" altLang="ko-KR" sz="1500" dirty="0"/>
              <a:t>evalExp6() </a:t>
            </a:r>
            <a:r>
              <a:rPr lang="ko-KR" altLang="en-US" sz="1500" dirty="0"/>
              <a:t>내부에서 괄호가 포함된 표현일 경우 재귀적으로 </a:t>
            </a:r>
            <a:r>
              <a:rPr lang="en-US" altLang="ko-KR" sz="1500" dirty="0"/>
              <a:t>evalExp2()</a:t>
            </a:r>
            <a:r>
              <a:rPr lang="ko-KR" altLang="en-US" sz="1500" dirty="0"/>
              <a:t>를 호출</a:t>
            </a:r>
            <a:r>
              <a:rPr lang="en-US" altLang="ko-KR" sz="1500" dirty="0"/>
              <a:t>, </a:t>
            </a:r>
            <a:r>
              <a:rPr lang="ko-KR" altLang="en-US" sz="1500" dirty="0"/>
              <a:t>아니면 값을 알아내기 위해 </a:t>
            </a:r>
            <a:r>
              <a:rPr lang="en-US" altLang="ko-KR" sz="1500" dirty="0"/>
              <a:t>atom()</a:t>
            </a:r>
            <a:r>
              <a:rPr lang="ko-KR" altLang="en-US" sz="1500" dirty="0"/>
              <a:t>을</a:t>
            </a:r>
            <a:r>
              <a:rPr lang="en-US" altLang="ko-KR" sz="1500" dirty="0"/>
              <a:t> </a:t>
            </a:r>
            <a:r>
              <a:rPr lang="ko-KR" altLang="en-US" sz="1500" dirty="0"/>
              <a:t>호출한다</a:t>
            </a:r>
            <a:r>
              <a:rPr lang="en-US" altLang="ko-KR" sz="1500" dirty="0"/>
              <a:t>.</a:t>
            </a:r>
          </a:p>
          <a:p>
            <a:pPr>
              <a:defRPr/>
            </a:pPr>
            <a:endParaRPr lang="en-US" altLang="ko-KR" sz="1500" dirty="0"/>
          </a:p>
        </p:txBody>
      </p:sp>
      <p:sp>
        <p:nvSpPr>
          <p:cNvPr id="41" name="순서도: 종속 처리 40">
            <a:extLst>
              <a:ext uri="{FF2B5EF4-FFF2-40B4-BE49-F238E27FC236}">
                <a16:creationId xmlns:a16="http://schemas.microsoft.com/office/drawing/2014/main" id="{E4C1F972-63D9-4947-945D-F92E4A7EEA58}"/>
              </a:ext>
            </a:extLst>
          </p:cNvPr>
          <p:cNvSpPr/>
          <p:nvPr/>
        </p:nvSpPr>
        <p:spPr>
          <a:xfrm>
            <a:off x="4631062" y="6365756"/>
            <a:ext cx="1439501" cy="38082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atom( )</a:t>
            </a:r>
            <a:endParaRPr lang="ko-KR" altLang="en-US" sz="10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720D237-5532-477D-988E-CF717B7FC621}"/>
              </a:ext>
            </a:extLst>
          </p:cNvPr>
          <p:cNvCxnSpPr>
            <a:cxnSpLocks/>
            <a:stCxn id="61" idx="2"/>
            <a:endCxn id="41" idx="0"/>
          </p:cNvCxnSpPr>
          <p:nvPr/>
        </p:nvCxnSpPr>
        <p:spPr>
          <a:xfrm flipH="1">
            <a:off x="5350813" y="6107123"/>
            <a:ext cx="1" cy="25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0FCC3A36-FBC8-4209-9918-9924674E66F6}"/>
              </a:ext>
            </a:extLst>
          </p:cNvPr>
          <p:cNvSpPr/>
          <p:nvPr/>
        </p:nvSpPr>
        <p:spPr>
          <a:xfrm>
            <a:off x="4440898" y="5726301"/>
            <a:ext cx="1819831" cy="3808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token.equals</a:t>
            </a:r>
            <a:r>
              <a:rPr lang="en-US" altLang="ko-KR" sz="1000"/>
              <a:t>( ‘(‘ )</a:t>
            </a:r>
            <a:endParaRPr lang="ko-KR" altLang="en-US" sz="100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1FC6C13-B654-428C-B0EA-BF24282DEC41}"/>
              </a:ext>
            </a:extLst>
          </p:cNvPr>
          <p:cNvCxnSpPr>
            <a:cxnSpLocks/>
            <a:stCxn id="30" idx="2"/>
            <a:endCxn id="61" idx="0"/>
          </p:cNvCxnSpPr>
          <p:nvPr/>
        </p:nvCxnSpPr>
        <p:spPr>
          <a:xfrm flipH="1">
            <a:off x="5350814" y="5527708"/>
            <a:ext cx="1" cy="19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9C3F62C-15FC-4532-BB5C-B328144ADE0A}"/>
              </a:ext>
            </a:extLst>
          </p:cNvPr>
          <p:cNvSpPr txBox="1"/>
          <p:nvPr/>
        </p:nvSpPr>
        <p:spPr>
          <a:xfrm>
            <a:off x="5069401" y="6129954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769507BA-5420-4C35-8774-EB7BAD3ED48F}"/>
              </a:ext>
            </a:extLst>
          </p:cNvPr>
          <p:cNvCxnSpPr>
            <a:stCxn id="61" idx="3"/>
            <a:endCxn id="26" idx="3"/>
          </p:cNvCxnSpPr>
          <p:nvPr/>
        </p:nvCxnSpPr>
        <p:spPr>
          <a:xfrm flipH="1" flipV="1">
            <a:off x="6070569" y="2841868"/>
            <a:ext cx="190160" cy="3074844"/>
          </a:xfrm>
          <a:prstGeom prst="bentConnector3">
            <a:avLst>
              <a:gd name="adj1" fmla="val -12021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8AC2476-C312-4183-B007-63EA88798C0A}"/>
              </a:ext>
            </a:extLst>
          </p:cNvPr>
          <p:cNvSpPr txBox="1"/>
          <p:nvPr/>
        </p:nvSpPr>
        <p:spPr>
          <a:xfrm>
            <a:off x="6188540" y="5682808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3BDEFB6B-5058-4761-AD7D-A5EFC4058FC0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>
            <a:off x="1384985" y="4290178"/>
            <a:ext cx="2068" cy="198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530035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evaluate()</a:t>
            </a:r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898863" y="219907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시작</a:t>
            </a:r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898863" y="6157589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끝</a:t>
            </a:r>
          </a:p>
        </p:txBody>
      </p:sp>
      <p:sp>
        <p:nvSpPr>
          <p:cNvPr id="130" name="순서도: 종속 처리 129"/>
          <p:cNvSpPr/>
          <p:nvPr/>
        </p:nvSpPr>
        <p:spPr>
          <a:xfrm>
            <a:off x="806388" y="2715971"/>
            <a:ext cx="1099350" cy="436944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getToken( )</a:t>
            </a:r>
          </a:p>
        </p:txBody>
      </p:sp>
      <p:cxnSp>
        <p:nvCxnSpPr>
          <p:cNvPr id="5" name="직선 화살표 연결선 4"/>
          <p:cNvCxnSpPr>
            <a:stCxn id="128" idx="2"/>
            <a:endCxn id="130" idx="0"/>
          </p:cNvCxnSpPr>
          <p:nvPr/>
        </p:nvCxnSpPr>
        <p:spPr>
          <a:xfrm>
            <a:off x="1356063" y="2500825"/>
            <a:ext cx="0" cy="215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768872" y="3405933"/>
            <a:ext cx="1174381" cy="5033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token.equals(EOE)</a:t>
            </a:r>
            <a:endParaRPr lang="ko-KR" altLang="en-US" sz="1000"/>
          </a:p>
        </p:txBody>
      </p:sp>
      <p:cxnSp>
        <p:nvCxnSpPr>
          <p:cNvPr id="9" name="직선 화살표 연결선 8"/>
          <p:cNvCxnSpPr>
            <a:stCxn id="130" idx="2"/>
            <a:endCxn id="7" idx="0"/>
          </p:cNvCxnSpPr>
          <p:nvPr/>
        </p:nvCxnSpPr>
        <p:spPr>
          <a:xfrm>
            <a:off x="1356063" y="3152915"/>
            <a:ext cx="0" cy="253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종속 처리 10"/>
          <p:cNvSpPr/>
          <p:nvPr/>
        </p:nvSpPr>
        <p:spPr>
          <a:xfrm>
            <a:off x="866196" y="4288142"/>
            <a:ext cx="979732" cy="41186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handleErr(SYNTAX )</a:t>
            </a:r>
            <a:endParaRPr lang="ko-KR" altLang="en-US" sz="1000"/>
          </a:p>
        </p:txBody>
      </p:sp>
      <p:cxnSp>
        <p:nvCxnSpPr>
          <p:cNvPr id="13" name="직선 화살표 연결선 12"/>
          <p:cNvCxnSpPr>
            <a:stCxn id="7" idx="2"/>
            <a:endCxn id="11" idx="0"/>
          </p:cNvCxnSpPr>
          <p:nvPr/>
        </p:nvCxnSpPr>
        <p:spPr>
          <a:xfrm flipH="1">
            <a:off x="1356062" y="3909297"/>
            <a:ext cx="1" cy="378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2"/>
            <a:endCxn id="129" idx="0"/>
          </p:cNvCxnSpPr>
          <p:nvPr/>
        </p:nvCxnSpPr>
        <p:spPr>
          <a:xfrm>
            <a:off x="1356062" y="4700007"/>
            <a:ext cx="1" cy="145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02765" y="3963162"/>
            <a:ext cx="2317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8" name="순서도: 처리 17"/>
          <p:cNvSpPr/>
          <p:nvPr/>
        </p:nvSpPr>
        <p:spPr>
          <a:xfrm>
            <a:off x="2999923" y="3405932"/>
            <a:ext cx="1174377" cy="5033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result=evalExp1( )</a:t>
            </a:r>
            <a:endParaRPr lang="ko-KR" altLang="en-US" sz="1000"/>
          </a:p>
        </p:txBody>
      </p:sp>
      <p:cxnSp>
        <p:nvCxnSpPr>
          <p:cNvPr id="20" name="직선 화살표 연결선 19"/>
          <p:cNvCxnSpPr>
            <a:stCxn id="7" idx="3"/>
            <a:endCxn id="18" idx="1"/>
          </p:cNvCxnSpPr>
          <p:nvPr/>
        </p:nvCxnSpPr>
        <p:spPr>
          <a:xfrm>
            <a:off x="1943253" y="3657615"/>
            <a:ext cx="1056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37217" y="3391042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30" name="순서도: 판단 29"/>
          <p:cNvSpPr/>
          <p:nvPr/>
        </p:nvSpPr>
        <p:spPr>
          <a:xfrm>
            <a:off x="3007322" y="4208572"/>
            <a:ext cx="1174376" cy="6188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!</a:t>
            </a:r>
            <a:r>
              <a:rPr lang="en-US" altLang="ko-KR" sz="1000"/>
              <a:t>token.equals(EOE)</a:t>
            </a:r>
            <a:endParaRPr lang="ko-KR" altLang="en-US" sz="1000"/>
          </a:p>
        </p:txBody>
      </p:sp>
      <p:cxnSp>
        <p:nvCxnSpPr>
          <p:cNvPr id="26" name="직선 화살표 연결선 25"/>
          <p:cNvCxnSpPr>
            <a:stCxn id="18" idx="2"/>
            <a:endCxn id="30" idx="0"/>
          </p:cNvCxnSpPr>
          <p:nvPr/>
        </p:nvCxnSpPr>
        <p:spPr>
          <a:xfrm>
            <a:off x="3587112" y="3909297"/>
            <a:ext cx="7398" cy="299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종속 처리 38"/>
          <p:cNvSpPr/>
          <p:nvPr/>
        </p:nvSpPr>
        <p:spPr>
          <a:xfrm>
            <a:off x="3107421" y="5136897"/>
            <a:ext cx="979732" cy="41186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handleErr(SYNTAX )</a:t>
            </a:r>
            <a:endParaRPr lang="ko-KR" altLang="en-US" sz="1000"/>
          </a:p>
        </p:txBody>
      </p:sp>
      <p:cxnSp>
        <p:nvCxnSpPr>
          <p:cNvPr id="40" name="직선 화살표 연결선 39"/>
          <p:cNvCxnSpPr>
            <a:stCxn id="30" idx="2"/>
            <a:endCxn id="39" idx="0"/>
          </p:cNvCxnSpPr>
          <p:nvPr/>
        </p:nvCxnSpPr>
        <p:spPr>
          <a:xfrm>
            <a:off x="3594510" y="4827404"/>
            <a:ext cx="2777" cy="309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83580" y="4827404"/>
            <a:ext cx="2321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42" name="직선 화살표 연결선 41"/>
          <p:cNvCxnSpPr>
            <a:stCxn id="30" idx="3"/>
            <a:endCxn id="46" idx="1"/>
          </p:cNvCxnSpPr>
          <p:nvPr/>
        </p:nvCxnSpPr>
        <p:spPr>
          <a:xfrm flipV="1">
            <a:off x="4181698" y="4507029"/>
            <a:ext cx="890044" cy="10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87893" y="426599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46" name="순서도: 처리 45"/>
          <p:cNvSpPr/>
          <p:nvPr/>
        </p:nvSpPr>
        <p:spPr>
          <a:xfrm>
            <a:off x="5071742" y="4255346"/>
            <a:ext cx="1084598" cy="5033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return result</a:t>
            </a:r>
            <a:endParaRPr lang="ko-KR" altLang="en-US" sz="1000"/>
          </a:p>
        </p:txBody>
      </p:sp>
      <p:cxnSp>
        <p:nvCxnSpPr>
          <p:cNvPr id="49" name="연결선: 꺾임 48"/>
          <p:cNvCxnSpPr>
            <a:stCxn id="46" idx="2"/>
          </p:cNvCxnSpPr>
          <p:nvPr/>
        </p:nvCxnSpPr>
        <p:spPr>
          <a:xfrm rot="5400000">
            <a:off x="2879529" y="3235243"/>
            <a:ext cx="1211045" cy="42579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/>
          <p:cNvCxnSpPr>
            <a:stCxn id="39" idx="2"/>
          </p:cNvCxnSpPr>
          <p:nvPr/>
        </p:nvCxnSpPr>
        <p:spPr>
          <a:xfrm rot="5400000">
            <a:off x="2407537" y="4497286"/>
            <a:ext cx="138274" cy="22412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05738" y="2804321"/>
            <a:ext cx="110158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토큰 받아 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6455" y="3951258"/>
            <a:ext cx="1136850" cy="2616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표현식 존재</a:t>
            </a:r>
            <a:r>
              <a:rPr lang="en-US" altLang="ko-KR" sz="1100">
                <a:solidFill>
                  <a:srgbClr val="0070C0"/>
                </a:solidFill>
              </a:rPr>
              <a:t>X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63943" y="3510261"/>
            <a:ext cx="174599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표현식 파싱</a:t>
            </a:r>
            <a:r>
              <a:rPr lang="en-US" altLang="ko-KR" sz="1100">
                <a:solidFill>
                  <a:srgbClr val="0070C0"/>
                </a:solidFill>
              </a:rPr>
              <a:t>, </a:t>
            </a:r>
            <a:r>
              <a:rPr lang="ko-KR" altLang="en-US" sz="1100">
                <a:solidFill>
                  <a:srgbClr val="0070C0"/>
                </a:solidFill>
              </a:rPr>
              <a:t>계산 시작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71948" y="4812795"/>
            <a:ext cx="1972015" cy="262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표현식의 끝은 </a:t>
            </a:r>
            <a:r>
              <a:rPr lang="en-US" altLang="ko-KR" sz="1100">
                <a:solidFill>
                  <a:srgbClr val="0070C0"/>
                </a:solidFill>
              </a:rPr>
              <a:t>EOE</a:t>
            </a:r>
            <a:r>
              <a:rPr lang="ko-KR" altLang="en-US" sz="1100">
                <a:solidFill>
                  <a:srgbClr val="0070C0"/>
                </a:solidFill>
              </a:rPr>
              <a:t>여야 함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56340" y="4376223"/>
            <a:ext cx="105189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최종 결과값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08231" y="2236287"/>
            <a:ext cx="4309316" cy="1354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evaluate(</a:t>
            </a:r>
            <a:r>
              <a:rPr lang="en-US" altLang="ko-KR" sz="1800"/>
              <a:t>)</a:t>
            </a:r>
            <a:r>
              <a:rPr lang="en-US" altLang="ko-KR" sz="1600"/>
              <a:t>: </a:t>
            </a:r>
            <a:r>
              <a:rPr lang="ko-KR" altLang="en-US" sz="1600"/>
              <a:t>파서의 도입부</a:t>
            </a:r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ko-KR" altLang="en-US" sz="1600"/>
              <a:t>토큰을 받아 표현식이 존재하면 </a:t>
            </a:r>
            <a:r>
              <a:rPr lang="en-US" altLang="ko-KR" sz="1600"/>
              <a:t>evalExp1( )</a:t>
            </a:r>
            <a:r>
              <a:rPr lang="ko-KR" altLang="en-US" sz="1600"/>
              <a:t>을 호출하여 파싱을 시작한다</a:t>
            </a:r>
            <a:r>
              <a:rPr lang="en-US" altLang="ko-KR" sz="1600"/>
              <a:t>. </a:t>
            </a:r>
          </a:p>
          <a:p>
            <a:pPr lvl="0">
              <a:defRPr/>
            </a:pP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39505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evalExp1()</a:t>
            </a:r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898863" y="1981801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시작</a:t>
            </a:r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898862" y="645209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끝</a:t>
            </a:r>
          </a:p>
        </p:txBody>
      </p:sp>
      <p:sp>
        <p:nvSpPr>
          <p:cNvPr id="130" name="순서도: 종속 처리 129"/>
          <p:cNvSpPr/>
          <p:nvPr/>
        </p:nvSpPr>
        <p:spPr>
          <a:xfrm>
            <a:off x="2550578" y="3610151"/>
            <a:ext cx="1099350" cy="354528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getToken( )</a:t>
            </a:r>
          </a:p>
        </p:txBody>
      </p:sp>
      <p:cxnSp>
        <p:nvCxnSpPr>
          <p:cNvPr id="5" name="직선 화살표 연결선 4"/>
          <p:cNvCxnSpPr>
            <a:stCxn id="62" idx="2"/>
            <a:endCxn id="197" idx="0"/>
          </p:cNvCxnSpPr>
          <p:nvPr/>
        </p:nvCxnSpPr>
        <p:spPr>
          <a:xfrm rot="5400000">
            <a:off x="2997328" y="3000121"/>
            <a:ext cx="181991" cy="4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2522909" y="4180362"/>
            <a:ext cx="1174381" cy="5702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!token.equals(“=”)</a:t>
            </a:r>
            <a:endParaRPr lang="ko-KR" altLang="en-US" sz="1000"/>
          </a:p>
        </p:txBody>
      </p:sp>
      <p:cxnSp>
        <p:nvCxnSpPr>
          <p:cNvPr id="9" name="직선 화살표 연결선 8"/>
          <p:cNvCxnSpPr>
            <a:stCxn id="130" idx="2"/>
            <a:endCxn id="7" idx="0"/>
          </p:cNvCxnSpPr>
          <p:nvPr/>
        </p:nvCxnSpPr>
        <p:spPr>
          <a:xfrm rot="16200000" flipH="1">
            <a:off x="2997334" y="4067597"/>
            <a:ext cx="215683" cy="9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  <a:endCxn id="102" idx="0"/>
          </p:cNvCxnSpPr>
          <p:nvPr/>
        </p:nvCxnSpPr>
        <p:spPr>
          <a:xfrm rot="16200000" flipH="1">
            <a:off x="2938138" y="4922576"/>
            <a:ext cx="343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48760" y="4651823"/>
            <a:ext cx="2335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20" name="직선 화살표 연결선 19"/>
          <p:cNvCxnSpPr>
            <a:stCxn id="7" idx="3"/>
            <a:endCxn id="115" idx="1"/>
          </p:cNvCxnSpPr>
          <p:nvPr/>
        </p:nvCxnSpPr>
        <p:spPr>
          <a:xfrm flipV="1">
            <a:off x="3697290" y="4462412"/>
            <a:ext cx="1217155" cy="3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2895" y="4219096"/>
            <a:ext cx="2390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54" name="TextBox 53"/>
          <p:cNvSpPr txBox="1"/>
          <p:nvPr/>
        </p:nvSpPr>
        <p:spPr>
          <a:xfrm>
            <a:off x="3630783" y="3652477"/>
            <a:ext cx="109285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토큰 받아 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8230" y="2236287"/>
            <a:ext cx="4415248" cy="15813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"/>
              <a:t>evalExp1()</a:t>
            </a:r>
            <a:r>
              <a:rPr lang="en-US" altLang="ko-KR" sz="1600"/>
              <a:t>: </a:t>
            </a:r>
            <a:r>
              <a:rPr lang="ko-KR" altLang="en-US" sz="1600"/>
              <a:t>변수의 값 할당 처리 메소드</a:t>
            </a:r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en-US" altLang="ko-KR" sz="1600"/>
              <a:t>※</a:t>
            </a:r>
            <a:r>
              <a:rPr lang="ko-KR" altLang="en-US" sz="1600"/>
              <a:t>변수 다음</a:t>
            </a:r>
            <a:r>
              <a:rPr lang="en-US" altLang="ko-KR" sz="1600"/>
              <a:t> </a:t>
            </a:r>
            <a:r>
              <a:rPr lang="ko-KR" altLang="en-US" sz="1600"/>
              <a:t>토큰이 등호</a:t>
            </a:r>
            <a:r>
              <a:rPr lang="en-US" altLang="ko-KR" sz="1600"/>
              <a:t>(‘=‘)</a:t>
            </a:r>
            <a:r>
              <a:rPr lang="ko-KR" altLang="en-US" sz="1600"/>
              <a:t>가 아니라면</a:t>
            </a:r>
            <a:r>
              <a:rPr lang="en-US" altLang="ko-KR" sz="1600"/>
              <a:t>, </a:t>
            </a:r>
            <a:r>
              <a:rPr lang="ko-KR" altLang="en-US" sz="1600"/>
              <a:t>할당이 아니므로 </a:t>
            </a:r>
            <a:r>
              <a:rPr lang="en-US" altLang="ko-KR" sz="1600"/>
              <a:t>putBack( ) </a:t>
            </a:r>
            <a:r>
              <a:rPr lang="ko-KR" altLang="en-US" sz="1600"/>
              <a:t>메소드를 이용하여 </a:t>
            </a:r>
          </a:p>
          <a:p>
            <a:pPr lvl="0">
              <a:defRPr/>
            </a:pPr>
            <a:r>
              <a:rPr lang="ko-KR" altLang="en-US" sz="1600"/>
              <a:t>읽었던 토큰</a:t>
            </a:r>
            <a:r>
              <a:rPr lang="en-US" altLang="ko-KR" sz="1600"/>
              <a:t>(</a:t>
            </a:r>
            <a:r>
              <a:rPr lang="ko-KR" altLang="en-US" sz="1600"/>
              <a:t>인덱스 값</a:t>
            </a:r>
            <a:r>
              <a:rPr lang="en-US" altLang="ko-KR" sz="1600"/>
              <a:t>)</a:t>
            </a:r>
            <a:r>
              <a:rPr lang="ko-KR" altLang="en-US" sz="1600"/>
              <a:t>을 되돌려 놓아야 한다</a:t>
            </a:r>
            <a:r>
              <a:rPr lang="en-US" altLang="ko-KR" sz="1600"/>
              <a:t>.</a:t>
            </a:r>
          </a:p>
          <a:p>
            <a:pPr lvl="0">
              <a:defRPr/>
            </a:pPr>
            <a:endParaRPr lang="ko-KR" altLang="en-US" sz="1600"/>
          </a:p>
        </p:txBody>
      </p:sp>
      <p:sp>
        <p:nvSpPr>
          <p:cNvPr id="8" name="순서도: 판단 7"/>
          <p:cNvSpPr/>
          <p:nvPr/>
        </p:nvSpPr>
        <p:spPr>
          <a:xfrm>
            <a:off x="534928" y="2517126"/>
            <a:ext cx="1642268" cy="4279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tokType==VARIABLE</a:t>
            </a:r>
            <a:endParaRPr lang="ko-KR" altLang="en-US" sz="100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1356062" y="2274500"/>
            <a:ext cx="1" cy="188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처리 61"/>
          <p:cNvSpPr/>
          <p:nvPr/>
        </p:nvSpPr>
        <p:spPr>
          <a:xfrm>
            <a:off x="2570958" y="2557003"/>
            <a:ext cx="1039541" cy="3545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토큰 임시 저장</a:t>
            </a:r>
          </a:p>
        </p:txBody>
      </p:sp>
      <p:cxnSp>
        <p:nvCxnSpPr>
          <p:cNvPr id="64" name="직선 화살표 연결선 63"/>
          <p:cNvCxnSpPr>
            <a:stCxn id="8" idx="3"/>
            <a:endCxn id="62" idx="1"/>
          </p:cNvCxnSpPr>
          <p:nvPr/>
        </p:nvCxnSpPr>
        <p:spPr>
          <a:xfrm>
            <a:off x="2177196" y="2731103"/>
            <a:ext cx="393762" cy="3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처리 101"/>
          <p:cNvSpPr/>
          <p:nvPr/>
        </p:nvSpPr>
        <p:spPr>
          <a:xfrm>
            <a:off x="2522910" y="5094538"/>
            <a:ext cx="1174380" cy="3545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토큰 값 원상복구</a:t>
            </a:r>
          </a:p>
        </p:txBody>
      </p:sp>
      <p:sp>
        <p:nvSpPr>
          <p:cNvPr id="115" name="순서도: 종속 처리 114"/>
          <p:cNvSpPr/>
          <p:nvPr/>
        </p:nvSpPr>
        <p:spPr>
          <a:xfrm>
            <a:off x="4914445" y="4243940"/>
            <a:ext cx="1099350" cy="436944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getToken( )</a:t>
            </a:r>
          </a:p>
        </p:txBody>
      </p:sp>
      <p:sp>
        <p:nvSpPr>
          <p:cNvPr id="118" name="순서도: 처리 117"/>
          <p:cNvSpPr/>
          <p:nvPr/>
        </p:nvSpPr>
        <p:spPr>
          <a:xfrm>
            <a:off x="4876931" y="4853275"/>
            <a:ext cx="1174377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result=evalExp2( )</a:t>
            </a:r>
            <a:endParaRPr lang="ko-KR" altLang="en-US" sz="1000"/>
          </a:p>
        </p:txBody>
      </p:sp>
      <p:cxnSp>
        <p:nvCxnSpPr>
          <p:cNvPr id="116" name="직선 화살표 연결선 115"/>
          <p:cNvCxnSpPr>
            <a:stCxn id="115" idx="2"/>
            <a:endCxn id="118" idx="0"/>
          </p:cNvCxnSpPr>
          <p:nvPr/>
        </p:nvCxnSpPr>
        <p:spPr>
          <a:xfrm>
            <a:off x="5464120" y="4680884"/>
            <a:ext cx="0" cy="17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124382" y="2440396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32" name="순서도: 처리 131"/>
          <p:cNvSpPr/>
          <p:nvPr/>
        </p:nvSpPr>
        <p:spPr>
          <a:xfrm>
            <a:off x="4840531" y="5366694"/>
            <a:ext cx="1248898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vars[varIdx]=result</a:t>
            </a:r>
            <a:endParaRPr lang="ko-KR" altLang="en-US" sz="1000"/>
          </a:p>
        </p:txBody>
      </p:sp>
      <p:sp>
        <p:nvSpPr>
          <p:cNvPr id="133" name="TextBox 132"/>
          <p:cNvSpPr txBox="1"/>
          <p:nvPr/>
        </p:nvSpPr>
        <p:spPr>
          <a:xfrm>
            <a:off x="6089429" y="5386986"/>
            <a:ext cx="12314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변수에 값 저장</a:t>
            </a:r>
          </a:p>
        </p:txBody>
      </p:sp>
      <p:cxnSp>
        <p:nvCxnSpPr>
          <p:cNvPr id="135" name="직선 화살표 연결선 134"/>
          <p:cNvCxnSpPr>
            <a:stCxn id="118" idx="2"/>
            <a:endCxn id="132" idx="0"/>
          </p:cNvCxnSpPr>
          <p:nvPr/>
        </p:nvCxnSpPr>
        <p:spPr>
          <a:xfrm>
            <a:off x="5464120" y="5198729"/>
            <a:ext cx="860" cy="16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순서도: 처리 136"/>
          <p:cNvSpPr/>
          <p:nvPr/>
        </p:nvSpPr>
        <p:spPr>
          <a:xfrm>
            <a:off x="4872183" y="5883061"/>
            <a:ext cx="1174377" cy="315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return</a:t>
            </a:r>
            <a:r>
              <a:rPr lang="ko-KR" altLang="en-US" sz="1000"/>
              <a:t> </a:t>
            </a:r>
            <a:r>
              <a:rPr lang="en-US" altLang="ko-KR" sz="1000"/>
              <a:t>result</a:t>
            </a:r>
            <a:endParaRPr lang="ko-KR" altLang="en-US" sz="1000"/>
          </a:p>
        </p:txBody>
      </p:sp>
      <p:cxnSp>
        <p:nvCxnSpPr>
          <p:cNvPr id="142" name="직선 화살표 연결선 141"/>
          <p:cNvCxnSpPr>
            <a:stCxn id="132" idx="2"/>
            <a:endCxn id="137" idx="0"/>
          </p:cNvCxnSpPr>
          <p:nvPr/>
        </p:nvCxnSpPr>
        <p:spPr>
          <a:xfrm flipH="1">
            <a:off x="5459372" y="5712148"/>
            <a:ext cx="5608" cy="17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처리 150"/>
          <p:cNvSpPr/>
          <p:nvPr/>
        </p:nvSpPr>
        <p:spPr>
          <a:xfrm>
            <a:off x="768873" y="5687648"/>
            <a:ext cx="1174377" cy="3545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return</a:t>
            </a:r>
            <a:r>
              <a:rPr lang="ko-KR" altLang="en-US" sz="1000"/>
              <a:t> </a:t>
            </a:r>
            <a:r>
              <a:rPr lang="en-US" altLang="ko-KR" sz="1000"/>
              <a:t>evalExp2( )</a:t>
            </a:r>
            <a:endParaRPr lang="ko-KR" altLang="en-US" sz="1000"/>
          </a:p>
        </p:txBody>
      </p:sp>
      <p:cxnSp>
        <p:nvCxnSpPr>
          <p:cNvPr id="154" name="직선 화살표 연결선 153"/>
          <p:cNvCxnSpPr>
            <a:stCxn id="151" idx="2"/>
            <a:endCxn id="129" idx="0"/>
          </p:cNvCxnSpPr>
          <p:nvPr/>
        </p:nvCxnSpPr>
        <p:spPr>
          <a:xfrm>
            <a:off x="1356062" y="6042176"/>
            <a:ext cx="0" cy="40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8" idx="2"/>
            <a:endCxn id="151" idx="0"/>
          </p:cNvCxnSpPr>
          <p:nvPr/>
        </p:nvCxnSpPr>
        <p:spPr>
          <a:xfrm>
            <a:off x="1356062" y="2945080"/>
            <a:ext cx="0" cy="274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010449" y="2911531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cxnSp>
        <p:nvCxnSpPr>
          <p:cNvPr id="193" name="직선 화살표 연결선 192"/>
          <p:cNvCxnSpPr>
            <a:stCxn id="102" idx="1"/>
          </p:cNvCxnSpPr>
          <p:nvPr/>
        </p:nvCxnSpPr>
        <p:spPr>
          <a:xfrm flipH="1">
            <a:off x="1356061" y="5271802"/>
            <a:ext cx="1166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43274" y="3138815"/>
            <a:ext cx="20778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변수</a:t>
            </a:r>
            <a:r>
              <a:rPr lang="en-US" altLang="ko-KR" sz="1100">
                <a:solidFill>
                  <a:srgbClr val="0070C0"/>
                </a:solidFill>
              </a:rPr>
              <a:t>, </a:t>
            </a:r>
            <a:r>
              <a:rPr lang="ko-KR" altLang="en-US" sz="1100">
                <a:solidFill>
                  <a:srgbClr val="0070C0"/>
                </a:solidFill>
              </a:rPr>
              <a:t>할당이 아니면 밑으로 </a:t>
            </a:r>
          </a:p>
        </p:txBody>
      </p:sp>
      <p:sp>
        <p:nvSpPr>
          <p:cNvPr id="197" name="순서도: 처리 61"/>
          <p:cNvSpPr/>
          <p:nvPr/>
        </p:nvSpPr>
        <p:spPr>
          <a:xfrm>
            <a:off x="2566148" y="3093522"/>
            <a:ext cx="1039541" cy="354528"/>
          </a:xfrm>
          <a:prstGeom prst="flowChartProcess">
            <a:avLst/>
          </a:prstGeom>
          <a:solidFill>
            <a:srgbClr val="A1A734">
              <a:alpha val="100000"/>
            </a:srgbClr>
          </a:solidFill>
          <a:ln w="12700" cap="flat" cmpd="sng" algn="ctr">
            <a:solidFill>
              <a:srgbClr val="757A25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변수의 인덱스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(varIdx)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계산</a:t>
            </a:r>
          </a:p>
        </p:txBody>
      </p:sp>
      <p:cxnSp>
        <p:nvCxnSpPr>
          <p:cNvPr id="198" name="연결선: 꺾임 197"/>
          <p:cNvCxnSpPr>
            <a:stCxn id="137" idx="2"/>
            <a:endCxn id="129" idx="3"/>
          </p:cNvCxnSpPr>
          <p:nvPr/>
        </p:nvCxnSpPr>
        <p:spPr>
          <a:xfrm rot="5400000">
            <a:off x="3434205" y="4577801"/>
            <a:ext cx="404223" cy="3646109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4"/>
          <p:cNvCxnSpPr>
            <a:stCxn id="197" idx="2"/>
            <a:endCxn id="130" idx="0"/>
          </p:cNvCxnSpPr>
          <p:nvPr/>
        </p:nvCxnSpPr>
        <p:spPr>
          <a:xfrm rot="16200000" flipH="1">
            <a:off x="3012035" y="3521933"/>
            <a:ext cx="162101" cy="14334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triangle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39505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evalExp2()</a:t>
            </a:r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898863" y="197274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시작</a:t>
            </a:r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898862" y="6441011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1959" y="2206919"/>
            <a:ext cx="4317857" cy="1829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"/>
              <a:t>evalExp2()</a:t>
            </a:r>
            <a:r>
              <a:rPr lang="en-US" altLang="ko-KR" sz="1600"/>
              <a:t>: +, - </a:t>
            </a:r>
            <a:r>
              <a:rPr lang="ko-KR" altLang="en-US" sz="1600"/>
              <a:t>연산자 처리 메소드</a:t>
            </a:r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ko-KR" altLang="en-US" sz="1600"/>
              <a:t>왼쪽 피연산자를 먼저 계산하고 다음 토큰이 연산자이면 토큰을 새로 받아 오른쪽 피연산자를 계산한다</a:t>
            </a:r>
            <a:r>
              <a:rPr lang="en-US" altLang="ko-KR" sz="1600"/>
              <a:t>.</a:t>
            </a:r>
          </a:p>
          <a:p>
            <a:pPr lvl="0">
              <a:defRPr/>
            </a:pPr>
            <a:r>
              <a:rPr lang="ko-KR" altLang="en-US" sz="1600"/>
              <a:t>연산자의 종류에 따라 연산을 수행한다</a:t>
            </a:r>
            <a:r>
              <a:rPr lang="en-US" altLang="ko-KR" sz="1600"/>
              <a:t>.</a:t>
            </a:r>
          </a:p>
          <a:p>
            <a:pPr lvl="0">
              <a:defRPr/>
            </a:pPr>
            <a:endParaRPr lang="ko-KR" altLang="en-US" sz="1600"/>
          </a:p>
        </p:txBody>
      </p:sp>
      <p:cxnSp>
        <p:nvCxnSpPr>
          <p:cNvPr id="23" name="직선 화살표 연결선 22"/>
          <p:cNvCxnSpPr>
            <a:stCxn id="128" idx="2"/>
            <a:endCxn id="118" idx="0"/>
          </p:cNvCxnSpPr>
          <p:nvPr/>
        </p:nvCxnSpPr>
        <p:spPr>
          <a:xfrm flipH="1">
            <a:off x="1356062" y="2274500"/>
            <a:ext cx="1" cy="191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순서도: 종속 처리 114"/>
          <p:cNvSpPr/>
          <p:nvPr/>
        </p:nvSpPr>
        <p:spPr>
          <a:xfrm>
            <a:off x="2741613" y="3042919"/>
            <a:ext cx="1099350" cy="362570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getToken( )</a:t>
            </a:r>
          </a:p>
        </p:txBody>
      </p:sp>
      <p:sp>
        <p:nvSpPr>
          <p:cNvPr id="118" name="순서도: 처리 117"/>
          <p:cNvSpPr/>
          <p:nvPr/>
        </p:nvSpPr>
        <p:spPr>
          <a:xfrm>
            <a:off x="768873" y="2466164"/>
            <a:ext cx="1174377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result=evalExp3( )</a:t>
            </a:r>
            <a:endParaRPr lang="ko-KR" altLang="en-US" sz="1000"/>
          </a:p>
        </p:txBody>
      </p:sp>
      <p:sp>
        <p:nvSpPr>
          <p:cNvPr id="137" name="순서도: 처리 136"/>
          <p:cNvSpPr/>
          <p:nvPr/>
        </p:nvSpPr>
        <p:spPr>
          <a:xfrm>
            <a:off x="768872" y="5923207"/>
            <a:ext cx="1174377" cy="315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return</a:t>
            </a:r>
            <a:r>
              <a:rPr lang="ko-KR" altLang="en-US" sz="1000"/>
              <a:t> </a:t>
            </a:r>
            <a:r>
              <a:rPr lang="en-US" altLang="ko-KR" sz="1000"/>
              <a:t>result</a:t>
            </a:r>
            <a:endParaRPr lang="ko-KR" altLang="en-US" sz="1000"/>
          </a:p>
        </p:txBody>
      </p:sp>
      <p:cxnSp>
        <p:nvCxnSpPr>
          <p:cNvPr id="154" name="직선 화살표 연결선 153"/>
          <p:cNvCxnSpPr>
            <a:stCxn id="137" idx="2"/>
            <a:endCxn id="129" idx="0"/>
          </p:cNvCxnSpPr>
          <p:nvPr/>
        </p:nvCxnSpPr>
        <p:spPr>
          <a:xfrm>
            <a:off x="1356061" y="6238891"/>
            <a:ext cx="1" cy="20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30" idx="2"/>
            <a:endCxn id="137" idx="0"/>
          </p:cNvCxnSpPr>
          <p:nvPr/>
        </p:nvCxnSpPr>
        <p:spPr>
          <a:xfrm>
            <a:off x="1356061" y="3437731"/>
            <a:ext cx="0" cy="24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61355" y="2499307"/>
            <a:ext cx="213872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연산자의 왼쪽 피연산자 계산</a:t>
            </a:r>
          </a:p>
        </p:txBody>
      </p:sp>
      <p:sp>
        <p:nvSpPr>
          <p:cNvPr id="30" name="순서도: 판단 29"/>
          <p:cNvSpPr/>
          <p:nvPr/>
        </p:nvSpPr>
        <p:spPr>
          <a:xfrm>
            <a:off x="506318" y="3010677"/>
            <a:ext cx="1699485" cy="4270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token==‘+’ ||== ‘-’</a:t>
            </a:r>
            <a:endParaRPr lang="ko-KR" altLang="en-US" sz="1000"/>
          </a:p>
        </p:txBody>
      </p:sp>
      <p:cxnSp>
        <p:nvCxnSpPr>
          <p:cNvPr id="33" name="직선 화살표 연결선 32"/>
          <p:cNvCxnSpPr>
            <a:stCxn id="118" idx="2"/>
            <a:endCxn id="30" idx="0"/>
          </p:cNvCxnSpPr>
          <p:nvPr/>
        </p:nvCxnSpPr>
        <p:spPr>
          <a:xfrm flipH="1">
            <a:off x="1356061" y="2811618"/>
            <a:ext cx="1" cy="19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0" idx="3"/>
            <a:endCxn id="115" idx="1"/>
          </p:cNvCxnSpPr>
          <p:nvPr/>
        </p:nvCxnSpPr>
        <p:spPr>
          <a:xfrm>
            <a:off x="2205803" y="3224204"/>
            <a:ext cx="53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11998" y="3010678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48" name="직선 화살표 연결선 47"/>
          <p:cNvCxnSpPr>
            <a:stCxn id="115" idx="2"/>
            <a:endCxn id="74" idx="0"/>
          </p:cNvCxnSpPr>
          <p:nvPr/>
        </p:nvCxnSpPr>
        <p:spPr>
          <a:xfrm>
            <a:off x="3291288" y="3405489"/>
            <a:ext cx="0" cy="1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순서도: 처리 73"/>
          <p:cNvSpPr/>
          <p:nvPr/>
        </p:nvSpPr>
        <p:spPr>
          <a:xfrm>
            <a:off x="2773797" y="3575568"/>
            <a:ext cx="1034982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partialResult=evalExp3( )</a:t>
            </a:r>
            <a:endParaRPr lang="ko-KR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3813804" y="3644649"/>
            <a:ext cx="227979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연산자의 오른쪽 피연산자 계산</a:t>
            </a:r>
          </a:p>
        </p:txBody>
      </p:sp>
      <p:sp>
        <p:nvSpPr>
          <p:cNvPr id="81" name="순서도: 처리 80"/>
          <p:cNvSpPr/>
          <p:nvPr/>
        </p:nvSpPr>
        <p:spPr>
          <a:xfrm>
            <a:off x="2773797" y="4091704"/>
            <a:ext cx="1034982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Switch(op)</a:t>
            </a:r>
            <a:endParaRPr lang="ko-KR" altLang="en-US" sz="1000"/>
          </a:p>
        </p:txBody>
      </p:sp>
      <p:cxnSp>
        <p:nvCxnSpPr>
          <p:cNvPr id="57" name="직선 화살표 연결선 56"/>
          <p:cNvCxnSpPr>
            <a:stCxn id="74" idx="2"/>
            <a:endCxn id="81" idx="0"/>
          </p:cNvCxnSpPr>
          <p:nvPr/>
        </p:nvCxnSpPr>
        <p:spPr>
          <a:xfrm>
            <a:off x="3291288" y="3921022"/>
            <a:ext cx="0" cy="17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판단 84"/>
          <p:cNvSpPr/>
          <p:nvPr/>
        </p:nvSpPr>
        <p:spPr>
          <a:xfrm>
            <a:off x="2751012" y="4602367"/>
            <a:ext cx="1094325" cy="36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case</a:t>
            </a:r>
            <a:r>
              <a:rPr lang="ko-KR" altLang="en-US" sz="1000"/>
              <a:t> </a:t>
            </a:r>
            <a:r>
              <a:rPr lang="en-US" altLang="ko-KR" sz="1000"/>
              <a:t>‘-’</a:t>
            </a:r>
            <a:endParaRPr lang="ko-KR" altLang="en-US" sz="1000"/>
          </a:p>
        </p:txBody>
      </p:sp>
      <p:cxnSp>
        <p:nvCxnSpPr>
          <p:cNvPr id="60" name="직선 화살표 연결선 59"/>
          <p:cNvCxnSpPr>
            <a:stCxn id="81" idx="2"/>
            <a:endCxn id="85" idx="0"/>
          </p:cNvCxnSpPr>
          <p:nvPr/>
        </p:nvCxnSpPr>
        <p:spPr>
          <a:xfrm>
            <a:off x="3291288" y="4437158"/>
            <a:ext cx="6887" cy="16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순서도: 판단 87"/>
          <p:cNvSpPr/>
          <p:nvPr/>
        </p:nvSpPr>
        <p:spPr>
          <a:xfrm>
            <a:off x="2714454" y="5135956"/>
            <a:ext cx="1167442" cy="36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case</a:t>
            </a:r>
            <a:r>
              <a:rPr lang="ko-KR" altLang="en-US" sz="1000"/>
              <a:t> </a:t>
            </a:r>
            <a:r>
              <a:rPr lang="en-US" altLang="ko-KR" sz="1000"/>
              <a:t>‘+’</a:t>
            </a:r>
            <a:endParaRPr lang="ko-KR" altLang="en-US" sz="1000"/>
          </a:p>
        </p:txBody>
      </p:sp>
      <p:cxnSp>
        <p:nvCxnSpPr>
          <p:cNvPr id="65" name="직선 화살표 연결선 64"/>
          <p:cNvCxnSpPr>
            <a:stCxn id="85" idx="2"/>
            <a:endCxn id="88" idx="0"/>
          </p:cNvCxnSpPr>
          <p:nvPr/>
        </p:nvCxnSpPr>
        <p:spPr>
          <a:xfrm>
            <a:off x="3298175" y="4964937"/>
            <a:ext cx="0" cy="17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순서도: 처리 97"/>
          <p:cNvSpPr/>
          <p:nvPr/>
        </p:nvSpPr>
        <p:spPr>
          <a:xfrm>
            <a:off x="4342324" y="4611420"/>
            <a:ext cx="1710383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result=result-partialResult</a:t>
            </a:r>
            <a:endParaRPr lang="ko-KR" altLang="en-US" sz="1000"/>
          </a:p>
        </p:txBody>
      </p:sp>
      <p:cxnSp>
        <p:nvCxnSpPr>
          <p:cNvPr id="75" name="직선 화살표 연결선 74"/>
          <p:cNvCxnSpPr>
            <a:stCxn id="85" idx="3"/>
            <a:endCxn id="98" idx="1"/>
          </p:cNvCxnSpPr>
          <p:nvPr/>
        </p:nvCxnSpPr>
        <p:spPr>
          <a:xfrm>
            <a:off x="3845337" y="4783652"/>
            <a:ext cx="496987" cy="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795162" y="459499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05" name="순서도: 처리 104"/>
          <p:cNvSpPr/>
          <p:nvPr/>
        </p:nvSpPr>
        <p:spPr>
          <a:xfrm>
            <a:off x="4342324" y="5147212"/>
            <a:ext cx="1710383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result=result+partialResult</a:t>
            </a:r>
            <a:endParaRPr lang="ko-KR" altLang="en-US" sz="1000"/>
          </a:p>
        </p:txBody>
      </p:sp>
      <p:cxnSp>
        <p:nvCxnSpPr>
          <p:cNvPr id="82" name="직선 화살표 연결선 81"/>
          <p:cNvCxnSpPr>
            <a:stCxn id="88" idx="3"/>
            <a:endCxn id="105" idx="1"/>
          </p:cNvCxnSpPr>
          <p:nvPr/>
        </p:nvCxnSpPr>
        <p:spPr>
          <a:xfrm>
            <a:off x="3881896" y="5317241"/>
            <a:ext cx="460428" cy="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795161" y="5117812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11" name="TextBox 110"/>
          <p:cNvSpPr txBox="1"/>
          <p:nvPr/>
        </p:nvSpPr>
        <p:spPr>
          <a:xfrm>
            <a:off x="1064948" y="3429000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112" name="TextBox 111"/>
          <p:cNvSpPr txBox="1"/>
          <p:nvPr/>
        </p:nvSpPr>
        <p:spPr>
          <a:xfrm>
            <a:off x="3030718" y="4895698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84" name="TextBox 83"/>
          <p:cNvSpPr txBox="1"/>
          <p:nvPr/>
        </p:nvSpPr>
        <p:spPr>
          <a:xfrm>
            <a:off x="6019637" y="4575784"/>
            <a:ext cx="54053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break</a:t>
            </a:r>
            <a:endParaRPr lang="ko-KR" altLang="en-US" sz="1100"/>
          </a:p>
        </p:txBody>
      </p:sp>
      <p:cxnSp>
        <p:nvCxnSpPr>
          <p:cNvPr id="117" name="직선 화살표 연결선 116"/>
          <p:cNvCxnSpPr>
            <a:stCxn id="105" idx="3"/>
          </p:cNvCxnSpPr>
          <p:nvPr/>
        </p:nvCxnSpPr>
        <p:spPr>
          <a:xfrm flipV="1">
            <a:off x="6052707" y="5317241"/>
            <a:ext cx="836980" cy="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019637" y="5145104"/>
            <a:ext cx="54053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break</a:t>
            </a:r>
            <a:endParaRPr lang="ko-KR" altLang="en-US" sz="1100"/>
          </a:p>
        </p:txBody>
      </p:sp>
      <p:cxnSp>
        <p:nvCxnSpPr>
          <p:cNvPr id="91" name="연결선: 꺾임 90"/>
          <p:cNvCxnSpPr/>
          <p:nvPr/>
        </p:nvCxnSpPr>
        <p:spPr>
          <a:xfrm flipH="1" flipV="1">
            <a:off x="506318" y="3233257"/>
            <a:ext cx="5546389" cy="1559943"/>
          </a:xfrm>
          <a:prstGeom prst="bentConnector5">
            <a:avLst>
              <a:gd name="adj1" fmla="val -15548"/>
              <a:gd name="adj2" fmla="val -59838"/>
              <a:gd name="adj3" fmla="val 1041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88" idx="2"/>
          </p:cNvCxnSpPr>
          <p:nvPr/>
        </p:nvCxnSpPr>
        <p:spPr>
          <a:xfrm flipH="1">
            <a:off x="3298174" y="5498526"/>
            <a:ext cx="1" cy="23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75446" y="5483880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57885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222237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evalExp3()</a:t>
            </a:r>
            <a:endParaRPr lang="ko-KR" altLang="en-US"/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898863" y="172494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시작</a:t>
            </a:r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916968" y="648560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0058F-F11F-4CC1-8505-DFE3D55927B2}"/>
              </a:ext>
            </a:extLst>
          </p:cNvPr>
          <p:cNvSpPr txBox="1"/>
          <p:nvPr/>
        </p:nvSpPr>
        <p:spPr>
          <a:xfrm>
            <a:off x="7208231" y="2236287"/>
            <a:ext cx="4119325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/>
              <a:t>evalExp3( )</a:t>
            </a:r>
            <a:r>
              <a:rPr lang="en-US" altLang="ko-KR" sz="1600"/>
              <a:t>: *, /, % </a:t>
            </a:r>
            <a:r>
              <a:rPr lang="ko-KR" altLang="en-US" sz="1600"/>
              <a:t>연산자 처리 메소드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evalExp2( )</a:t>
            </a:r>
            <a:r>
              <a:rPr lang="ko-KR" altLang="en-US" sz="1600"/>
              <a:t>의 과정과 동일</a:t>
            </a:r>
            <a:endParaRPr lang="en-US" altLang="ko-KR" sz="1600"/>
          </a:p>
          <a:p>
            <a:endParaRPr lang="ko-KR" altLang="en-US" sz="16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954AF60-129A-4176-91E8-8B4152859F33}"/>
              </a:ext>
            </a:extLst>
          </p:cNvPr>
          <p:cNvCxnSpPr>
            <a:cxnSpLocks/>
            <a:stCxn id="128" idx="2"/>
            <a:endCxn id="118" idx="0"/>
          </p:cNvCxnSpPr>
          <p:nvPr/>
        </p:nvCxnSpPr>
        <p:spPr>
          <a:xfrm flipH="1">
            <a:off x="1356062" y="2026694"/>
            <a:ext cx="1" cy="18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순서도: 종속 처리 114">
            <a:extLst>
              <a:ext uri="{FF2B5EF4-FFF2-40B4-BE49-F238E27FC236}">
                <a16:creationId xmlns:a16="http://schemas.microsoft.com/office/drawing/2014/main" id="{C2413BCF-47CC-4E4B-AEF8-024FD72A5446}"/>
              </a:ext>
            </a:extLst>
          </p:cNvPr>
          <p:cNvSpPr/>
          <p:nvPr/>
        </p:nvSpPr>
        <p:spPr>
          <a:xfrm>
            <a:off x="2741613" y="2786735"/>
            <a:ext cx="1099350" cy="362570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err="1"/>
              <a:t>getToken</a:t>
            </a:r>
            <a:r>
              <a:rPr lang="en-US" altLang="ko-KR" sz="1000"/>
              <a:t>( )</a:t>
            </a:r>
          </a:p>
        </p:txBody>
      </p:sp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09D617AA-1CB5-46FF-A94E-A90EBD40299B}"/>
              </a:ext>
            </a:extLst>
          </p:cNvPr>
          <p:cNvSpPr/>
          <p:nvPr/>
        </p:nvSpPr>
        <p:spPr>
          <a:xfrm>
            <a:off x="768873" y="2209305"/>
            <a:ext cx="1174377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result=evalExp4( )</a:t>
            </a:r>
            <a:endParaRPr lang="ko-KR" altLang="en-US" sz="1000"/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F3259A56-698A-4C2F-9B70-EA1C22D2912D}"/>
              </a:ext>
            </a:extLst>
          </p:cNvPr>
          <p:cNvSpPr/>
          <p:nvPr/>
        </p:nvSpPr>
        <p:spPr>
          <a:xfrm>
            <a:off x="786978" y="6036571"/>
            <a:ext cx="1174377" cy="315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return</a:t>
            </a:r>
            <a:r>
              <a:rPr lang="ko-KR" altLang="en-US" sz="1000"/>
              <a:t> </a:t>
            </a:r>
            <a:r>
              <a:rPr lang="en-US" altLang="ko-KR" sz="1000"/>
              <a:t>result</a:t>
            </a:r>
            <a:endParaRPr lang="ko-KR" altLang="en-US" sz="100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2DCDC04-2162-4A18-9296-D97D6B44F2A9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374167" y="6352255"/>
            <a:ext cx="1" cy="18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D57A85F-DDBE-4EBE-A9B3-CF018F6DD753}"/>
              </a:ext>
            </a:extLst>
          </p:cNvPr>
          <p:cNvCxnSpPr>
            <a:cxnSpLocks/>
            <a:stCxn id="30" idx="2"/>
            <a:endCxn id="137" idx="0"/>
          </p:cNvCxnSpPr>
          <p:nvPr/>
        </p:nvCxnSpPr>
        <p:spPr>
          <a:xfrm>
            <a:off x="1365580" y="3190881"/>
            <a:ext cx="8587" cy="284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6A09C4A-7BB6-4E58-B40A-0B0BB075C5AA}"/>
              </a:ext>
            </a:extLst>
          </p:cNvPr>
          <p:cNvSpPr txBox="1"/>
          <p:nvPr/>
        </p:nvSpPr>
        <p:spPr>
          <a:xfrm>
            <a:off x="1961355" y="2250151"/>
            <a:ext cx="21387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연산자의 왼쪽 피연산자 계산</a:t>
            </a: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2CFE3650-F382-4F59-A901-E00523CE088C}"/>
              </a:ext>
            </a:extLst>
          </p:cNvPr>
          <p:cNvSpPr/>
          <p:nvPr/>
        </p:nvSpPr>
        <p:spPr>
          <a:xfrm>
            <a:off x="459237" y="2736646"/>
            <a:ext cx="1812686" cy="4542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token==‘*’ || ==‘/’||==‘%’</a:t>
            </a:r>
            <a:endParaRPr lang="ko-KR" altLang="en-US" sz="10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3F2EA34-A174-434A-8A9C-9FBB0F2BD836}"/>
              </a:ext>
            </a:extLst>
          </p:cNvPr>
          <p:cNvCxnSpPr>
            <a:cxnSpLocks/>
            <a:stCxn id="118" idx="2"/>
            <a:endCxn id="30" idx="0"/>
          </p:cNvCxnSpPr>
          <p:nvPr/>
        </p:nvCxnSpPr>
        <p:spPr>
          <a:xfrm>
            <a:off x="1356062" y="2554759"/>
            <a:ext cx="9518" cy="18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B9938E-AE90-4710-A283-69E4360B803F}"/>
              </a:ext>
            </a:extLst>
          </p:cNvPr>
          <p:cNvCxnSpPr>
            <a:cxnSpLocks/>
            <a:stCxn id="30" idx="3"/>
            <a:endCxn id="115" idx="1"/>
          </p:cNvCxnSpPr>
          <p:nvPr/>
        </p:nvCxnSpPr>
        <p:spPr>
          <a:xfrm>
            <a:off x="2271923" y="2963764"/>
            <a:ext cx="469690" cy="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2BFAC14-AD7F-47AF-B760-63569BFBB625}"/>
              </a:ext>
            </a:extLst>
          </p:cNvPr>
          <p:cNvSpPr txBox="1"/>
          <p:nvPr/>
        </p:nvSpPr>
        <p:spPr>
          <a:xfrm>
            <a:off x="2111998" y="2734363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9E78657-0FB5-4174-9425-041D01A6946B}"/>
              </a:ext>
            </a:extLst>
          </p:cNvPr>
          <p:cNvCxnSpPr>
            <a:cxnSpLocks/>
            <a:stCxn id="115" idx="2"/>
            <a:endCxn id="74" idx="0"/>
          </p:cNvCxnSpPr>
          <p:nvPr/>
        </p:nvCxnSpPr>
        <p:spPr>
          <a:xfrm>
            <a:off x="3291288" y="3149305"/>
            <a:ext cx="0" cy="15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860E531F-948A-44B3-98E9-1018EDD90ACE}"/>
              </a:ext>
            </a:extLst>
          </p:cNvPr>
          <p:cNvSpPr/>
          <p:nvPr/>
        </p:nvSpPr>
        <p:spPr>
          <a:xfrm>
            <a:off x="2773797" y="3308981"/>
            <a:ext cx="1034982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partialResult</a:t>
            </a:r>
            <a:r>
              <a:rPr lang="en-US" altLang="ko-KR" sz="1000"/>
              <a:t>=evalExp4( )</a:t>
            </a:r>
            <a:endParaRPr lang="ko-KR" altLang="en-US" sz="10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2D3942-EC70-4A23-9673-D74E38D0C0FD}"/>
              </a:ext>
            </a:extLst>
          </p:cNvPr>
          <p:cNvSpPr txBox="1"/>
          <p:nvPr/>
        </p:nvSpPr>
        <p:spPr>
          <a:xfrm>
            <a:off x="3813804" y="3358606"/>
            <a:ext cx="2279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연산자의 오른쪽 피연산자 계산</a:t>
            </a: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64B45A44-5964-4530-A46E-1704C43ACE7D}"/>
              </a:ext>
            </a:extLst>
          </p:cNvPr>
          <p:cNvSpPr/>
          <p:nvPr/>
        </p:nvSpPr>
        <p:spPr>
          <a:xfrm>
            <a:off x="2773797" y="3834845"/>
            <a:ext cx="1034982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Switch(op)</a:t>
            </a:r>
            <a:endParaRPr lang="ko-KR" altLang="en-US" sz="10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555BB21-E2EA-4B86-9B37-82504A2E3FB3}"/>
              </a:ext>
            </a:extLst>
          </p:cNvPr>
          <p:cNvCxnSpPr>
            <a:stCxn id="74" idx="2"/>
            <a:endCxn id="81" idx="0"/>
          </p:cNvCxnSpPr>
          <p:nvPr/>
        </p:nvCxnSpPr>
        <p:spPr>
          <a:xfrm>
            <a:off x="3291288" y="3654435"/>
            <a:ext cx="0" cy="18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id="{CE55CC90-FC5C-4D7B-8153-A3BC56713E02}"/>
              </a:ext>
            </a:extLst>
          </p:cNvPr>
          <p:cNvSpPr/>
          <p:nvPr/>
        </p:nvSpPr>
        <p:spPr>
          <a:xfrm>
            <a:off x="2751012" y="4337130"/>
            <a:ext cx="1094325" cy="36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case</a:t>
            </a:r>
            <a:r>
              <a:rPr lang="ko-KR" altLang="en-US" sz="1000"/>
              <a:t> </a:t>
            </a:r>
            <a:r>
              <a:rPr lang="en-US" altLang="ko-KR" sz="1000"/>
              <a:t>‘*’</a:t>
            </a:r>
            <a:endParaRPr lang="ko-KR" altLang="en-US" sz="100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91F0DEA-6DF3-449A-8A56-965274FD3E74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3291288" y="4180299"/>
            <a:ext cx="6887" cy="15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순서도: 판단 87">
            <a:extLst>
              <a:ext uri="{FF2B5EF4-FFF2-40B4-BE49-F238E27FC236}">
                <a16:creationId xmlns:a16="http://schemas.microsoft.com/office/drawing/2014/main" id="{F4525BDB-3B91-4F71-8A36-EB5821026CD4}"/>
              </a:ext>
            </a:extLst>
          </p:cNvPr>
          <p:cNvSpPr/>
          <p:nvPr/>
        </p:nvSpPr>
        <p:spPr>
          <a:xfrm>
            <a:off x="2714454" y="4896528"/>
            <a:ext cx="1167442" cy="36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case</a:t>
            </a:r>
            <a:r>
              <a:rPr lang="ko-KR" altLang="en-US" sz="1000"/>
              <a:t> </a:t>
            </a:r>
            <a:r>
              <a:rPr lang="en-US" altLang="ko-KR" sz="1000"/>
              <a:t>‘/’</a:t>
            </a:r>
            <a:endParaRPr lang="ko-KR" altLang="en-US" sz="100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F875391-1D6C-4E91-8335-8823E1C893DF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>
            <a:off x="3298175" y="4699700"/>
            <a:ext cx="0" cy="19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순서도: 처리 97">
            <a:extLst>
              <a:ext uri="{FF2B5EF4-FFF2-40B4-BE49-F238E27FC236}">
                <a16:creationId xmlns:a16="http://schemas.microsoft.com/office/drawing/2014/main" id="{57E13AC0-AD74-4C58-8CEF-4DB585F12518}"/>
              </a:ext>
            </a:extLst>
          </p:cNvPr>
          <p:cNvSpPr/>
          <p:nvPr/>
        </p:nvSpPr>
        <p:spPr>
          <a:xfrm>
            <a:off x="4342324" y="4346183"/>
            <a:ext cx="1710383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result=result*</a:t>
            </a:r>
            <a:r>
              <a:rPr lang="en-US" altLang="ko-KR" sz="1000" err="1"/>
              <a:t>partialResult</a:t>
            </a:r>
            <a:endParaRPr lang="ko-KR" altLang="en-US" sz="10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DA86998-17CB-4F8C-88C2-91C9F127841E}"/>
              </a:ext>
            </a:extLst>
          </p:cNvPr>
          <p:cNvCxnSpPr>
            <a:stCxn id="85" idx="3"/>
            <a:endCxn id="98" idx="1"/>
          </p:cNvCxnSpPr>
          <p:nvPr/>
        </p:nvCxnSpPr>
        <p:spPr>
          <a:xfrm>
            <a:off x="3845337" y="4518415"/>
            <a:ext cx="496987" cy="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41720DD-AF11-4376-B618-CA0EB90BB0D9}"/>
              </a:ext>
            </a:extLst>
          </p:cNvPr>
          <p:cNvSpPr txBox="1"/>
          <p:nvPr/>
        </p:nvSpPr>
        <p:spPr>
          <a:xfrm>
            <a:off x="3777056" y="432070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1F244C22-8EE0-4B82-B575-8165C159A115}"/>
              </a:ext>
            </a:extLst>
          </p:cNvPr>
          <p:cNvSpPr/>
          <p:nvPr/>
        </p:nvSpPr>
        <p:spPr>
          <a:xfrm>
            <a:off x="4342324" y="4907784"/>
            <a:ext cx="1710383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result=result/</a:t>
            </a:r>
            <a:r>
              <a:rPr lang="en-US" altLang="ko-KR" sz="1000" err="1"/>
              <a:t>partialResult</a:t>
            </a:r>
            <a:endParaRPr lang="ko-KR" altLang="en-US" sz="100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A2AC7D9-0918-4770-9092-246EF7E6CCD9}"/>
              </a:ext>
            </a:extLst>
          </p:cNvPr>
          <p:cNvCxnSpPr>
            <a:stCxn id="88" idx="3"/>
            <a:endCxn id="105" idx="1"/>
          </p:cNvCxnSpPr>
          <p:nvPr/>
        </p:nvCxnSpPr>
        <p:spPr>
          <a:xfrm>
            <a:off x="3881896" y="5077813"/>
            <a:ext cx="460428" cy="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FA086-3D69-4C19-9A85-2D71517BA04E}"/>
              </a:ext>
            </a:extLst>
          </p:cNvPr>
          <p:cNvSpPr txBox="1"/>
          <p:nvPr/>
        </p:nvSpPr>
        <p:spPr>
          <a:xfrm>
            <a:off x="3786108" y="4860278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4B005B-3376-4136-8AF0-7FCB2CD36DEF}"/>
              </a:ext>
            </a:extLst>
          </p:cNvPr>
          <p:cNvSpPr txBox="1"/>
          <p:nvPr/>
        </p:nvSpPr>
        <p:spPr>
          <a:xfrm>
            <a:off x="1064948" y="3247940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FAD174-98BF-4BF5-8706-A37A1DE5AFF9}"/>
              </a:ext>
            </a:extLst>
          </p:cNvPr>
          <p:cNvSpPr txBox="1"/>
          <p:nvPr/>
        </p:nvSpPr>
        <p:spPr>
          <a:xfrm>
            <a:off x="3037951" y="4678527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9519EC-2C97-4768-8AD8-CA406F5EC3CE}"/>
              </a:ext>
            </a:extLst>
          </p:cNvPr>
          <p:cNvSpPr txBox="1"/>
          <p:nvPr/>
        </p:nvSpPr>
        <p:spPr>
          <a:xfrm>
            <a:off x="6019637" y="439472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break</a:t>
            </a:r>
            <a:endParaRPr lang="ko-KR" altLang="en-US" sz="110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3CCA9E9-559B-408E-9CF8-373A3AB9212F}"/>
              </a:ext>
            </a:extLst>
          </p:cNvPr>
          <p:cNvCxnSpPr>
            <a:cxnSpLocks/>
          </p:cNvCxnSpPr>
          <p:nvPr/>
        </p:nvCxnSpPr>
        <p:spPr>
          <a:xfrm flipV="1">
            <a:off x="6070813" y="5163340"/>
            <a:ext cx="836980" cy="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3A87EFD-4E55-4612-B16A-E41674220F0C}"/>
              </a:ext>
            </a:extLst>
          </p:cNvPr>
          <p:cNvSpPr txBox="1"/>
          <p:nvPr/>
        </p:nvSpPr>
        <p:spPr>
          <a:xfrm>
            <a:off x="6019637" y="4944588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break</a:t>
            </a:r>
            <a:endParaRPr lang="ko-KR" altLang="en-US" sz="110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ED1D7522-E14D-4A15-97ED-9F2ED4986AB6}"/>
              </a:ext>
            </a:extLst>
          </p:cNvPr>
          <p:cNvCxnSpPr>
            <a:cxnSpLocks/>
          </p:cNvCxnSpPr>
          <p:nvPr/>
        </p:nvCxnSpPr>
        <p:spPr>
          <a:xfrm flipH="1" flipV="1">
            <a:off x="506318" y="3052197"/>
            <a:ext cx="5546389" cy="1559943"/>
          </a:xfrm>
          <a:prstGeom prst="bentConnector5">
            <a:avLst>
              <a:gd name="adj1" fmla="val -15385"/>
              <a:gd name="adj2" fmla="val -83053"/>
              <a:gd name="adj3" fmla="val 1044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B07B55AF-1F78-4295-B9B3-0423ECBDA70D}"/>
              </a:ext>
            </a:extLst>
          </p:cNvPr>
          <p:cNvSpPr/>
          <p:nvPr/>
        </p:nvSpPr>
        <p:spPr>
          <a:xfrm>
            <a:off x="2712470" y="5415341"/>
            <a:ext cx="1167442" cy="36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case</a:t>
            </a:r>
            <a:r>
              <a:rPr lang="ko-KR" altLang="en-US" sz="1000"/>
              <a:t> </a:t>
            </a:r>
            <a:r>
              <a:rPr lang="en-US" altLang="ko-KR" sz="1000"/>
              <a:t>‘%’</a:t>
            </a:r>
            <a:endParaRPr lang="ko-KR" altLang="en-US" sz="1000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D9209ACA-D5E7-4F75-91EA-E6CC4F10B70D}"/>
              </a:ext>
            </a:extLst>
          </p:cNvPr>
          <p:cNvSpPr/>
          <p:nvPr/>
        </p:nvSpPr>
        <p:spPr>
          <a:xfrm>
            <a:off x="4369483" y="5437403"/>
            <a:ext cx="1710383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result=result/</a:t>
            </a:r>
            <a:r>
              <a:rPr lang="en-US" altLang="ko-KR" sz="1000" err="1"/>
              <a:t>partialResult</a:t>
            </a:r>
            <a:endParaRPr lang="ko-KR" altLang="en-US" sz="100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01F42CD-6C1E-4D24-8924-207C12BDA5C7}"/>
              </a:ext>
            </a:extLst>
          </p:cNvPr>
          <p:cNvCxnSpPr/>
          <p:nvPr/>
        </p:nvCxnSpPr>
        <p:spPr>
          <a:xfrm>
            <a:off x="3899311" y="5605679"/>
            <a:ext cx="460428" cy="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3F1C73A-AC23-4E64-8B6F-86B08FB883C3}"/>
              </a:ext>
            </a:extLst>
          </p:cNvPr>
          <p:cNvSpPr txBox="1"/>
          <p:nvPr/>
        </p:nvSpPr>
        <p:spPr>
          <a:xfrm>
            <a:off x="3813804" y="5387861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EFDF0C-99E2-460B-AE05-7AF2D2F31544}"/>
              </a:ext>
            </a:extLst>
          </p:cNvPr>
          <p:cNvCxnSpPr>
            <a:stCxn id="88" idx="2"/>
            <a:endCxn id="49" idx="0"/>
          </p:cNvCxnSpPr>
          <p:nvPr/>
        </p:nvCxnSpPr>
        <p:spPr>
          <a:xfrm flipH="1">
            <a:off x="3296191" y="5259098"/>
            <a:ext cx="1984" cy="15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8EDCD80-94E1-4176-B07C-6D55B7068065}"/>
              </a:ext>
            </a:extLst>
          </p:cNvPr>
          <p:cNvCxnSpPr>
            <a:cxnSpLocks/>
          </p:cNvCxnSpPr>
          <p:nvPr/>
        </p:nvCxnSpPr>
        <p:spPr>
          <a:xfrm flipV="1">
            <a:off x="6076544" y="5650191"/>
            <a:ext cx="836980" cy="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3454F42-A96D-46FA-A283-BB014E5550F5}"/>
              </a:ext>
            </a:extLst>
          </p:cNvPr>
          <p:cNvSpPr txBox="1"/>
          <p:nvPr/>
        </p:nvSpPr>
        <p:spPr>
          <a:xfrm>
            <a:off x="6026515" y="5424155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break</a:t>
            </a:r>
            <a:endParaRPr lang="ko-KR" altLang="en-US" sz="11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24B4FD-DC87-4831-9C9D-E4F573A15D59}"/>
              </a:ext>
            </a:extLst>
          </p:cNvPr>
          <p:cNvSpPr txBox="1"/>
          <p:nvPr/>
        </p:nvSpPr>
        <p:spPr>
          <a:xfrm>
            <a:off x="2996233" y="5202202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8B6CDD9-0F29-4223-9261-528132F74DEE}"/>
              </a:ext>
            </a:extLst>
          </p:cNvPr>
          <p:cNvCxnSpPr>
            <a:cxnSpLocks/>
          </p:cNvCxnSpPr>
          <p:nvPr/>
        </p:nvCxnSpPr>
        <p:spPr>
          <a:xfrm flipH="1">
            <a:off x="3291288" y="5754496"/>
            <a:ext cx="6887" cy="14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28A4E9-6F51-4649-9AE0-3586557CAD8D}"/>
              </a:ext>
            </a:extLst>
          </p:cNvPr>
          <p:cNvSpPr txBox="1"/>
          <p:nvPr/>
        </p:nvSpPr>
        <p:spPr>
          <a:xfrm>
            <a:off x="2996233" y="5715706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22718274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ocaVTI">
  <a:themeElements>
    <a:clrScheme name="AnalogousFromRegularSeedLeftStep">
      <a:dk1>
        <a:srgbClr val="000000"/>
      </a:dk1>
      <a:lt1>
        <a:srgbClr val="FFFFFF"/>
      </a:lt1>
      <a:dk2>
        <a:srgbClr val="2F1B2F"/>
      </a:dk2>
      <a:lt2>
        <a:srgbClr val="F0F0F3"/>
      </a:lt2>
      <a:accent1>
        <a:srgbClr val="A1A734"/>
      </a:accent1>
      <a:accent2>
        <a:srgbClr val="BD892F"/>
      </a:accent2>
      <a:accent3>
        <a:srgbClr val="CF5F41"/>
      </a:accent3>
      <a:accent4>
        <a:srgbClr val="BD2F4B"/>
      </a:accent4>
      <a:accent5>
        <a:srgbClr val="CF4199"/>
      </a:accent5>
      <a:accent6>
        <a:srgbClr val="B82FBD"/>
      </a:accent6>
      <a:hlink>
        <a:srgbClr val="645FC9"/>
      </a:hlink>
      <a:folHlink>
        <a:srgbClr val="7F7F7F"/>
      </a:folHlink>
    </a:clrScheme>
    <a:fontScheme name="Custom 36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1419</Words>
  <Application>Microsoft Office PowerPoint</Application>
  <PresentationFormat>와이드스크린</PresentationFormat>
  <Paragraphs>347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Malgun Gothic</vt:lpstr>
      <vt:lpstr>Malgun Gothic</vt:lpstr>
      <vt:lpstr>Arial</vt:lpstr>
      <vt:lpstr>Avenir Next LT Pro Light</vt:lpstr>
      <vt:lpstr>Wingdings</vt:lpstr>
      <vt:lpstr>RocaVTI</vt:lpstr>
      <vt:lpstr>Art of Java 02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 확장</vt:lpstr>
      <vt:lpstr>제 2장 재귀 용법을 활용한 파서 확장</vt:lpstr>
      <vt:lpstr>제 2장 재귀 용법을 활용한 파서 확장</vt:lpstr>
      <vt:lpstr>제 2장 재귀 용법을 활용한 파서 확장</vt:lpstr>
      <vt:lpstr>제 2장 재귀 용법을 활용한 파서 확장</vt:lpstr>
      <vt:lpstr>제 2장 재귀 용법을 활용한 파서 확장</vt:lpstr>
      <vt:lpstr>제 2장 재귀 용법을 활용한 파서 확장</vt:lpstr>
      <vt:lpstr>제 2장 재귀 용법을 활용한 파서 확장</vt:lpstr>
      <vt:lpstr>제 2장 재귀 용법을 활용한 파서 확장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Eomchaiwon</dc:creator>
  <cp:lastModifiedBy>Eomchaiwon</cp:lastModifiedBy>
  <cp:revision>11</cp:revision>
  <dcterms:created xsi:type="dcterms:W3CDTF">2021-12-15T05:23:34Z</dcterms:created>
  <dcterms:modified xsi:type="dcterms:W3CDTF">2022-02-09T06:36:30Z</dcterms:modified>
  <cp:version/>
</cp:coreProperties>
</file>