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7T01:43:38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1,'728'22,"-443"-9,996 40,-841-36,660 12,-985-31,130 4,-186 6,65 19,-67-14,2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2D66C-9806-4CDC-A784-CA575F0F4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73544-8606-460B-9206-2F0E9716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DB03D-CBF8-4737-A4AD-912F9D3B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9FD5C-B33C-48E8-AE04-034FCB7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CAAA2-0BCC-4C8D-8BE2-0B862483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1A30-271B-4360-8432-AD4C2718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107ED-A8E1-49E2-822C-9E28705B6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5E7F1-6451-4771-8368-B13D9AF5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73021-B147-47EC-80DA-CD53BDF3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1968D-5E7C-419E-BFDC-897D553C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8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7B2CD4-48C4-4B6D-B732-57F23360A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593A8-BDAD-46AF-84F9-8D1A8EC36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D8D6-9D17-4235-A9C0-9FF68610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6B539-0176-4CE7-8EDD-A28E90C8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51BA-DE20-4CCE-9C1B-BCF73028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E3D4F-2983-4A5E-9D2A-D8333C2B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5A7F5-D505-4A13-A5BE-58941B93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E6745-8822-4E90-B141-1DC3CABF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69227-DF72-4FD7-9877-DA32872C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7198-40AA-4718-9CB3-3AE4FF7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6F4A-0E8F-462C-A4F6-7D7712CF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7216D-6EB8-4CCA-9096-0455B133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22C01-0CA0-4908-B740-9DAB84FA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1A023-587E-4581-936C-9656980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7C9C3-7A50-4058-B892-6305562F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6BC21-5486-4780-AB86-03BB6BC2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F51A2-05E6-4261-935B-45FD198FF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29643-743C-430C-96CC-B9C1B4FE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F1E0D-FEAA-4249-BC7E-0F0836EA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46E15-8348-464D-8E34-9679FE2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DEE3F-6961-4630-A8B2-8C4AB0E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12BBF-2B5F-4A26-A54C-93CFA1EB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81C32-7A66-4049-9577-726CF77D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B7EF-49E5-4A8B-802F-D7AB37DD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319E0-AF96-48E1-BF46-D2C60822C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0F92EE-1834-4D0F-A040-8325CE8B7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B4FEE-1366-4788-A90A-E6AEA429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21660E-CA8F-4852-B6A6-4F5A6B0B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B085AD-DADE-4B7A-9339-E0F4C7A3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F14B-A652-4AF4-94D6-7CD90DA2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4CDFAB-67EB-4CF1-B7A1-B44428E0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771D04-DEB7-4D66-8102-0F20AFF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92714-32B2-48DC-BF42-A8EC7040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0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B86A69-6B3C-4150-A65C-6684A9B9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4693A-DC1B-420F-9133-F434D27D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D8D48-7B8D-4528-B3D0-030A619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3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8E34F-21AE-4693-9906-4C5BAA04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BA67F-3D30-4D50-AF5F-E9117A9D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AB0CE-3F24-4D6F-89DD-D57206F6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02882-8CB1-4BDE-A09C-14963591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494A5-2A75-4737-9D42-577A6C2F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1A44D-1525-4FCD-8DA7-B1152FB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7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40F4F-3B82-4D90-B70B-23F792AE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7435E6-9357-47D5-A57B-51F11D7C8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53088-C216-4E8F-A717-EA1A388A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96F14-E279-49BC-9FB9-1FCB96C8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63AFA-750F-4385-B5E0-F4E1392E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E4364-ECD1-497D-8140-70DCFDEE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ECEED-E41A-4B25-A49F-561D130F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404A9-F465-4424-8342-1A636636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E5EE9-9811-4E23-80E2-A0A13A9EE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A424-87FB-49F0-A73D-E5439E2D386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40CEB-1016-45C0-9CF7-58E748CDE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A6C3E-66EA-4F2B-BF83-6D6A0DE38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A82A-CAAB-4130-A85B-563A7D4D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0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66B440C-5C88-48D9-A544-E429619DE17E}"/>
              </a:ext>
            </a:extLst>
          </p:cNvPr>
          <p:cNvSpPr/>
          <p:nvPr/>
        </p:nvSpPr>
        <p:spPr>
          <a:xfrm>
            <a:off x="8037096" y="-3429"/>
            <a:ext cx="4154904" cy="6861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Secure Coding - HADESS">
            <a:extLst>
              <a:ext uri="{FF2B5EF4-FFF2-40B4-BE49-F238E27FC236}">
                <a16:creationId xmlns:a16="http://schemas.microsoft.com/office/drawing/2014/main" id="{DC613BD5-F7BC-4A2A-B7AB-530FF3DF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4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A25178-D690-441B-970F-90B65F4688C2}"/>
              </a:ext>
            </a:extLst>
          </p:cNvPr>
          <p:cNvSpPr txBox="1">
            <a:spLocks/>
          </p:cNvSpPr>
          <p:nvPr/>
        </p:nvSpPr>
        <p:spPr>
          <a:xfrm>
            <a:off x="662539" y="391695"/>
            <a:ext cx="10866922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Applying Rule </a:t>
            </a:r>
            <a:r>
              <a:rPr lang="en-US" altLang="ko-KR" sz="5000" dirty="0">
                <a:solidFill>
                  <a:schemeClr val="bg1"/>
                </a:solidFill>
                <a:latin typeface="Times New Roman" panose="02020603050405020304" pitchFamily="18" charset="0"/>
                <a:ea typeface="경기천년제목 Light" panose="02020403020101020101" pitchFamily="18" charset="-127"/>
                <a:cs typeface="Times New Roman" panose="02020603050405020304" pitchFamily="18" charset="0"/>
              </a:rPr>
              <a:t>#7</a:t>
            </a:r>
            <a:endParaRPr lang="ko-KR" altLang="en-US" sz="5000" dirty="0">
              <a:solidFill>
                <a:schemeClr val="bg1"/>
              </a:solidFill>
              <a:latin typeface="Times New Roman" panose="02020603050405020304" pitchFamily="18" charset="0"/>
              <a:ea typeface="경기천년제목 Light" panose="020204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04C8F-43E4-433B-87B7-C5F540A01084}"/>
              </a:ext>
            </a:extLst>
          </p:cNvPr>
          <p:cNvSpPr txBox="1"/>
          <p:nvPr/>
        </p:nvSpPr>
        <p:spPr>
          <a:xfrm>
            <a:off x="667353" y="1753537"/>
            <a:ext cx="10979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Prevent code injection.</a:t>
            </a:r>
          </a:p>
          <a:p>
            <a:pPr lvl="1"/>
            <a:r>
              <a:rPr lang="en-US" altLang="ko-KR" sz="2200" dirty="0">
                <a:solidFill>
                  <a:schemeClr val="bg1"/>
                </a:solidFill>
                <a:latin typeface="Modern No. 20" panose="02070704070505020303" pitchFamily="18" charset="0"/>
              </a:rPr>
              <a:t>	1. Limit the maximum file size to 1GB.</a:t>
            </a:r>
          </a:p>
          <a:p>
            <a:pPr lvl="1"/>
            <a:r>
              <a:rPr lang="en-US" altLang="ko-KR" sz="2200" dirty="0">
                <a:solidFill>
                  <a:schemeClr val="bg1"/>
                </a:solidFill>
                <a:latin typeface="Modern No. 20" panose="02070704070505020303" pitchFamily="18" charset="0"/>
              </a:rPr>
              <a:t>	2. Whitelist valid file extensions.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C52784-464F-40BC-B2FB-1CB91739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AB98BC-C78D-47BD-A9A3-A1AA37E17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"/>
          <a:stretch/>
        </p:blipFill>
        <p:spPr>
          <a:xfrm>
            <a:off x="6340661" y="1127860"/>
            <a:ext cx="5000625" cy="11239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A5698A-09DB-4F50-A6DC-FC329D32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9" y="3119341"/>
            <a:ext cx="8403495" cy="352739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14F6E6-A3A5-45C1-8FF1-3E347762B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4"/>
          <a:stretch/>
        </p:blipFill>
        <p:spPr>
          <a:xfrm>
            <a:off x="6340661" y="2650467"/>
            <a:ext cx="4761465" cy="112394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632F14-FFB6-4954-9035-155DC377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621" y="4502184"/>
            <a:ext cx="4733925" cy="48577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82A688-5504-41DE-961E-D327733A9994}"/>
              </a:ext>
            </a:extLst>
          </p:cNvPr>
          <p:cNvSpPr txBox="1"/>
          <p:nvPr/>
        </p:nvSpPr>
        <p:spPr>
          <a:xfrm>
            <a:off x="6260451" y="688008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Before: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FFE62-EC1D-48CC-9A75-0D263D383324}"/>
              </a:ext>
            </a:extLst>
          </p:cNvPr>
          <p:cNvSpPr txBox="1"/>
          <p:nvPr/>
        </p:nvSpPr>
        <p:spPr>
          <a:xfrm>
            <a:off x="6340661" y="2266472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After: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E5844-1713-4103-9208-8961E2F0BEE1}"/>
              </a:ext>
            </a:extLst>
          </p:cNvPr>
          <p:cNvSpPr txBox="1"/>
          <p:nvPr/>
        </p:nvSpPr>
        <p:spPr>
          <a:xfrm>
            <a:off x="4107048" y="3847109"/>
            <a:ext cx="5454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 39. Use meaningful symbolic constants to represent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literal values in program logic.</a:t>
            </a:r>
            <a:endParaRPr lang="en-US" altLang="ko-KR" sz="1400" kern="0" spc="0" dirty="0">
              <a:solidFill>
                <a:srgbClr val="C00000"/>
              </a:solidFill>
              <a:effectLst/>
              <a:latin typeface="함초롬바탕" panose="020306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278DB68-DA0F-49E3-928E-B4A659C86C6C}"/>
                  </a:ext>
                </a:extLst>
              </p14:cNvPr>
              <p14:cNvContentPartPr/>
              <p14:nvPr/>
            </p14:nvContentPartPr>
            <p14:xfrm>
              <a:off x="1250987" y="4042181"/>
              <a:ext cx="1617840" cy="705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278DB68-DA0F-49E3-928E-B4A659C86C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7347" y="3934541"/>
                <a:ext cx="1725480" cy="2862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54317E4-993A-4167-AD3D-06704D2E5E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448"/>
          <a:stretch/>
        </p:blipFill>
        <p:spPr>
          <a:xfrm>
            <a:off x="6096000" y="5751995"/>
            <a:ext cx="5621956" cy="92374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524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cure Coding - HADESS">
            <a:extLst>
              <a:ext uri="{FF2B5EF4-FFF2-40B4-BE49-F238E27FC236}">
                <a16:creationId xmlns:a16="http://schemas.microsoft.com/office/drawing/2014/main" id="{DC613BD5-F7BC-4A2A-B7AB-530FF3DF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4904" y="0"/>
            <a:ext cx="12192000" cy="68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055760-7062-42E6-983E-70CBABE5B763}"/>
              </a:ext>
            </a:extLst>
          </p:cNvPr>
          <p:cNvSpPr/>
          <p:nvPr/>
        </p:nvSpPr>
        <p:spPr>
          <a:xfrm>
            <a:off x="8037096" y="-3429"/>
            <a:ext cx="4154904" cy="6861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8D928-9F34-4138-8F19-88AF36188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096" y="1568635"/>
            <a:ext cx="4154904" cy="1100263"/>
          </a:xfrm>
        </p:spPr>
        <p:txBody>
          <a:bodyPr>
            <a:noAutofit/>
          </a:bodyPr>
          <a:lstStyle/>
          <a:p>
            <a:r>
              <a:rPr lang="en-US" altLang="ko-KR" sz="6600" spc="600" dirty="0">
                <a:solidFill>
                  <a:schemeClr val="bg1"/>
                </a:solidFill>
                <a:latin typeface="Modern No. 20" panose="02070704070505020303" pitchFamily="18" charset="0"/>
              </a:rPr>
              <a:t>D E S T</a:t>
            </a:r>
            <a:endParaRPr lang="ko-KR" altLang="en-US" sz="6600" spc="6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0EA28-DEB1-4F57-A707-D181E1243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096" y="6459915"/>
            <a:ext cx="4154904" cy="39808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20200941 </a:t>
            </a:r>
            <a:r>
              <a:rPr lang="ko-KR" altLang="en-US" sz="1800" dirty="0" err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곽채원</a:t>
            </a:r>
            <a:endParaRPr lang="ko-KR" altLang="en-US" sz="18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8B12E16-95CC-4987-8E0D-6CC708AAC0C1}"/>
              </a:ext>
            </a:extLst>
          </p:cNvPr>
          <p:cNvSpPr txBox="1">
            <a:spLocks/>
          </p:cNvSpPr>
          <p:nvPr/>
        </p:nvSpPr>
        <p:spPr>
          <a:xfrm>
            <a:off x="6023811" y="3791017"/>
            <a:ext cx="8181474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spc="-300" dirty="0">
                <a:solidFill>
                  <a:schemeClr val="bg1"/>
                </a:solidFill>
                <a:latin typeface="Modern No. 20" panose="02070704070505020303" pitchFamily="18" charset="0"/>
              </a:rPr>
              <a:t>Digital Envelope </a:t>
            </a:r>
          </a:p>
          <a:p>
            <a:r>
              <a:rPr lang="en-US" altLang="ko-KR" sz="5000" spc="-300" dirty="0">
                <a:solidFill>
                  <a:schemeClr val="bg1"/>
                </a:solidFill>
                <a:latin typeface="Modern No. 20" panose="02070704070505020303" pitchFamily="18" charset="0"/>
              </a:rPr>
              <a:t>Simulation Tool</a:t>
            </a:r>
            <a:endParaRPr lang="ko-KR" altLang="en-US" sz="5000" spc="-3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4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ure Coding - HADESS">
            <a:extLst>
              <a:ext uri="{FF2B5EF4-FFF2-40B4-BE49-F238E27FC236}">
                <a16:creationId xmlns:a16="http://schemas.microsoft.com/office/drawing/2014/main" id="{6BB9BA78-04E3-4F0B-8CF5-E1AE272B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11784" y="-11523045"/>
            <a:ext cx="84530664" cy="475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F613A87-83CE-4EB2-82B9-E4C9E3038528}"/>
              </a:ext>
            </a:extLst>
          </p:cNvPr>
          <p:cNvSpPr txBox="1">
            <a:spLocks/>
          </p:cNvSpPr>
          <p:nvPr/>
        </p:nvSpPr>
        <p:spPr>
          <a:xfrm>
            <a:off x="-2144829" y="407737"/>
            <a:ext cx="11080282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DEST : Class Design</a:t>
            </a:r>
            <a:endParaRPr lang="ko-KR" altLang="en-US" sz="50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F5369-92A7-4D6B-B182-1438ED17F9F8}"/>
              </a:ext>
            </a:extLst>
          </p:cNvPr>
          <p:cNvSpPr txBox="1"/>
          <p:nvPr/>
        </p:nvSpPr>
        <p:spPr>
          <a:xfrm>
            <a:off x="939265" y="2386444"/>
            <a:ext cx="820473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dern No. 20" panose="02070704070505020303" pitchFamily="18" charset="0"/>
              </a:rPr>
              <a:t>Manager Package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Modern No. 20" panose="02070704070505020303" pitchFamily="18" charset="0"/>
              </a:rPr>
              <a:t>CipherManage.java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Modern No. 20" panose="02070704070505020303" pitchFamily="18" charset="0"/>
              </a:rPr>
              <a:t>KeyManage.java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Modern No. 20" panose="02070704070505020303" pitchFamily="18" charset="0"/>
              </a:rPr>
              <a:t>SigManage.java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/>
                </a:solidFill>
                <a:latin typeface="Modern No. 20" panose="02070704070505020303" pitchFamily="18" charset="0"/>
              </a:rPr>
              <a:t>StrangeFileException.java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/>
                </a:solidFill>
                <a:latin typeface="Modern No. 20" panose="02070704070505020303" pitchFamily="18" charset="0"/>
              </a:rPr>
              <a:t>StrangeObjectException.java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altLang="ko-KR" sz="100" dirty="0">
              <a:solidFill>
                <a:schemeClr val="bg1"/>
              </a:solidFill>
              <a:latin typeface="Modern No. 20" panose="02070704070505020303" pitchFamily="18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altLang="ko-KR" sz="100" dirty="0">
              <a:solidFill>
                <a:schemeClr val="bg1"/>
              </a:solidFill>
              <a:latin typeface="Modern No. 20" panose="02070704070505020303" pitchFamily="18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ko-KR" altLang="en-US" sz="1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51632-A53C-4000-B492-CCBA2DD585F6}"/>
              </a:ext>
            </a:extLst>
          </p:cNvPr>
          <p:cNvSpPr txBox="1"/>
          <p:nvPr/>
        </p:nvSpPr>
        <p:spPr>
          <a:xfrm>
            <a:off x="6309360" y="2387545"/>
            <a:ext cx="14607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dern No. 20" panose="02070704070505020303" pitchFamily="18" charset="0"/>
              </a:rPr>
              <a:t>Main Package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Modern No. 20" panose="02070704070505020303" pitchFamily="18" charset="0"/>
              </a:rPr>
              <a:t>dest.java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Modern No. 20" panose="02070704070505020303" pitchFamily="18" charset="0"/>
              </a:rPr>
              <a:t>sign_verify.java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B5C41-BA72-4B71-87B0-2FE6F1EB4909}"/>
              </a:ext>
            </a:extLst>
          </p:cNvPr>
          <p:cNvSpPr/>
          <p:nvPr/>
        </p:nvSpPr>
        <p:spPr>
          <a:xfrm>
            <a:off x="7443537" y="2999874"/>
            <a:ext cx="1700463" cy="4291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2D1F0D-5A18-47E9-BC03-9B3D2DB42D62}"/>
              </a:ext>
            </a:extLst>
          </p:cNvPr>
          <p:cNvCxnSpPr/>
          <p:nvPr/>
        </p:nvCxnSpPr>
        <p:spPr>
          <a:xfrm flipH="1" flipV="1">
            <a:off x="9208169" y="3160295"/>
            <a:ext cx="577516" cy="35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A5CE7F-C6E3-4250-9918-A31EC9E46816}"/>
              </a:ext>
            </a:extLst>
          </p:cNvPr>
          <p:cNvCxnSpPr>
            <a:cxnSpLocks/>
          </p:cNvCxnSpPr>
          <p:nvPr/>
        </p:nvCxnSpPr>
        <p:spPr>
          <a:xfrm>
            <a:off x="5533725" y="3214437"/>
            <a:ext cx="1083243" cy="29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FD5F85-BD6B-4519-B787-6833D56997A3}"/>
              </a:ext>
            </a:extLst>
          </p:cNvPr>
          <p:cNvCxnSpPr>
            <a:cxnSpLocks/>
          </p:cNvCxnSpPr>
          <p:nvPr/>
        </p:nvCxnSpPr>
        <p:spPr>
          <a:xfrm>
            <a:off x="5127058" y="3682073"/>
            <a:ext cx="148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D290C1-363D-4389-9F45-0A519F714E47}"/>
              </a:ext>
            </a:extLst>
          </p:cNvPr>
          <p:cNvCxnSpPr>
            <a:cxnSpLocks/>
          </p:cNvCxnSpPr>
          <p:nvPr/>
        </p:nvCxnSpPr>
        <p:spPr>
          <a:xfrm flipV="1">
            <a:off x="5138288" y="3819639"/>
            <a:ext cx="1478680" cy="35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71E762-A0AF-4A58-A520-0DA1B7B82D82}"/>
              </a:ext>
            </a:extLst>
          </p:cNvPr>
          <p:cNvSpPr txBox="1"/>
          <p:nvPr/>
        </p:nvSpPr>
        <p:spPr>
          <a:xfrm>
            <a:off x="5016365" y="2776323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throw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856E0-79F1-4A69-8323-F05781A60958}"/>
              </a:ext>
            </a:extLst>
          </p:cNvPr>
          <p:cNvSpPr txBox="1"/>
          <p:nvPr/>
        </p:nvSpPr>
        <p:spPr>
          <a:xfrm>
            <a:off x="10326302" y="3513221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catch!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A315CE-2BF5-4178-9754-4297FEAC752D}"/>
              </a:ext>
            </a:extLst>
          </p:cNvPr>
          <p:cNvSpPr txBox="1"/>
          <p:nvPr/>
        </p:nvSpPr>
        <p:spPr>
          <a:xfrm>
            <a:off x="4693117" y="3297981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throw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FB7DF-F261-465D-ADC2-92BBE793665F}"/>
              </a:ext>
            </a:extLst>
          </p:cNvPr>
          <p:cNvSpPr txBox="1"/>
          <p:nvPr/>
        </p:nvSpPr>
        <p:spPr>
          <a:xfrm>
            <a:off x="4587639" y="3759400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throw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1" grpId="0" animBg="1"/>
      <p:bldP spid="23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A25178-D690-441B-970F-90B65F4688C2}"/>
              </a:ext>
            </a:extLst>
          </p:cNvPr>
          <p:cNvSpPr txBox="1">
            <a:spLocks/>
          </p:cNvSpPr>
          <p:nvPr/>
        </p:nvSpPr>
        <p:spPr>
          <a:xfrm>
            <a:off x="662539" y="391695"/>
            <a:ext cx="10866922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User-Interface</a:t>
            </a:r>
            <a:endParaRPr lang="ko-KR" altLang="en-US" sz="50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58DBF-51A3-40DD-86C4-A376E082FD4E}"/>
              </a:ext>
            </a:extLst>
          </p:cNvPr>
          <p:cNvSpPr txBox="1"/>
          <p:nvPr/>
        </p:nvSpPr>
        <p:spPr>
          <a:xfrm>
            <a:off x="667353" y="1753537"/>
            <a:ext cx="109792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Console with </a:t>
            </a:r>
            <a:r>
              <a:rPr lang="en-US" altLang="ko-KR" sz="2800" i="1" dirty="0">
                <a:solidFill>
                  <a:schemeClr val="bg1"/>
                </a:solidFill>
                <a:latin typeface="Modern No. 20" panose="02070704070505020303" pitchFamily="18" charset="0"/>
              </a:rPr>
              <a:t>an excellent readability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	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command-line style..</a:t>
            </a:r>
          </a:p>
          <a:p>
            <a:pPr lvl="1"/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use options to explicitly separate its functions..</a:t>
            </a:r>
          </a:p>
          <a:p>
            <a:pPr lvl="1"/>
            <a:endParaRPr lang="en-US" altLang="ko-KR" sz="28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610B7C-C96C-48D3-BE99-ABDD9FC42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88"/>
          <a:stretch/>
        </p:blipFill>
        <p:spPr>
          <a:xfrm>
            <a:off x="855045" y="3569419"/>
            <a:ext cx="6869431" cy="2812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A6F0D9-8CBD-4A22-BD67-DC2289C0E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53" r="42899"/>
          <a:stretch/>
        </p:blipFill>
        <p:spPr>
          <a:xfrm>
            <a:off x="7258850" y="5355527"/>
            <a:ext cx="3922498" cy="1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A25178-D690-441B-970F-90B65F4688C2}"/>
              </a:ext>
            </a:extLst>
          </p:cNvPr>
          <p:cNvSpPr txBox="1">
            <a:spLocks/>
          </p:cNvSpPr>
          <p:nvPr/>
        </p:nvSpPr>
        <p:spPr>
          <a:xfrm>
            <a:off x="662539" y="391695"/>
            <a:ext cx="10866922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User-Interface</a:t>
            </a:r>
            <a:endParaRPr lang="ko-KR" altLang="en-US" sz="50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58DBF-51A3-40DD-86C4-A376E082FD4E}"/>
              </a:ext>
            </a:extLst>
          </p:cNvPr>
          <p:cNvSpPr txBox="1"/>
          <p:nvPr/>
        </p:nvSpPr>
        <p:spPr>
          <a:xfrm>
            <a:off x="667353" y="1753537"/>
            <a:ext cx="109792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Console with </a:t>
            </a:r>
            <a:r>
              <a:rPr lang="en-US" altLang="ko-KR" sz="2800" i="1" dirty="0">
                <a:solidFill>
                  <a:schemeClr val="bg1"/>
                </a:solidFill>
                <a:latin typeface="Modern No. 20" panose="02070704070505020303" pitchFamily="18" charset="0"/>
              </a:rPr>
              <a:t>an excellent readability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	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command-line style..</a:t>
            </a:r>
          </a:p>
          <a:p>
            <a:pPr lvl="1"/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use options to explicitly separate its functions..</a:t>
            </a:r>
          </a:p>
          <a:p>
            <a:pPr lvl="1"/>
            <a:endParaRPr lang="en-US" altLang="ko-KR" sz="28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3AEBDD-5626-4252-9DE0-A62763DE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88"/>
          <a:stretch/>
        </p:blipFill>
        <p:spPr>
          <a:xfrm>
            <a:off x="855045" y="3569419"/>
            <a:ext cx="6869431" cy="28126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AC9E58-DC53-4F8D-A06F-2A88D2366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55" b="49093"/>
          <a:stretch/>
        </p:blipFill>
        <p:spPr>
          <a:xfrm>
            <a:off x="6176211" y="3185658"/>
            <a:ext cx="5470358" cy="319638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3550794-7D9D-4C6E-8FB8-3C1533B7B8E8}"/>
              </a:ext>
            </a:extLst>
          </p:cNvPr>
          <p:cNvSpPr/>
          <p:nvPr/>
        </p:nvSpPr>
        <p:spPr>
          <a:xfrm>
            <a:off x="855045" y="5261811"/>
            <a:ext cx="3315902" cy="1234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548FE-CE62-48E6-8A93-B4171CE78633}"/>
              </a:ext>
            </a:extLst>
          </p:cNvPr>
          <p:cNvCxnSpPr/>
          <p:nvPr/>
        </p:nvCxnSpPr>
        <p:spPr>
          <a:xfrm flipV="1">
            <a:off x="4170947" y="3953180"/>
            <a:ext cx="1844843" cy="14321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A25178-D690-441B-970F-90B65F4688C2}"/>
              </a:ext>
            </a:extLst>
          </p:cNvPr>
          <p:cNvSpPr txBox="1">
            <a:spLocks/>
          </p:cNvSpPr>
          <p:nvPr/>
        </p:nvSpPr>
        <p:spPr>
          <a:xfrm>
            <a:off x="662539" y="391695"/>
            <a:ext cx="10866922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User-Interface</a:t>
            </a:r>
            <a:endParaRPr lang="ko-KR" altLang="en-US" sz="50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58DBF-51A3-40DD-86C4-A376E082FD4E}"/>
              </a:ext>
            </a:extLst>
          </p:cNvPr>
          <p:cNvSpPr txBox="1"/>
          <p:nvPr/>
        </p:nvSpPr>
        <p:spPr>
          <a:xfrm>
            <a:off x="667353" y="1753537"/>
            <a:ext cx="1097921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Console with </a:t>
            </a:r>
            <a:r>
              <a:rPr lang="en-US" altLang="ko-KR" sz="2800" i="1" dirty="0">
                <a:solidFill>
                  <a:schemeClr val="bg1"/>
                </a:solidFill>
                <a:latin typeface="Modern No. 20" panose="02070704070505020303" pitchFamily="18" charset="0"/>
              </a:rPr>
              <a:t>an excellent readability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	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command-line style..</a:t>
            </a:r>
          </a:p>
          <a:p>
            <a:pPr lvl="1"/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use options to explicitly separate its functions..</a:t>
            </a:r>
          </a:p>
          <a:p>
            <a:pPr lvl="1"/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user can continue the program whether exceptions occur or not..</a:t>
            </a:r>
          </a:p>
          <a:p>
            <a:pPr lvl="1"/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altLang="ko-K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only be done with the “exit” command.</a:t>
            </a:r>
            <a:endParaRPr lang="en-US" altLang="ko-KR" sz="22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189D2F-DFEB-4D26-9767-941D40528311}"/>
              </a:ext>
            </a:extLst>
          </p:cNvPr>
          <p:cNvGrpSpPr/>
          <p:nvPr/>
        </p:nvGrpSpPr>
        <p:grpSpPr>
          <a:xfrm>
            <a:off x="2876350" y="4123385"/>
            <a:ext cx="6045142" cy="2353915"/>
            <a:chOff x="662539" y="4123385"/>
            <a:chExt cx="6045142" cy="23539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49D6D2A-4A9A-4B78-BBCD-94EBD296C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9670"/>
            <a:stretch/>
          </p:blipFill>
          <p:spPr>
            <a:xfrm>
              <a:off x="662539" y="4123385"/>
              <a:ext cx="6045142" cy="151170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A0183C-782D-4129-8D9C-0FB0F82C9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358" b="-1"/>
            <a:stretch/>
          </p:blipFill>
          <p:spPr>
            <a:xfrm>
              <a:off x="662539" y="5586962"/>
              <a:ext cx="6045142" cy="89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05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A25178-D690-441B-970F-90B65F4688C2}"/>
              </a:ext>
            </a:extLst>
          </p:cNvPr>
          <p:cNvSpPr txBox="1">
            <a:spLocks/>
          </p:cNvSpPr>
          <p:nvPr/>
        </p:nvSpPr>
        <p:spPr>
          <a:xfrm>
            <a:off x="1982403" y="2621547"/>
            <a:ext cx="8227194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Applying Secure Coding Rules</a:t>
            </a:r>
            <a:endParaRPr lang="ko-KR" altLang="en-US" sz="50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A25178-D690-441B-970F-90B65F4688C2}"/>
              </a:ext>
            </a:extLst>
          </p:cNvPr>
          <p:cNvSpPr txBox="1">
            <a:spLocks/>
          </p:cNvSpPr>
          <p:nvPr/>
        </p:nvSpPr>
        <p:spPr>
          <a:xfrm>
            <a:off x="662539" y="391695"/>
            <a:ext cx="10866922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Applying Rule </a:t>
            </a:r>
            <a:r>
              <a:rPr lang="en-US" altLang="ko-KR" sz="5000" dirty="0">
                <a:solidFill>
                  <a:schemeClr val="bg1"/>
                </a:solidFill>
                <a:latin typeface="Times New Roman" panose="02020603050405020304" pitchFamily="18" charset="0"/>
                <a:ea typeface="경기천년제목 Light" panose="02020403020101020101" pitchFamily="18" charset="-127"/>
                <a:cs typeface="Times New Roman" panose="02020603050405020304" pitchFamily="18" charset="0"/>
              </a:rPr>
              <a:t>#41</a:t>
            </a:r>
            <a:endParaRPr lang="ko-KR" altLang="en-US" sz="5000" dirty="0">
              <a:solidFill>
                <a:schemeClr val="bg1"/>
              </a:solidFill>
              <a:latin typeface="Times New Roman" panose="02020603050405020304" pitchFamily="18" charset="0"/>
              <a:ea typeface="경기천년제목 Light" panose="020204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04C8F-43E4-433B-87B7-C5F540A01084}"/>
              </a:ext>
            </a:extLst>
          </p:cNvPr>
          <p:cNvSpPr txBox="1"/>
          <p:nvPr/>
        </p:nvSpPr>
        <p:spPr>
          <a:xfrm>
            <a:off x="667353" y="1753537"/>
            <a:ext cx="111231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Return an empty array of collection instead of a null value for methods that return an array or collection.</a:t>
            </a:r>
          </a:p>
          <a:p>
            <a:pPr lvl="1"/>
            <a:r>
              <a:rPr lang="en-US" altLang="ko-KR" sz="2200" dirty="0">
                <a:solidFill>
                  <a:schemeClr val="bg1"/>
                </a:solidFill>
                <a:latin typeface="Modern No. 20" panose="02070704070505020303" pitchFamily="18" charset="0"/>
              </a:rPr>
              <a:t>	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C52784-464F-40BC-B2FB-1CB91739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3CB1360-CB04-4643-8E8E-0F347FED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6" name="_x376575976">
            <a:extLst>
              <a:ext uri="{FF2B5EF4-FFF2-40B4-BE49-F238E27FC236}">
                <a16:creationId xmlns:a16="http://schemas.microsoft.com/office/drawing/2014/main" id="{81864110-A00C-4A20-9787-A65BCFA67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16" y="3502127"/>
            <a:ext cx="5240840" cy="2228291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328C5CB0-B4E2-424B-9B5D-6520C0DF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8" name="_x376548328">
            <a:extLst>
              <a:ext uri="{FF2B5EF4-FFF2-40B4-BE49-F238E27FC236}">
                <a16:creationId xmlns:a16="http://schemas.microsoft.com/office/drawing/2014/main" id="{12AF8434-BFB2-4CF6-A84F-AA184F8F9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13" y="3454865"/>
            <a:ext cx="5231948" cy="2313653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3AC914-E5CF-4286-9E95-78B14018EDC3}"/>
              </a:ext>
            </a:extLst>
          </p:cNvPr>
          <p:cNvSpPr txBox="1"/>
          <p:nvPr/>
        </p:nvSpPr>
        <p:spPr>
          <a:xfrm>
            <a:off x="804561" y="3059668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Before: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D4A34-04CC-47C0-AD7A-CAD02113F1E6}"/>
              </a:ext>
            </a:extLst>
          </p:cNvPr>
          <p:cNvSpPr txBox="1"/>
          <p:nvPr/>
        </p:nvSpPr>
        <p:spPr>
          <a:xfrm>
            <a:off x="6297513" y="3033803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After: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A25178-D690-441B-970F-90B65F4688C2}"/>
              </a:ext>
            </a:extLst>
          </p:cNvPr>
          <p:cNvSpPr txBox="1">
            <a:spLocks/>
          </p:cNvSpPr>
          <p:nvPr/>
        </p:nvSpPr>
        <p:spPr>
          <a:xfrm>
            <a:off x="662539" y="391695"/>
            <a:ext cx="10866922" cy="110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dirty="0">
                <a:solidFill>
                  <a:schemeClr val="bg1"/>
                </a:solidFill>
                <a:latin typeface="Modern No. 20" panose="02070704070505020303" pitchFamily="18" charset="0"/>
              </a:rPr>
              <a:t>Applying Rule </a:t>
            </a:r>
            <a:r>
              <a:rPr lang="en-US" altLang="ko-KR" sz="5000" dirty="0">
                <a:solidFill>
                  <a:schemeClr val="bg1"/>
                </a:solidFill>
                <a:latin typeface="Times New Roman" panose="02020603050405020304" pitchFamily="18" charset="0"/>
                <a:ea typeface="경기천년제목 Light" panose="02020403020101020101" pitchFamily="18" charset="-127"/>
                <a:cs typeface="Times New Roman" panose="02020603050405020304" pitchFamily="18" charset="0"/>
              </a:rPr>
              <a:t>#33</a:t>
            </a:r>
            <a:endParaRPr lang="ko-KR" altLang="en-US" sz="5000" dirty="0">
              <a:solidFill>
                <a:schemeClr val="bg1"/>
              </a:solidFill>
              <a:latin typeface="Times New Roman" panose="02020603050405020304" pitchFamily="18" charset="0"/>
              <a:ea typeface="경기천년제목 Light" panose="020204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04C8F-43E4-433B-87B7-C5F540A01084}"/>
              </a:ext>
            </a:extLst>
          </p:cNvPr>
          <p:cNvSpPr txBox="1"/>
          <p:nvPr/>
        </p:nvSpPr>
        <p:spPr>
          <a:xfrm>
            <a:off x="667352" y="1753537"/>
            <a:ext cx="1152464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Modern No. 20" panose="02070704070505020303" pitchFamily="18" charset="0"/>
              </a:rPr>
              <a:t>Prefer user-defined exception over more general exception types.</a:t>
            </a:r>
          </a:p>
          <a:p>
            <a:pPr lvl="1"/>
            <a:endParaRPr lang="en-US" altLang="ko-KR" sz="1200" dirty="0">
              <a:solidFill>
                <a:schemeClr val="bg1"/>
              </a:solidFill>
              <a:latin typeface="Modern No. 20" panose="02070704070505020303" pitchFamily="18" charset="0"/>
            </a:endParaRPr>
          </a:p>
          <a:p>
            <a:pPr lvl="1"/>
            <a:r>
              <a:rPr lang="en-US" altLang="ko-KR" sz="2200" dirty="0">
                <a:solidFill>
                  <a:schemeClr val="bg1"/>
                </a:solidFill>
                <a:latin typeface="Modern No. 20" panose="02070704070505020303" pitchFamily="18" charset="0"/>
              </a:rPr>
              <a:t>Q. What if I want the program to continue even if user puts invalid (i.e. strange objects) input?</a:t>
            </a:r>
          </a:p>
          <a:p>
            <a:pPr lvl="1"/>
            <a:r>
              <a:rPr lang="en-US" altLang="ko-KR" sz="2200" dirty="0">
                <a:solidFill>
                  <a:schemeClr val="bg1"/>
                </a:solidFill>
                <a:latin typeface="Modern No. 20" panose="02070704070505020303" pitchFamily="18" charset="0"/>
              </a:rPr>
              <a:t>	A. Define an exception for that and handle it. </a:t>
            </a:r>
          </a:p>
          <a:p>
            <a:pPr lvl="1"/>
            <a:r>
              <a:rPr lang="en-US" altLang="ko-KR" sz="2200" dirty="0">
                <a:solidFill>
                  <a:schemeClr val="bg1"/>
                </a:solidFill>
                <a:latin typeface="Modern No. 20" panose="02070704070505020303" pitchFamily="18" charset="0"/>
              </a:rPr>
              <a:t>		This also can be very explicit way to show user what the problem is.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2A688-5504-41DE-961E-D327733A9994}"/>
              </a:ext>
            </a:extLst>
          </p:cNvPr>
          <p:cNvSpPr txBox="1"/>
          <p:nvPr/>
        </p:nvSpPr>
        <p:spPr>
          <a:xfrm>
            <a:off x="356066" y="3491278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Before: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FFE62-EC1D-48CC-9A75-0D263D383324}"/>
              </a:ext>
            </a:extLst>
          </p:cNvPr>
          <p:cNvSpPr txBox="1"/>
          <p:nvPr/>
        </p:nvSpPr>
        <p:spPr>
          <a:xfrm>
            <a:off x="356066" y="5245268"/>
            <a:ext cx="21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After: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AACAB-4F15-4348-9B82-EEBC53EB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98101016">
            <a:extLst>
              <a:ext uri="{FF2B5EF4-FFF2-40B4-BE49-F238E27FC236}">
                <a16:creationId xmlns:a16="http://schemas.microsoft.com/office/drawing/2014/main" id="{6F29134F-175A-49BC-A91F-79BE426A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2" y="3842459"/>
            <a:ext cx="4602163" cy="78422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43E2390-8755-4DB5-B36F-73190530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98099360">
            <a:extLst>
              <a:ext uri="{FF2B5EF4-FFF2-40B4-BE49-F238E27FC236}">
                <a16:creationId xmlns:a16="http://schemas.microsoft.com/office/drawing/2014/main" id="{14D39D03-8FC3-4CE8-8D5E-DFE2724E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2" y="4789964"/>
            <a:ext cx="4335463" cy="342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F9EE9D45-65DF-4B1D-9EFA-82B2AEE0D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98099648">
            <a:extLst>
              <a:ext uri="{FF2B5EF4-FFF2-40B4-BE49-F238E27FC236}">
                <a16:creationId xmlns:a16="http://schemas.microsoft.com/office/drawing/2014/main" id="{263D3AAF-887A-43B5-BD03-324CDF90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2" y="5672536"/>
            <a:ext cx="5278438" cy="877888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51ECAEBC-1FA9-4613-849B-C6F5DDEC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E461AA8-6107-4560-B722-7E7AC774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9" name="_x98099432">
            <a:extLst>
              <a:ext uri="{FF2B5EF4-FFF2-40B4-BE49-F238E27FC236}">
                <a16:creationId xmlns:a16="http://schemas.microsoft.com/office/drawing/2014/main" id="{A6508D07-93BA-4F20-B411-C36E5048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430" y="4395955"/>
            <a:ext cx="2626987" cy="84931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38312B74-EC26-4823-B314-67B3E3F0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1" name="_x98100152">
            <a:extLst>
              <a:ext uri="{FF2B5EF4-FFF2-40B4-BE49-F238E27FC236}">
                <a16:creationId xmlns:a16="http://schemas.microsoft.com/office/drawing/2014/main" id="{0067D81A-0E7C-4FA2-AD6A-762319D2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50" y="5439643"/>
            <a:ext cx="6201430" cy="1110781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_x98099936">
            <a:extLst>
              <a:ext uri="{FF2B5EF4-FFF2-40B4-BE49-F238E27FC236}">
                <a16:creationId xmlns:a16="http://schemas.microsoft.com/office/drawing/2014/main" id="{AD547F6B-4D3B-4F8D-9619-C8D4603C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70" y="4020211"/>
            <a:ext cx="3824310" cy="751487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4A2268-2110-41B5-9591-760BECE3F7A1}"/>
              </a:ext>
            </a:extLst>
          </p:cNvPr>
          <p:cNvCxnSpPr>
            <a:cxnSpLocks/>
            <a:stCxn id="10243" idx="3"/>
          </p:cNvCxnSpPr>
          <p:nvPr/>
        </p:nvCxnSpPr>
        <p:spPr>
          <a:xfrm flipV="1">
            <a:off x="4790575" y="4199748"/>
            <a:ext cx="3320095" cy="76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295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맑은 고딕 Semilight</vt:lpstr>
      <vt:lpstr>함초롬바탕</vt:lpstr>
      <vt:lpstr>Arial</vt:lpstr>
      <vt:lpstr>Modern No. 20</vt:lpstr>
      <vt:lpstr>Times New Roman</vt:lpstr>
      <vt:lpstr>Office 테마</vt:lpstr>
      <vt:lpstr>PowerPoint 프레젠테이션</vt:lpstr>
      <vt:lpstr>D E S 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컴퓨터학과</dc:creator>
  <cp:lastModifiedBy>컴퓨터학과</cp:lastModifiedBy>
  <cp:revision>25</cp:revision>
  <dcterms:created xsi:type="dcterms:W3CDTF">2023-06-06T08:04:17Z</dcterms:created>
  <dcterms:modified xsi:type="dcterms:W3CDTF">2023-06-07T03:57:25Z</dcterms:modified>
</cp:coreProperties>
</file>