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72" r:id="rId6"/>
    <p:sldId id="280" r:id="rId7"/>
    <p:sldId id="262" r:id="rId8"/>
    <p:sldId id="278" r:id="rId9"/>
    <p:sldId id="277" r:id="rId10"/>
    <p:sldId id="276" r:id="rId11"/>
    <p:sldId id="279" r:id="rId12"/>
    <p:sldId id="273" r:id="rId13"/>
    <p:sldId id="282" r:id="rId14"/>
    <p:sldId id="281" r:id="rId15"/>
    <p:sldId id="264" r:id="rId16"/>
    <p:sldId id="265" r:id="rId17"/>
    <p:sldId id="285" r:id="rId18"/>
    <p:sldId id="266" r:id="rId19"/>
    <p:sldId id="283" r:id="rId20"/>
    <p:sldId id="295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0F94-AFB9-38CF-6EEE-79B6191B5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4FAA8-4735-997F-4033-A6BA76648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265DE-9FB7-528A-75DF-50D867E4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913FF-88D1-8190-F521-219FB0C7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87EEC-FFE8-3632-B121-47DD9481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5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15DD7-300E-FCB6-483B-70086B03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650A6-D0C1-F539-019D-6AB063F76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C16ED-DDCF-8966-3A7E-07B8805B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82F16-0176-9694-05CF-BF6A8FC0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93207-6A2D-8753-C2FC-5F56BB25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CF675B-80EB-D2F8-80F5-30EEB4114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4AA93-61FB-3902-C197-1D1FD1DAD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89D02-8DB9-889E-B5C5-518551AB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60560-804B-43C5-EE48-D9DC6A55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255A4-41E3-4345-A858-223513F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34BF1-9062-F22F-A8EF-D0A3D636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747B2-A6C5-93D9-86DF-009CB422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63CB7-9E85-40FF-2832-A3040FD5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F4DB7-2279-5F21-E0AD-9FCB7AE6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E42D9-E50F-C9BB-BD23-E8658DE8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9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155E-A756-29E5-AE4F-C96BC6C6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DAA5A-CC4D-9DF2-BDA4-206D1385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A7718-2517-8F03-8F8B-A531235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3CCA1-F8DF-CA14-DA4D-6ACC1047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9B843-31D0-3076-4321-6518A2EE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EE7BA-F2D9-430D-FED4-792E6043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D7AB2-B9C8-AAA5-1333-75F590F76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E41392-FDA8-F8A9-2CFC-982864FB8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A29B6-D41F-A829-DF28-50333B93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11A9D-691F-F0F7-9477-0989EFA1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6B242-2E92-CAA3-38AF-A819F59C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2E6ED-BB4F-109F-A2CE-F9DDB0D5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30DD0-DF78-4F0C-D274-23CE5A09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5E0526-CC7F-7372-795C-642DF35A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176C2F-93EE-B98B-6746-0AD88772C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B9C7F9-E386-C662-6A6F-DC592CDB8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3E1FAA-BA93-1AA0-3350-5FF7DEFC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FCF4AE-FB4D-4D31-A3FB-FB118A1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BD75B-97D7-7DF0-C16B-1D823489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2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94BD3-6718-B593-2E5A-0C3E47B0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92AFC0-6197-4450-8976-61B0B364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C4BA1E-526A-5881-BED0-E045670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93217-6F19-B585-62F2-D78EB5A6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2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33E20F-73B2-E179-85D5-3067625E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84C61-F049-B21F-7B95-AF159D3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A036BB-17B1-3154-C477-DB9D521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4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EEB6-40CB-96D4-93FC-5390141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BF7C6-4C4A-F116-0F2E-D2252730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7A575C-4124-B420-E739-82DC9849A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53A32-4F51-1777-90A9-E5BCEE9E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371BE-196D-4635-4434-F7812F46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55CEF-FDC8-1499-3CF4-B000D9E1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0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2EE5E-CA8D-BBF4-C080-79655EF1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5F1E30-99DB-9CB3-E3FF-50EAF250C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15E278-9E2E-FC08-DFA4-728829C0E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7F55D0-6978-0D6D-287F-CCCA6AFB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74F03-E9ED-5BAE-C6BF-A93B5572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90D51-B835-1788-95BA-B6B7AFC1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4CD3A-D29D-8EE2-34AF-A87F45F8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6B3FA-76E8-8237-67A5-7EF6F155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4025A-475D-C78B-E747-410B6CCB8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2619-350A-4D3B-BEA5-14F65B45FDDE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5928-7C76-5FA5-090B-17788C144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1D3FC-0D34-5E69-1B5E-CE66F7382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AD91-3EF6-43C6-87F8-856B42A55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9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ownload/dnmarchiv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DataFrame.to_csv.htm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6B592-A97B-3A1C-0688-61973B55D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Silkroad2 market Dataset</a:t>
            </a:r>
            <a:br>
              <a:rPr lang="en-US" altLang="ko-KR" dirty="0"/>
            </a:br>
            <a:r>
              <a:rPr lang="en-US" altLang="ko-KR" dirty="0"/>
              <a:t>Extraction &amp; Preprocessing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A6A0D-58BB-AD6C-C914-E278FA8EF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 (1) Product : Summary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A4B29-1299-5131-79C6-5B588218CFCB}"/>
              </a:ext>
            </a:extLst>
          </p:cNvPr>
          <p:cNvSpPr txBox="1"/>
          <p:nvPr/>
        </p:nvSpPr>
        <p:spPr>
          <a:xfrm>
            <a:off x="584199" y="1866675"/>
            <a:ext cx="114980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태그 정리</a:t>
            </a:r>
            <a:r>
              <a:rPr lang="en-US" altLang="ko-KR" dirty="0"/>
              <a:t>] - &lt;div</a:t>
            </a:r>
            <a:r>
              <a:rPr lang="ko-KR" altLang="en-US" dirty="0"/>
              <a:t> </a:t>
            </a:r>
            <a:r>
              <a:rPr lang="en-US" altLang="ko-KR" dirty="0"/>
              <a:t>class=“body”&gt; … &lt;/div&gt;</a:t>
            </a:r>
          </a:p>
          <a:p>
            <a:endParaRPr lang="en-US" altLang="ko-KR" dirty="0"/>
          </a:p>
          <a:p>
            <a:r>
              <a:rPr lang="en-US" altLang="ko-KR" dirty="0"/>
              <a:t>1. File Name </a:t>
            </a:r>
          </a:p>
          <a:p>
            <a:r>
              <a:rPr lang="en-US" altLang="ko-KR" dirty="0"/>
              <a:t>2. Product Name – &lt;h2&gt;</a:t>
            </a:r>
          </a:p>
          <a:p>
            <a:r>
              <a:rPr lang="en-US" altLang="ko-KR" dirty="0"/>
              <a:t>3. Vendor Name – &lt;h3&gt;</a:t>
            </a:r>
            <a:r>
              <a:rPr lang="ko-KR" altLang="en-US" dirty="0"/>
              <a:t>태그 안에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=“/users/</a:t>
            </a:r>
            <a:r>
              <a:rPr lang="en-US" altLang="ko-KR" i="1" dirty="0"/>
              <a:t>vendor name </a:t>
            </a:r>
            <a:r>
              <a:rPr lang="en-US" altLang="ko-KR" dirty="0"/>
              <a:t>”&gt; </a:t>
            </a:r>
            <a:r>
              <a:rPr lang="en-US" altLang="ko-KR" sz="1600" dirty="0" err="1"/>
              <a:t>a.href</a:t>
            </a:r>
            <a:r>
              <a:rPr lang="en-US" altLang="ko-KR" sz="1600" dirty="0"/>
              <a:t> </a:t>
            </a:r>
            <a:r>
              <a:rPr lang="ko-KR" altLang="en-US" sz="1600" dirty="0"/>
              <a:t>가져와도 되고 </a:t>
            </a:r>
            <a:r>
              <a:rPr lang="en-US" altLang="ko-KR" sz="1600" dirty="0" err="1"/>
              <a:t>a.text</a:t>
            </a:r>
            <a:r>
              <a:rPr lang="en-US" altLang="ko-KR" sz="1600" dirty="0"/>
              <a:t> </a:t>
            </a:r>
            <a:r>
              <a:rPr lang="ko-KR" altLang="en-US" sz="1600" dirty="0"/>
              <a:t>가져와도 됨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– &lt;div</a:t>
            </a:r>
            <a:r>
              <a:rPr lang="ko-KR" altLang="en-US" dirty="0"/>
              <a:t> </a:t>
            </a:r>
            <a:r>
              <a:rPr lang="en-US" altLang="ko-KR" dirty="0"/>
              <a:t>class=“</a:t>
            </a:r>
            <a:r>
              <a:rPr lang="en-US" altLang="ko-KR" dirty="0" err="1"/>
              <a:t>item_image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id=“</a:t>
            </a:r>
            <a:r>
              <a:rPr lang="en-US" altLang="ko-KR" i="1" dirty="0"/>
              <a:t>image_6294_2_medium</a:t>
            </a:r>
            <a:r>
              <a:rPr lang="en-US" altLang="ko-KR" dirty="0"/>
              <a:t>”&gt;</a:t>
            </a:r>
          </a:p>
          <a:p>
            <a:r>
              <a:rPr lang="en-US" altLang="ko-KR" dirty="0"/>
              <a:t>5. Price - &lt;div class=“</a:t>
            </a:r>
            <a:r>
              <a:rPr lang="en-US" altLang="ko-KR" dirty="0" err="1"/>
              <a:t>price_big</a:t>
            </a:r>
            <a:r>
              <a:rPr lang="en-US" altLang="ko-KR" dirty="0"/>
              <a:t>”&gt; : *BTC </a:t>
            </a:r>
            <a:r>
              <a:rPr lang="ko-KR" altLang="en-US" dirty="0"/>
              <a:t>단위로</a:t>
            </a:r>
            <a:r>
              <a:rPr lang="en-US" altLang="ko-KR" dirty="0"/>
              <a:t> </a:t>
            </a:r>
            <a:r>
              <a:rPr lang="ko-KR" altLang="en-US" dirty="0"/>
              <a:t>변환해주기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BTC ~= ฿1.000000 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라서 어차피 똑같긴 혀</a:t>
            </a:r>
            <a:endParaRPr lang="en-US" altLang="ko-KR" sz="1400" dirty="0"/>
          </a:p>
          <a:p>
            <a:r>
              <a:rPr lang="en-US" altLang="ko-KR" dirty="0"/>
              <a:t>6. Description – &lt;div class=“container </a:t>
            </a:r>
            <a:r>
              <a:rPr lang="en-US" altLang="ko-KR" dirty="0" err="1"/>
              <a:t>container_large</a:t>
            </a:r>
            <a:r>
              <a:rPr lang="en-US" altLang="ko-KR" dirty="0"/>
              <a:t>”&gt;</a:t>
            </a:r>
          </a:p>
          <a:p>
            <a:r>
              <a:rPr lang="en-US" altLang="ko-KR" dirty="0"/>
              <a:t>7. Category – &lt;div class=“categories”&gt; : </a:t>
            </a:r>
            <a:r>
              <a:rPr lang="ko-KR" altLang="en-US" dirty="0"/>
              <a:t>맨 위에 나오는 애 </a:t>
            </a:r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긁어서 </a:t>
            </a:r>
            <a:r>
              <a:rPr lang="en-US" altLang="ko-KR" dirty="0"/>
              <a:t>‘/’, ‘-’</a:t>
            </a:r>
            <a:r>
              <a:rPr lang="ko-KR" altLang="en-US" dirty="0"/>
              <a:t>로 나눠주기</a:t>
            </a:r>
            <a:r>
              <a:rPr lang="en-US" altLang="ko-KR" dirty="0"/>
              <a:t>. </a:t>
            </a:r>
            <a:r>
              <a:rPr lang="ko-KR" altLang="en-US" i="1" dirty="0">
                <a:solidFill>
                  <a:schemeClr val="accent6"/>
                </a:solidFill>
              </a:rPr>
              <a:t>최대 </a:t>
            </a:r>
            <a:r>
              <a:rPr lang="en-US" altLang="ko-KR" i="1" dirty="0">
                <a:solidFill>
                  <a:schemeClr val="accent6"/>
                </a:solidFill>
              </a:rPr>
              <a:t>6</a:t>
            </a:r>
            <a:r>
              <a:rPr lang="ko-KR" altLang="en-US" i="1" dirty="0">
                <a:solidFill>
                  <a:schemeClr val="accent6"/>
                </a:solidFill>
              </a:rPr>
              <a:t>개</a:t>
            </a:r>
            <a:endParaRPr lang="en-US" altLang="ko-KR" i="1" dirty="0">
              <a:solidFill>
                <a:schemeClr val="accent6"/>
              </a:solidFill>
            </a:endParaRPr>
          </a:p>
          <a:p>
            <a:r>
              <a:rPr lang="en-US" altLang="ko-KR" dirty="0"/>
              <a:t>8. From -</a:t>
            </a:r>
            <a:r>
              <a:rPr lang="ko-KR" altLang="en-US" dirty="0"/>
              <a:t> </a:t>
            </a:r>
            <a:r>
              <a:rPr lang="en-US" altLang="ko-KR" dirty="0"/>
              <a:t>&lt;p&gt;&lt;/p&gt; </a:t>
            </a:r>
            <a:r>
              <a:rPr lang="ko-KR" altLang="en-US" dirty="0"/>
              <a:t>사이에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ko-KR" altLang="en-US" dirty="0"/>
              <a:t>로 </a:t>
            </a:r>
            <a:r>
              <a:rPr lang="en-US" altLang="ko-KR" dirty="0"/>
              <a:t>from, to </a:t>
            </a:r>
            <a:r>
              <a:rPr lang="ko-KR" altLang="en-US" dirty="0"/>
              <a:t>나눠져 있음</a:t>
            </a:r>
            <a:endParaRPr lang="en-US" altLang="ko-KR" dirty="0"/>
          </a:p>
          <a:p>
            <a:r>
              <a:rPr lang="en-US" altLang="ko-KR" dirty="0"/>
              <a:t>9. To - &lt;p&gt;&lt;/p&gt; </a:t>
            </a:r>
            <a:r>
              <a:rPr lang="ko-KR" altLang="en-US" dirty="0"/>
              <a:t>사이에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ko-KR" altLang="en-US" dirty="0"/>
              <a:t>로 </a:t>
            </a:r>
            <a:r>
              <a:rPr lang="en-US" altLang="ko-KR" dirty="0"/>
              <a:t>from, to </a:t>
            </a:r>
            <a:r>
              <a:rPr lang="ko-KR" altLang="en-US" dirty="0"/>
              <a:t>나눠져 있음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D6363-B7AD-B807-EBFD-96B0C54D3454}"/>
              </a:ext>
            </a:extLst>
          </p:cNvPr>
          <p:cNvSpPr txBox="1"/>
          <p:nvPr/>
        </p:nvSpPr>
        <p:spPr>
          <a:xfrm>
            <a:off x="695193" y="5762890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총</a:t>
            </a:r>
            <a:r>
              <a:rPr lang="en-US" altLang="ko-KR" dirty="0"/>
              <a:t> feature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6847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DCEE98-BEF8-D99A-18E5-0C8E689F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74"/>
            <a:ext cx="12192000" cy="59790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8665B4-10E8-2FE2-9A99-9F272105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79" y="2546215"/>
            <a:ext cx="3479232" cy="14288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 (2) Vendor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A1E6F-D3E7-DA71-FA90-3369616CDE8A}"/>
              </a:ext>
            </a:extLst>
          </p:cNvPr>
          <p:cNvSpPr/>
          <p:nvPr/>
        </p:nvSpPr>
        <p:spPr>
          <a:xfrm>
            <a:off x="108837" y="1289885"/>
            <a:ext cx="487977" cy="256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E1B55-E324-1C6A-DC92-2C802D47B91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96814" y="1477816"/>
            <a:ext cx="7401138" cy="721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7997952" y="2140655"/>
            <a:ext cx="1597923" cy="117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33E1BE-EE66-AE0D-349B-D9B7639D6086}"/>
              </a:ext>
            </a:extLst>
          </p:cNvPr>
          <p:cNvSpPr/>
          <p:nvPr/>
        </p:nvSpPr>
        <p:spPr>
          <a:xfrm>
            <a:off x="1536192" y="2399412"/>
            <a:ext cx="1024128" cy="146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4A246E-EC2E-E310-990A-5C9062B375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560320" y="2472814"/>
            <a:ext cx="1231689" cy="420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A956A6-4A50-F368-D378-08A4F4C335C3}"/>
              </a:ext>
            </a:extLst>
          </p:cNvPr>
          <p:cNvSpPr/>
          <p:nvPr/>
        </p:nvSpPr>
        <p:spPr>
          <a:xfrm>
            <a:off x="810768" y="2714049"/>
            <a:ext cx="1073934" cy="179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5088C0-998E-EF4C-D921-5D0C5CE39AE6}"/>
              </a:ext>
            </a:extLst>
          </p:cNvPr>
          <p:cNvCxnSpPr>
            <a:cxnSpLocks/>
          </p:cNvCxnSpPr>
          <p:nvPr/>
        </p:nvCxnSpPr>
        <p:spPr>
          <a:xfrm>
            <a:off x="1876603" y="2930625"/>
            <a:ext cx="1848200" cy="62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F7E4C9-95A6-37DE-C7A9-D562E16C53CD}"/>
              </a:ext>
            </a:extLst>
          </p:cNvPr>
          <p:cNvSpPr/>
          <p:nvPr/>
        </p:nvSpPr>
        <p:spPr>
          <a:xfrm>
            <a:off x="3712908" y="3553314"/>
            <a:ext cx="1858836" cy="113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BE18-3117-3B20-0743-C74F28C6734C}"/>
              </a:ext>
            </a:extLst>
          </p:cNvPr>
          <p:cNvSpPr/>
          <p:nvPr/>
        </p:nvSpPr>
        <p:spPr>
          <a:xfrm>
            <a:off x="713381" y="2913123"/>
            <a:ext cx="713380" cy="179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234F37-0B82-9814-4810-EC304D3F30D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426761" y="3002734"/>
            <a:ext cx="2298042" cy="873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374ED2-CF13-AF4E-68DC-278EDD5CF018}"/>
              </a:ext>
            </a:extLst>
          </p:cNvPr>
          <p:cNvSpPr/>
          <p:nvPr/>
        </p:nvSpPr>
        <p:spPr>
          <a:xfrm>
            <a:off x="7999648" y="4070768"/>
            <a:ext cx="4067786" cy="2787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432179B-1E43-8ABC-C885-54DD44D75EA8}"/>
              </a:ext>
            </a:extLst>
          </p:cNvPr>
          <p:cNvCxnSpPr>
            <a:cxnSpLocks/>
          </p:cNvCxnSpPr>
          <p:nvPr/>
        </p:nvCxnSpPr>
        <p:spPr>
          <a:xfrm>
            <a:off x="2974848" y="5070281"/>
            <a:ext cx="5023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1C89FD-C306-A98B-A2F6-B94A89F9320B}"/>
              </a:ext>
            </a:extLst>
          </p:cNvPr>
          <p:cNvSpPr/>
          <p:nvPr/>
        </p:nvSpPr>
        <p:spPr>
          <a:xfrm>
            <a:off x="124566" y="4171730"/>
            <a:ext cx="2850282" cy="2686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EB3162-82AD-F46D-55A0-2AB1246813D1}"/>
              </a:ext>
            </a:extLst>
          </p:cNvPr>
          <p:cNvSpPr/>
          <p:nvPr/>
        </p:nvSpPr>
        <p:spPr>
          <a:xfrm>
            <a:off x="3724803" y="2829793"/>
            <a:ext cx="1091334" cy="201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E81C46-8DA2-504A-2B6C-40600BD75868}"/>
              </a:ext>
            </a:extLst>
          </p:cNvPr>
          <p:cNvSpPr/>
          <p:nvPr/>
        </p:nvSpPr>
        <p:spPr>
          <a:xfrm>
            <a:off x="3758552" y="3850418"/>
            <a:ext cx="1380820" cy="112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BF0B46-D14C-099E-F7BF-41F6FAC7E770}"/>
              </a:ext>
            </a:extLst>
          </p:cNvPr>
          <p:cNvSpPr txBox="1"/>
          <p:nvPr/>
        </p:nvSpPr>
        <p:spPr>
          <a:xfrm>
            <a:off x="1193628" y="1269751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C00000"/>
                </a:solidFill>
              </a:rPr>
              <a:t>vendor_name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804863-79F5-271B-E0CF-1DEE00D68506}"/>
              </a:ext>
            </a:extLst>
          </p:cNvPr>
          <p:cNvSpPr txBox="1"/>
          <p:nvPr/>
        </p:nvSpPr>
        <p:spPr>
          <a:xfrm>
            <a:off x="5275295" y="253657"/>
            <a:ext cx="677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C00000"/>
                </a:solidFill>
              </a:rPr>
              <a:t>Member_since</a:t>
            </a:r>
            <a:r>
              <a:rPr lang="ko-KR" altLang="en-US" sz="1200" dirty="0">
                <a:solidFill>
                  <a:srgbClr val="C00000"/>
                </a:solidFill>
              </a:rPr>
              <a:t>의 경우 </a:t>
            </a:r>
            <a:r>
              <a:rPr lang="en-US" altLang="ko-KR" sz="1200" dirty="0">
                <a:solidFill>
                  <a:srgbClr val="C00000"/>
                </a:solidFill>
              </a:rPr>
              <a:t>about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1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month,</a:t>
            </a:r>
            <a:r>
              <a:rPr lang="ko-KR" altLang="en-US" sz="1200" dirty="0">
                <a:solidFill>
                  <a:srgbClr val="C00000"/>
                </a:solidFill>
              </a:rPr>
              <a:t> 아니면 그냥 </a:t>
            </a:r>
            <a:r>
              <a:rPr lang="en-US" altLang="ko-KR" sz="1200" dirty="0">
                <a:solidFill>
                  <a:srgbClr val="C00000"/>
                </a:solidFill>
              </a:rPr>
              <a:t>11months </a:t>
            </a:r>
            <a:r>
              <a:rPr lang="ko-KR" altLang="en-US" sz="1200" dirty="0">
                <a:solidFill>
                  <a:srgbClr val="C00000"/>
                </a:solidFill>
              </a:rPr>
              <a:t>이런 식으로 모호하게 나와있음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 err="1">
                <a:solidFill>
                  <a:srgbClr val="C00000"/>
                </a:solidFill>
              </a:rPr>
              <a:t>폴더명이랑</a:t>
            </a:r>
            <a:r>
              <a:rPr lang="ko-KR" altLang="en-US" sz="1200" dirty="0">
                <a:solidFill>
                  <a:srgbClr val="C00000"/>
                </a:solidFill>
              </a:rPr>
              <a:t> 계산하면 같은 </a:t>
            </a:r>
            <a:r>
              <a:rPr lang="en-US" altLang="ko-KR" sz="1200" dirty="0">
                <a:solidFill>
                  <a:srgbClr val="C00000"/>
                </a:solidFill>
              </a:rPr>
              <a:t>vendor</a:t>
            </a:r>
            <a:r>
              <a:rPr lang="ko-KR" altLang="en-US" sz="1200" dirty="0">
                <a:solidFill>
                  <a:srgbClr val="C00000"/>
                </a:solidFill>
              </a:rPr>
              <a:t>에 대해서 다른 </a:t>
            </a:r>
            <a:r>
              <a:rPr lang="en-US" altLang="ko-KR" sz="1200" dirty="0">
                <a:solidFill>
                  <a:srgbClr val="C00000"/>
                </a:solidFill>
              </a:rPr>
              <a:t>date</a:t>
            </a:r>
            <a:r>
              <a:rPr lang="ko-KR" altLang="en-US" sz="1200" dirty="0">
                <a:solidFill>
                  <a:srgbClr val="C00000"/>
                </a:solidFill>
              </a:rPr>
              <a:t>가 여러 개 나올 거 같은데 어쩌지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76D602-079B-BBB0-22C2-B7650D3DFF93}"/>
              </a:ext>
            </a:extLst>
          </p:cNvPr>
          <p:cNvSpPr txBox="1"/>
          <p:nvPr/>
        </p:nvSpPr>
        <p:spPr>
          <a:xfrm>
            <a:off x="1909085" y="2634665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from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1F20EA-640A-8225-F606-640B34CDC655}"/>
              </a:ext>
            </a:extLst>
          </p:cNvPr>
          <p:cNvSpPr txBox="1"/>
          <p:nvPr/>
        </p:nvSpPr>
        <p:spPr>
          <a:xfrm>
            <a:off x="1798245" y="2954519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to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E28AF2-4CD7-3FA8-EFEB-35ACBF5256F0}"/>
              </a:ext>
            </a:extLst>
          </p:cNvPr>
          <p:cNvSpPr txBox="1"/>
          <p:nvPr/>
        </p:nvSpPr>
        <p:spPr>
          <a:xfrm>
            <a:off x="1876603" y="2152840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C00000"/>
                </a:solidFill>
              </a:rPr>
              <a:t>member_since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61C275-6A90-07E4-F528-7E66F15A138B}"/>
              </a:ext>
            </a:extLst>
          </p:cNvPr>
          <p:cNvSpPr txBox="1"/>
          <p:nvPr/>
        </p:nvSpPr>
        <p:spPr>
          <a:xfrm>
            <a:off x="1721272" y="3909292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PGP key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2016AE3-FAFD-0301-4DC8-C3F6E775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091" y="5662379"/>
            <a:ext cx="3410820" cy="560093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7AD89F-E007-7230-AF51-8607C0AC9880}"/>
              </a:ext>
            </a:extLst>
          </p:cNvPr>
          <p:cNvSpPr/>
          <p:nvPr/>
        </p:nvSpPr>
        <p:spPr>
          <a:xfrm>
            <a:off x="108837" y="3343413"/>
            <a:ext cx="3071604" cy="54083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975684-D9BB-4568-9956-6A202E2C2D03}"/>
              </a:ext>
            </a:extLst>
          </p:cNvPr>
          <p:cNvSpPr/>
          <p:nvPr/>
        </p:nvSpPr>
        <p:spPr>
          <a:xfrm>
            <a:off x="3613415" y="5666231"/>
            <a:ext cx="3410819" cy="55624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F3C83A-6190-F11B-5203-6A1764B42CA9}"/>
              </a:ext>
            </a:extLst>
          </p:cNvPr>
          <p:cNvCxnSpPr>
            <a:cxnSpLocks/>
          </p:cNvCxnSpPr>
          <p:nvPr/>
        </p:nvCxnSpPr>
        <p:spPr>
          <a:xfrm>
            <a:off x="3090277" y="3884250"/>
            <a:ext cx="701732" cy="177812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5EE0A6-4DD7-2B54-D535-6D29D59AF158}"/>
              </a:ext>
            </a:extLst>
          </p:cNvPr>
          <p:cNvSpPr txBox="1"/>
          <p:nvPr/>
        </p:nvSpPr>
        <p:spPr>
          <a:xfrm>
            <a:off x="3711869" y="5325884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Description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575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1337EA-969C-8406-67CE-394C908CD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682"/>
          <a:stretch/>
        </p:blipFill>
        <p:spPr>
          <a:xfrm>
            <a:off x="0" y="1027906"/>
            <a:ext cx="12192000" cy="58511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 (2) Vendor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A1E6F-D3E7-DA71-FA90-3369616CDE8A}"/>
              </a:ext>
            </a:extLst>
          </p:cNvPr>
          <p:cNvSpPr/>
          <p:nvPr/>
        </p:nvSpPr>
        <p:spPr>
          <a:xfrm>
            <a:off x="1049867" y="2193944"/>
            <a:ext cx="254000" cy="159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E1B55-E324-1C6A-DC92-2C802D47B91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03867" y="2273707"/>
            <a:ext cx="7875759" cy="506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9179626" y="2717390"/>
            <a:ext cx="3012374" cy="142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6A6EB-54EF-EFAC-F31A-D41AA919FAC7}"/>
              </a:ext>
            </a:extLst>
          </p:cNvPr>
          <p:cNvSpPr txBox="1"/>
          <p:nvPr/>
        </p:nvSpPr>
        <p:spPr>
          <a:xfrm>
            <a:off x="2248250" y="3043114"/>
            <a:ext cx="59132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2014-08-27</a:t>
            </a:r>
            <a:r>
              <a:rPr lang="ko-KR" altLang="en-US" sz="1200" b="1" dirty="0">
                <a:solidFill>
                  <a:srgbClr val="C00000"/>
                </a:solidFill>
              </a:rPr>
              <a:t>부터 변경사항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u="sng" dirty="0">
                <a:solidFill>
                  <a:srgbClr val="C00000"/>
                </a:solidFill>
              </a:rPr>
              <a:t>Vendor score </a:t>
            </a:r>
            <a:r>
              <a:rPr lang="ko-KR" altLang="en-US" sz="1200" dirty="0">
                <a:solidFill>
                  <a:srgbClr val="C00000"/>
                </a:solidFill>
              </a:rPr>
              <a:t>섹션이 생김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C00000"/>
                </a:solidFill>
              </a:rPr>
              <a:t>&lt;div class=“container </a:t>
            </a:r>
            <a:r>
              <a:rPr lang="en-US" altLang="ko-KR" sz="1200" dirty="0" err="1">
                <a:solidFill>
                  <a:srgbClr val="C00000"/>
                </a:solidFill>
              </a:rPr>
              <a:t>container_large</a:t>
            </a:r>
            <a:r>
              <a:rPr lang="en-US" altLang="ko-KR" sz="1200" dirty="0">
                <a:solidFill>
                  <a:srgbClr val="C00000"/>
                </a:solidFill>
              </a:rPr>
              <a:t>”&gt; </a:t>
            </a:r>
            <a:r>
              <a:rPr lang="ko-KR" altLang="en-US" sz="1200" dirty="0">
                <a:solidFill>
                  <a:srgbClr val="C00000"/>
                </a:solidFill>
              </a:rPr>
              <a:t>에 </a:t>
            </a:r>
            <a:r>
              <a:rPr lang="en-US" altLang="ko-KR" sz="1200" dirty="0">
                <a:solidFill>
                  <a:srgbClr val="C00000"/>
                </a:solidFill>
              </a:rPr>
              <a:t>description</a:t>
            </a:r>
            <a:r>
              <a:rPr lang="ko-KR" altLang="en-US" sz="1200" dirty="0">
                <a:solidFill>
                  <a:srgbClr val="C00000"/>
                </a:solidFill>
              </a:rPr>
              <a:t>이 담기지 않고 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  &lt;div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class=“</a:t>
            </a:r>
            <a:r>
              <a:rPr lang="en-US" altLang="ko-KR" sz="1200" dirty="0" err="1">
                <a:solidFill>
                  <a:srgbClr val="C00000"/>
                </a:solidFill>
              </a:rPr>
              <a:t>user_content</a:t>
            </a:r>
            <a:r>
              <a:rPr lang="en-US" altLang="ko-KR" sz="1200" dirty="0">
                <a:solidFill>
                  <a:srgbClr val="C00000"/>
                </a:solidFill>
              </a:rPr>
              <a:t>”&gt;</a:t>
            </a:r>
            <a:r>
              <a:rPr lang="ko-KR" altLang="en-US" sz="1200" dirty="0">
                <a:solidFill>
                  <a:srgbClr val="C00000"/>
                </a:solidFill>
              </a:rPr>
              <a:t> 안에 </a:t>
            </a:r>
            <a:r>
              <a:rPr lang="en-US" altLang="ko-KR" sz="1200" dirty="0">
                <a:solidFill>
                  <a:srgbClr val="C00000"/>
                </a:solidFill>
              </a:rPr>
              <a:t>.description, </a:t>
            </a:r>
            <a:r>
              <a:rPr lang="en-US" altLang="ko-KR" sz="1200" dirty="0" err="1">
                <a:solidFill>
                  <a:srgbClr val="C00000"/>
                </a:solidFill>
              </a:rPr>
              <a:t>pgp</a:t>
            </a:r>
            <a:r>
              <a:rPr lang="en-US" altLang="ko-KR" sz="1200" dirty="0">
                <a:solidFill>
                  <a:srgbClr val="C00000"/>
                </a:solidFill>
              </a:rPr>
              <a:t> key, profile </a:t>
            </a:r>
            <a:r>
              <a:rPr lang="ko-KR" altLang="en-US" sz="1200" dirty="0">
                <a:solidFill>
                  <a:srgbClr val="C00000"/>
                </a:solidFill>
              </a:rPr>
              <a:t>다 한꺼번에 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  </a:t>
            </a:r>
            <a:r>
              <a:rPr lang="ko-KR" altLang="en-US" sz="1200" dirty="0">
                <a:solidFill>
                  <a:srgbClr val="C00000"/>
                </a:solidFill>
              </a:rPr>
              <a:t>담겨있음</a:t>
            </a:r>
            <a:r>
              <a:rPr lang="en-US" altLang="ko-KR" sz="1200" dirty="0">
                <a:solidFill>
                  <a:srgbClr val="C00000"/>
                </a:solidFill>
              </a:rPr>
              <a:t>. Description</a:t>
            </a:r>
            <a:r>
              <a:rPr lang="ko-KR" altLang="en-US" sz="1200" dirty="0">
                <a:solidFill>
                  <a:srgbClr val="C00000"/>
                </a:solidFill>
              </a:rPr>
              <a:t>만 가져오려면 </a:t>
            </a:r>
            <a:r>
              <a:rPr lang="en-US" altLang="ko-KR" sz="1200" dirty="0" err="1">
                <a:solidFill>
                  <a:srgbClr val="C00000"/>
                </a:solidFill>
              </a:rPr>
              <a:t>soup.find.decompose</a:t>
            </a:r>
            <a:r>
              <a:rPr lang="en-US" altLang="ko-KR" sz="1200" dirty="0">
                <a:solidFill>
                  <a:srgbClr val="C00000"/>
                </a:solidFill>
              </a:rPr>
              <a:t>() </a:t>
            </a:r>
            <a:r>
              <a:rPr lang="ko-KR" altLang="en-US" sz="1200" dirty="0">
                <a:solidFill>
                  <a:srgbClr val="C00000"/>
                </a:solidFill>
              </a:rPr>
              <a:t>적절히 사용해야 함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F4F1C-E788-F53D-2498-EF37DFBFBF60}"/>
              </a:ext>
            </a:extLst>
          </p:cNvPr>
          <p:cNvSpPr txBox="1"/>
          <p:nvPr/>
        </p:nvSpPr>
        <p:spPr>
          <a:xfrm>
            <a:off x="3445934" y="2128248"/>
            <a:ext cx="220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score(out of 100)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0EC84B7-E753-28FA-0168-6DF5A48F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67" y="1854053"/>
            <a:ext cx="1933575" cy="2000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6A1231-E093-3F85-4830-298AA9444E52}"/>
              </a:ext>
            </a:extLst>
          </p:cNvPr>
          <p:cNvSpPr txBox="1"/>
          <p:nvPr/>
        </p:nvSpPr>
        <p:spPr>
          <a:xfrm>
            <a:off x="4412609" y="1562590"/>
            <a:ext cx="35841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6"/>
                </a:solidFill>
              </a:rPr>
              <a:t>참고로 점수가 없는 신규 </a:t>
            </a:r>
            <a:r>
              <a:rPr lang="en-US" altLang="ko-KR" sz="1200" dirty="0" err="1">
                <a:solidFill>
                  <a:schemeClr val="accent6"/>
                </a:solidFill>
              </a:rPr>
              <a:t>vendo</a:t>
            </a:r>
            <a:r>
              <a:rPr lang="ko-KR" altLang="en-US" sz="1200" dirty="0">
                <a:solidFill>
                  <a:schemeClr val="accent6"/>
                </a:solidFill>
              </a:rPr>
              <a:t>들도 있음 ↓</a:t>
            </a:r>
          </a:p>
        </p:txBody>
      </p:sp>
    </p:spTree>
    <p:extLst>
      <p:ext uri="{BB962C8B-B14F-4D97-AF65-F5344CB8AC3E}">
        <p14:creationId xmlns:p14="http://schemas.microsoft.com/office/powerpoint/2010/main" val="50809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741273E-1E88-B738-5C34-64EC9CA0C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42"/>
          <a:stretch/>
        </p:blipFill>
        <p:spPr>
          <a:xfrm>
            <a:off x="838200" y="1984573"/>
            <a:ext cx="10720665" cy="47946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 (2) Vendor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6824615" y="2520642"/>
            <a:ext cx="1957076" cy="1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6A6EB-54EF-EFAC-F31A-D41AA919FAC7}"/>
              </a:ext>
            </a:extLst>
          </p:cNvPr>
          <p:cNvSpPr txBox="1"/>
          <p:nvPr/>
        </p:nvSpPr>
        <p:spPr>
          <a:xfrm>
            <a:off x="5183610" y="1379037"/>
            <a:ext cx="7008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Profile</a:t>
            </a:r>
            <a:r>
              <a:rPr lang="ko-KR" altLang="en-US" sz="1200" b="1" dirty="0">
                <a:solidFill>
                  <a:srgbClr val="C00000"/>
                </a:solidFill>
              </a:rPr>
              <a:t> 없는 애들 페이지</a:t>
            </a:r>
            <a:r>
              <a:rPr lang="en-US" altLang="ko-KR" sz="1200" b="1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일단 다 추출해오고 나서 </a:t>
            </a:r>
            <a:r>
              <a:rPr lang="en-US" altLang="ko-KR" sz="1200" dirty="0" err="1">
                <a:solidFill>
                  <a:srgbClr val="C00000"/>
                </a:solidFill>
              </a:rPr>
              <a:t>vendor_name</a:t>
            </a:r>
            <a:r>
              <a:rPr lang="ko-KR" altLang="en-US" sz="1200" dirty="0">
                <a:solidFill>
                  <a:srgbClr val="C00000"/>
                </a:solidFill>
              </a:rPr>
              <a:t>외에 다 공백이라면 지워주는 식으로 없앨 수 </a:t>
            </a:r>
            <a:r>
              <a:rPr lang="ko-KR" altLang="en-US" sz="1200" dirty="0" err="1">
                <a:solidFill>
                  <a:srgbClr val="C00000"/>
                </a:solidFill>
              </a:rPr>
              <a:t>있을듯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en-US" altLang="ko-KR" sz="1200" i="1" dirty="0">
                <a:solidFill>
                  <a:schemeClr val="accent6"/>
                </a:solidFill>
              </a:rPr>
              <a:t>(</a:t>
            </a:r>
            <a:r>
              <a:rPr lang="ko-KR" altLang="en-US" sz="1200" i="1" dirty="0">
                <a:solidFill>
                  <a:schemeClr val="accent6"/>
                </a:solidFill>
              </a:rPr>
              <a:t>만약에  </a:t>
            </a:r>
            <a:r>
              <a:rPr lang="en-US" altLang="ko-KR" sz="1200" i="1" dirty="0">
                <a:solidFill>
                  <a:schemeClr val="accent6"/>
                </a:solidFill>
              </a:rPr>
              <a:t>description</a:t>
            </a:r>
            <a:r>
              <a:rPr lang="ko-KR" altLang="en-US" sz="1200" i="1" dirty="0">
                <a:solidFill>
                  <a:schemeClr val="accent6"/>
                </a:solidFill>
              </a:rPr>
              <a:t>도 </a:t>
            </a:r>
            <a:r>
              <a:rPr lang="en-US" altLang="ko-KR" sz="1200" i="1" dirty="0">
                <a:solidFill>
                  <a:schemeClr val="accent6"/>
                </a:solidFill>
              </a:rPr>
              <a:t>feature</a:t>
            </a:r>
            <a:r>
              <a:rPr lang="ko-KR" altLang="en-US" sz="1200" i="1" dirty="0">
                <a:solidFill>
                  <a:schemeClr val="accent6"/>
                </a:solidFill>
              </a:rPr>
              <a:t>로 뽑을 거면 얘도 공백 체크할 때 제외해줘야 함</a:t>
            </a:r>
            <a:r>
              <a:rPr lang="en-US" altLang="ko-KR" sz="1200" i="1" dirty="0">
                <a:solidFill>
                  <a:schemeClr val="accent6"/>
                </a:solidFill>
              </a:rPr>
              <a:t>.)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53A3FB-E61D-A74E-2BE6-E872E3AFEBE2}"/>
              </a:ext>
            </a:extLst>
          </p:cNvPr>
          <p:cNvSpPr/>
          <p:nvPr/>
        </p:nvSpPr>
        <p:spPr>
          <a:xfrm>
            <a:off x="6824615" y="3419661"/>
            <a:ext cx="4734250" cy="3564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04F560-31B9-6C95-203F-2AA6AE14442A}"/>
              </a:ext>
            </a:extLst>
          </p:cNvPr>
          <p:cNvSpPr/>
          <p:nvPr/>
        </p:nvSpPr>
        <p:spPr>
          <a:xfrm>
            <a:off x="987275" y="4211334"/>
            <a:ext cx="2661935" cy="219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2036C8-77A7-8D37-A7FB-82915F3A5CF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9210" y="2667222"/>
            <a:ext cx="3175405" cy="16536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B9C836C-82EA-792D-82C9-ED153AE29964}"/>
              </a:ext>
            </a:extLst>
          </p:cNvPr>
          <p:cNvSpPr/>
          <p:nvPr/>
        </p:nvSpPr>
        <p:spPr>
          <a:xfrm>
            <a:off x="10735638" y="1882888"/>
            <a:ext cx="273132" cy="1391386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 (2) Vendor : Summary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A4B29-1299-5131-79C6-5B588218CFCB}"/>
              </a:ext>
            </a:extLst>
          </p:cNvPr>
          <p:cNvSpPr txBox="1"/>
          <p:nvPr/>
        </p:nvSpPr>
        <p:spPr>
          <a:xfrm>
            <a:off x="372450" y="1883453"/>
            <a:ext cx="1166908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태그 정리</a:t>
            </a:r>
            <a:r>
              <a:rPr lang="en-US" altLang="ko-KR" dirty="0"/>
              <a:t>] - &lt;div</a:t>
            </a:r>
            <a:r>
              <a:rPr lang="ko-KR" altLang="en-US" dirty="0"/>
              <a:t> </a:t>
            </a:r>
            <a:r>
              <a:rPr lang="en-US" altLang="ko-KR" dirty="0"/>
              <a:t>class=“body”&gt; … &lt;/div&gt;</a:t>
            </a:r>
          </a:p>
          <a:p>
            <a:endParaRPr lang="en-US" altLang="ko-KR" dirty="0"/>
          </a:p>
          <a:p>
            <a:r>
              <a:rPr lang="en-US" altLang="ko-KR" dirty="0"/>
              <a:t>1. File Name </a:t>
            </a:r>
          </a:p>
          <a:p>
            <a:r>
              <a:rPr lang="en-US" altLang="ko-KR" dirty="0"/>
              <a:t>2. Vendor Name – &lt;div class=“h1”&gt; or just title</a:t>
            </a:r>
          </a:p>
          <a:p>
            <a:r>
              <a:rPr lang="en-US" altLang="ko-KR" dirty="0"/>
              <a:t>3. PGP key - &lt;</a:t>
            </a:r>
            <a:r>
              <a:rPr lang="en-US" altLang="ko-KR" dirty="0" err="1"/>
              <a:t>textarea</a:t>
            </a:r>
            <a:r>
              <a:rPr lang="en-US" altLang="ko-KR" dirty="0"/>
              <a:t> class=“container </a:t>
            </a:r>
            <a:r>
              <a:rPr lang="en-US" altLang="ko-KR" dirty="0" err="1"/>
              <a:t>container</a:t>
            </a:r>
            <a:r>
              <a:rPr lang="en-US" altLang="ko-KR" dirty="0"/>
              <a:t> _large”&gt;</a:t>
            </a:r>
          </a:p>
          <a:p>
            <a:r>
              <a:rPr lang="en-US" altLang="ko-KR" dirty="0"/>
              <a:t>4. Vendor since – &lt;span class=“container”&gt; : </a:t>
            </a:r>
            <a:r>
              <a:rPr lang="ko-KR" altLang="en-US" dirty="0"/>
              <a:t>첫번째 </a:t>
            </a:r>
            <a:r>
              <a:rPr lang="en-US" altLang="ko-KR" dirty="0"/>
              <a:t>&lt;b&gt; </a:t>
            </a:r>
            <a:r>
              <a:rPr lang="ko-KR" altLang="en-US" dirty="0"/>
              <a:t>태그 안에 있음</a:t>
            </a:r>
            <a:endParaRPr lang="en-US" altLang="ko-KR" dirty="0"/>
          </a:p>
          <a:p>
            <a:r>
              <a:rPr lang="en-US" altLang="ko-KR" dirty="0"/>
              <a:t>5. Score –  &lt;span class=“</a:t>
            </a:r>
            <a:r>
              <a:rPr lang="en-US" altLang="ko-KR" dirty="0" err="1"/>
              <a:t>vendor_rating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good/</a:t>
            </a:r>
            <a:r>
              <a:rPr lang="en-US" altLang="ko-KR" dirty="0" err="1">
                <a:solidFill>
                  <a:schemeClr val="accent6"/>
                </a:solidFill>
              </a:rPr>
              <a:t>averabe</a:t>
            </a:r>
            <a:r>
              <a:rPr lang="en-US" altLang="ko-KR" dirty="0">
                <a:solidFill>
                  <a:schemeClr val="accent6"/>
                </a:solidFill>
              </a:rPr>
              <a:t>/bad</a:t>
            </a:r>
            <a:r>
              <a:rPr lang="en-US" altLang="ko-KR" dirty="0"/>
              <a:t>”&gt; : </a:t>
            </a:r>
            <a:r>
              <a:rPr lang="en-US" altLang="ko-KR" b="1" dirty="0"/>
              <a:t>(out of 100) </a:t>
            </a:r>
            <a:r>
              <a:rPr lang="en-US" altLang="ko-KR" dirty="0"/>
              <a:t> </a:t>
            </a:r>
            <a:r>
              <a:rPr lang="en-US" altLang="ko-KR" sz="1400" dirty="0"/>
              <a:t>class</a:t>
            </a:r>
            <a:r>
              <a:rPr lang="ko-KR" altLang="en-US" sz="1400" dirty="0"/>
              <a:t>가 여러 종류라 </a:t>
            </a:r>
            <a:r>
              <a:rPr lang="en-US" altLang="ko-KR" sz="1400" dirty="0"/>
              <a:t>span class="container“</a:t>
            </a:r>
          </a:p>
          <a:p>
            <a:r>
              <a:rPr lang="en-US" altLang="ko-KR" sz="1400" b="1" dirty="0"/>
              <a:t>							          </a:t>
            </a:r>
            <a:r>
              <a:rPr lang="ko-KR" altLang="en-US" sz="1400" dirty="0"/>
              <a:t> 안의 </a:t>
            </a:r>
            <a:r>
              <a:rPr lang="en-US" altLang="ko-KR" sz="1400" dirty="0"/>
              <a:t>span class="container“ </a:t>
            </a:r>
            <a:r>
              <a:rPr lang="ko-KR" altLang="en-US" sz="1400" dirty="0"/>
              <a:t>안의 </a:t>
            </a:r>
            <a:r>
              <a:rPr lang="en-US" altLang="ko-KR" sz="1400" dirty="0"/>
              <a:t>&lt;span&gt;</a:t>
            </a:r>
            <a:r>
              <a:rPr lang="ko-KR" altLang="en-US" sz="1400" dirty="0"/>
              <a:t>으로 찾을 것</a:t>
            </a:r>
            <a:endParaRPr lang="en-US" altLang="ko-KR" sz="1400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Vendor_description</a:t>
            </a:r>
            <a:r>
              <a:rPr lang="en-US" altLang="ko-KR" dirty="0"/>
              <a:t> - </a:t>
            </a:r>
            <a:r>
              <a:rPr lang="en-US" altLang="ko-KR" sz="1800" dirty="0"/>
              <a:t>&lt;div class=“container </a:t>
            </a:r>
            <a:r>
              <a:rPr lang="en-US" altLang="ko-KR" sz="1800" dirty="0" err="1"/>
              <a:t>container_large</a:t>
            </a:r>
            <a:r>
              <a:rPr lang="en-US" altLang="ko-KR" sz="1800" dirty="0"/>
              <a:t>”&gt; </a:t>
            </a:r>
          </a:p>
          <a:p>
            <a:r>
              <a:rPr lang="en-US" altLang="ko-KR" dirty="0"/>
              <a:t>		      - </a:t>
            </a:r>
            <a:r>
              <a:rPr lang="en-US" altLang="ko-KR" sz="1800" dirty="0"/>
              <a:t>&lt;div</a:t>
            </a:r>
            <a:r>
              <a:rPr lang="ko-KR" altLang="en-US" sz="1800" dirty="0"/>
              <a:t> </a:t>
            </a:r>
            <a:r>
              <a:rPr lang="en-US" altLang="ko-KR" sz="1800" dirty="0"/>
              <a:t>class=“</a:t>
            </a:r>
            <a:r>
              <a:rPr lang="en-US" altLang="ko-KR" sz="1800" dirty="0" err="1"/>
              <a:t>user_content</a:t>
            </a:r>
            <a:r>
              <a:rPr lang="en-US" altLang="ko-KR" sz="1800" dirty="0"/>
              <a:t>”&gt;</a:t>
            </a:r>
            <a:r>
              <a:rPr lang="ko-KR" altLang="en-US" sz="1800" dirty="0"/>
              <a:t> </a:t>
            </a:r>
            <a:endParaRPr lang="en-US" altLang="ko-KR" dirty="0"/>
          </a:p>
          <a:p>
            <a:r>
              <a:rPr lang="en-US" altLang="ko-KR" dirty="0"/>
              <a:t>7. From - &lt;span class=“container”&gt; : ships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나눠서 두 번째</a:t>
            </a:r>
            <a:endParaRPr lang="en-US" altLang="ko-KR" dirty="0"/>
          </a:p>
          <a:p>
            <a:r>
              <a:rPr lang="en-US" altLang="ko-KR" dirty="0"/>
              <a:t>8. To - &lt;span class=“container”&gt; : ships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나눠서 세 번째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D6363-B7AD-B807-EBFD-96B0C54D3454}"/>
              </a:ext>
            </a:extLst>
          </p:cNvPr>
          <p:cNvSpPr txBox="1"/>
          <p:nvPr/>
        </p:nvSpPr>
        <p:spPr>
          <a:xfrm>
            <a:off x="695193" y="5762890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총</a:t>
            </a:r>
            <a:r>
              <a:rPr lang="en-US" altLang="ko-KR" dirty="0"/>
              <a:t> feature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0151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2D8A-7503-071F-ABE1-AE1B4D7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 – (1) Product (Dataframe1)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CC3422-3C0B-941B-576E-5AA10C47C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74295"/>
              </p:ext>
            </p:extLst>
          </p:nvPr>
        </p:nvGraphicFramePr>
        <p:xfrm>
          <a:off x="0" y="2289497"/>
          <a:ext cx="12192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6">
                  <a:extLst>
                    <a:ext uri="{9D8B030D-6E8A-4147-A177-3AD203B41FA5}">
                      <a16:colId xmlns:a16="http://schemas.microsoft.com/office/drawing/2014/main" val="1384006341"/>
                    </a:ext>
                  </a:extLst>
                </a:gridCol>
                <a:gridCol w="948906">
                  <a:extLst>
                    <a:ext uri="{9D8B030D-6E8A-4147-A177-3AD203B41FA5}">
                      <a16:colId xmlns:a16="http://schemas.microsoft.com/office/drawing/2014/main" val="2897701032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955299448"/>
                    </a:ext>
                  </a:extLst>
                </a:gridCol>
                <a:gridCol w="1150004">
                  <a:extLst>
                    <a:ext uri="{9D8B030D-6E8A-4147-A177-3AD203B41FA5}">
                      <a16:colId xmlns:a16="http://schemas.microsoft.com/office/drawing/2014/main" val="1971935710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921779253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1598130250"/>
                    </a:ext>
                  </a:extLst>
                </a:gridCol>
                <a:gridCol w="1264873">
                  <a:extLst>
                    <a:ext uri="{9D8B030D-6E8A-4147-A177-3AD203B41FA5}">
                      <a16:colId xmlns:a16="http://schemas.microsoft.com/office/drawing/2014/main" val="3824224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565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8853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5124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4165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853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File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Product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Vendor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IMG </a:t>
                      </a:r>
                      <a:r>
                        <a:rPr lang="en-US" altLang="ko-KR" sz="1200" dirty="0" err="1"/>
                        <a:t>src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Category 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Category 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(Path)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5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60B877-A0F2-9185-FF1A-7680052C9F58}"/>
              </a:ext>
            </a:extLst>
          </p:cNvPr>
          <p:cNvSpPr txBox="1"/>
          <p:nvPr/>
        </p:nvSpPr>
        <p:spPr>
          <a:xfrm>
            <a:off x="598217" y="3856110"/>
            <a:ext cx="11271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추가로 찾은 </a:t>
            </a:r>
            <a:r>
              <a:rPr lang="en-US" altLang="ko-KR" dirty="0"/>
              <a:t>feature</a:t>
            </a:r>
            <a:r>
              <a:rPr lang="ko-KR" altLang="en-US" dirty="0"/>
              <a:t>들</a:t>
            </a:r>
            <a:r>
              <a:rPr lang="en-US" altLang="ko-KR" dirty="0"/>
              <a:t>:     Delivery Locations (</a:t>
            </a:r>
            <a:r>
              <a:rPr lang="en-US" altLang="ko-KR" dirty="0">
                <a:solidFill>
                  <a:schemeClr val="accent6"/>
                </a:solidFill>
              </a:rPr>
              <a:t>From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To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	Category</a:t>
            </a:r>
            <a:r>
              <a:rPr lang="ko-KR" altLang="en-US" dirty="0"/>
              <a:t>는 최대 </a:t>
            </a:r>
            <a:r>
              <a:rPr lang="en-US" altLang="ko-KR" dirty="0"/>
              <a:t>6</a:t>
            </a:r>
            <a:r>
              <a:rPr lang="ko-KR" altLang="en-US" dirty="0"/>
              <a:t>개라 </a:t>
            </a:r>
            <a:r>
              <a:rPr lang="en-US" altLang="ko-KR" dirty="0">
                <a:solidFill>
                  <a:schemeClr val="accent6"/>
                </a:solidFill>
              </a:rPr>
              <a:t>Category 1</a:t>
            </a:r>
            <a:r>
              <a:rPr lang="ko-KR" altLang="en-US" dirty="0">
                <a:solidFill>
                  <a:schemeClr val="accent6"/>
                </a:solidFill>
              </a:rPr>
              <a:t>부터 </a:t>
            </a:r>
            <a:r>
              <a:rPr lang="en-US" altLang="ko-KR" dirty="0">
                <a:solidFill>
                  <a:schemeClr val="accent6"/>
                </a:solidFill>
              </a:rPr>
              <a:t>Category 6</a:t>
            </a:r>
            <a:r>
              <a:rPr lang="ko-KR" altLang="en-US" dirty="0">
                <a:solidFill>
                  <a:schemeClr val="accent6"/>
                </a:solidFill>
              </a:rPr>
              <a:t>까지 </a:t>
            </a:r>
            <a:r>
              <a:rPr lang="en-US" altLang="ko-KR" dirty="0">
                <a:solidFill>
                  <a:schemeClr val="accent6"/>
                </a:solidFill>
              </a:rPr>
              <a:t>6</a:t>
            </a:r>
            <a:r>
              <a:rPr lang="ko-KR" altLang="en-US" dirty="0">
                <a:solidFill>
                  <a:schemeClr val="accent6"/>
                </a:solidFill>
              </a:rPr>
              <a:t>개 </a:t>
            </a:r>
            <a:r>
              <a:rPr lang="en-US" altLang="ko-KR" dirty="0">
                <a:solidFill>
                  <a:schemeClr val="accent6"/>
                </a:solidFill>
              </a:rPr>
              <a:t>column</a:t>
            </a:r>
            <a:r>
              <a:rPr lang="en-US" altLang="ko-KR" dirty="0"/>
              <a:t> </a:t>
            </a:r>
            <a:r>
              <a:rPr lang="ko-KR" altLang="en-US" dirty="0"/>
              <a:t>으로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못 찾은 </a:t>
            </a:r>
            <a:r>
              <a:rPr lang="en-US" altLang="ko-KR" dirty="0"/>
              <a:t>feature:</a:t>
            </a:r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EC760E-237E-C0A4-CE2C-B1723809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42351"/>
              </p:ext>
            </p:extLst>
          </p:nvPr>
        </p:nvGraphicFramePr>
        <p:xfrm>
          <a:off x="2564286" y="5055408"/>
          <a:ext cx="12217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29">
                  <a:extLst>
                    <a:ext uri="{9D8B030D-6E8A-4147-A177-3AD203B41FA5}">
                      <a16:colId xmlns:a16="http://schemas.microsoft.com/office/drawing/2014/main" val="79746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Search Term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0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7989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040416-FA7D-7854-B90D-E527B3136A79}"/>
              </a:ext>
            </a:extLst>
          </p:cNvPr>
          <p:cNvSpPr txBox="1"/>
          <p:nvPr/>
        </p:nvSpPr>
        <p:spPr>
          <a:xfrm>
            <a:off x="3869784" y="5055408"/>
            <a:ext cx="29588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→ 해시태그 같은 건데 이 포럼에는 없음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55193-8BC6-B31E-141A-F392368519BC}"/>
              </a:ext>
            </a:extLst>
          </p:cNvPr>
          <p:cNvSpPr txBox="1"/>
          <p:nvPr/>
        </p:nvSpPr>
        <p:spPr>
          <a:xfrm>
            <a:off x="4382911" y="1897430"/>
            <a:ext cx="29588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→ 참고로 </a:t>
            </a:r>
            <a:r>
              <a:rPr lang="en-US" altLang="ko-KR" sz="1100" dirty="0" err="1">
                <a:solidFill>
                  <a:srgbClr val="FF0000"/>
                </a:solidFill>
              </a:rPr>
              <a:t>img</a:t>
            </a:r>
            <a:r>
              <a:rPr lang="ko-KR" altLang="en-US" sz="1100" dirty="0">
                <a:solidFill>
                  <a:srgbClr val="FF0000"/>
                </a:solidFill>
              </a:rPr>
              <a:t>는 </a:t>
            </a:r>
            <a:r>
              <a:rPr lang="en-US" altLang="ko-KR" sz="1100" dirty="0" err="1">
                <a:solidFill>
                  <a:srgbClr val="FF0000"/>
                </a:solidFill>
              </a:rPr>
              <a:t>src</a:t>
            </a:r>
            <a:r>
              <a:rPr lang="ko-KR" altLang="en-US" sz="1100" dirty="0">
                <a:solidFill>
                  <a:srgbClr val="FF0000"/>
                </a:solidFill>
              </a:rPr>
              <a:t>가 아니라 </a:t>
            </a:r>
            <a:r>
              <a:rPr lang="en-US" altLang="ko-KR" sz="1100" dirty="0" err="1">
                <a:solidFill>
                  <a:srgbClr val="FF0000"/>
                </a:solidFill>
              </a:rPr>
              <a:t>img</a:t>
            </a:r>
            <a:r>
              <a:rPr lang="en-US" altLang="ko-KR" sz="1100" dirty="0">
                <a:solidFill>
                  <a:srgbClr val="FF0000"/>
                </a:solidFill>
              </a:rPr>
              <a:t> name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BD00DD-E3F7-2C81-32B6-8CB24E99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474" y="4733568"/>
            <a:ext cx="1676400" cy="1962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5B5104-3C77-B114-9898-441A0CBE137F}"/>
              </a:ext>
            </a:extLst>
          </p:cNvPr>
          <p:cNvSpPr txBox="1"/>
          <p:nvPr/>
        </p:nvSpPr>
        <p:spPr>
          <a:xfrm>
            <a:off x="5230537" y="6216183"/>
            <a:ext cx="5152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5"/>
                </a:solidFill>
              </a:rPr>
              <a:t>막상 크롤링하면 최대 카테고리 개수가 더 적을까 싶어서 확인해봤는데 아님</a:t>
            </a:r>
            <a:r>
              <a:rPr lang="en-US" altLang="ko-KR" sz="1400" dirty="0">
                <a:solidFill>
                  <a:schemeClr val="accent5"/>
                </a:solidFill>
              </a:rPr>
              <a:t>. </a:t>
            </a:r>
            <a:r>
              <a:rPr lang="ko-KR" altLang="en-US" sz="1400" dirty="0">
                <a:solidFill>
                  <a:schemeClr val="accent5"/>
                </a:solidFill>
              </a:rPr>
              <a:t>카테고리 </a:t>
            </a:r>
            <a:r>
              <a:rPr lang="en-US" altLang="ko-KR" sz="1400" dirty="0">
                <a:solidFill>
                  <a:schemeClr val="accent5"/>
                </a:solidFill>
              </a:rPr>
              <a:t>6</a:t>
            </a:r>
            <a:r>
              <a:rPr lang="ko-KR" altLang="en-US" sz="1400" dirty="0">
                <a:solidFill>
                  <a:schemeClr val="accent5"/>
                </a:solidFill>
              </a:rPr>
              <a:t>까지 하위로 내려간 게 </a:t>
            </a:r>
            <a:r>
              <a:rPr lang="en-US" altLang="ko-KR" sz="1400" dirty="0">
                <a:solidFill>
                  <a:schemeClr val="accent5"/>
                </a:solidFill>
              </a:rPr>
              <a:t>5590</a:t>
            </a:r>
            <a:r>
              <a:rPr lang="ko-KR" altLang="en-US" sz="1400" dirty="0">
                <a:solidFill>
                  <a:schemeClr val="accent5"/>
                </a:solidFill>
              </a:rPr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267321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2D8A-7503-071F-ABE1-AE1B4D7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 – (2) Vendor (Dataframe2)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CC3422-3C0B-941B-576E-5AA10C47C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17147"/>
              </p:ext>
            </p:extLst>
          </p:nvPr>
        </p:nvGraphicFramePr>
        <p:xfrm>
          <a:off x="1291145" y="1660879"/>
          <a:ext cx="988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34">
                  <a:extLst>
                    <a:ext uri="{9D8B030D-6E8A-4147-A177-3AD203B41FA5}">
                      <a16:colId xmlns:a16="http://schemas.microsoft.com/office/drawing/2014/main" val="1384006341"/>
                    </a:ext>
                  </a:extLst>
                </a:gridCol>
                <a:gridCol w="1235734">
                  <a:extLst>
                    <a:ext uri="{9D8B030D-6E8A-4147-A177-3AD203B41FA5}">
                      <a16:colId xmlns:a16="http://schemas.microsoft.com/office/drawing/2014/main" val="2897701032"/>
                    </a:ext>
                  </a:extLst>
                </a:gridCol>
                <a:gridCol w="1235734">
                  <a:extLst>
                    <a:ext uri="{9D8B030D-6E8A-4147-A177-3AD203B41FA5}">
                      <a16:colId xmlns:a16="http://schemas.microsoft.com/office/drawing/2014/main" val="955299448"/>
                    </a:ext>
                  </a:extLst>
                </a:gridCol>
                <a:gridCol w="1235734">
                  <a:extLst>
                    <a:ext uri="{9D8B030D-6E8A-4147-A177-3AD203B41FA5}">
                      <a16:colId xmlns:a16="http://schemas.microsoft.com/office/drawing/2014/main" val="1971935710"/>
                    </a:ext>
                  </a:extLst>
                </a:gridCol>
                <a:gridCol w="1235734">
                  <a:extLst>
                    <a:ext uri="{9D8B030D-6E8A-4147-A177-3AD203B41FA5}">
                      <a16:colId xmlns:a16="http://schemas.microsoft.com/office/drawing/2014/main" val="921779253"/>
                    </a:ext>
                  </a:extLst>
                </a:gridCol>
                <a:gridCol w="1235734">
                  <a:extLst>
                    <a:ext uri="{9D8B030D-6E8A-4147-A177-3AD203B41FA5}">
                      <a16:colId xmlns:a16="http://schemas.microsoft.com/office/drawing/2014/main" val="207410385"/>
                    </a:ext>
                  </a:extLst>
                </a:gridCol>
                <a:gridCol w="1235734">
                  <a:extLst>
                    <a:ext uri="{9D8B030D-6E8A-4147-A177-3AD203B41FA5}">
                      <a16:colId xmlns:a16="http://schemas.microsoft.com/office/drawing/2014/main" val="1923893938"/>
                    </a:ext>
                  </a:extLst>
                </a:gridCol>
                <a:gridCol w="1235734">
                  <a:extLst>
                    <a:ext uri="{9D8B030D-6E8A-4147-A177-3AD203B41FA5}">
                      <a16:colId xmlns:a16="http://schemas.microsoft.com/office/drawing/2014/main" val="3773902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File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Vendor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PGP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Vendor Since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From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613F83-C2B3-B0F5-0F70-10DA222FB3C0}"/>
              </a:ext>
            </a:extLst>
          </p:cNvPr>
          <p:cNvSpPr txBox="1"/>
          <p:nvPr/>
        </p:nvSpPr>
        <p:spPr>
          <a:xfrm>
            <a:off x="614995" y="2572199"/>
            <a:ext cx="11271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추가로 찾은 </a:t>
            </a:r>
            <a:r>
              <a:rPr lang="en-US" altLang="ko-KR" dirty="0"/>
              <a:t>feature</a:t>
            </a:r>
            <a:r>
              <a:rPr lang="ko-KR" altLang="en-US" dirty="0"/>
              <a:t>들</a:t>
            </a:r>
            <a:r>
              <a:rPr lang="en-US" altLang="ko-KR" dirty="0"/>
              <a:t>:     </a:t>
            </a:r>
            <a:r>
              <a:rPr lang="en-US" altLang="ko-KR" dirty="0">
                <a:solidFill>
                  <a:schemeClr val="accent6"/>
                </a:solidFill>
              </a:rPr>
              <a:t>Score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이라서 추출한 </a:t>
            </a:r>
            <a:r>
              <a:rPr lang="en-US" altLang="ko-KR" dirty="0"/>
              <a:t>score </a:t>
            </a:r>
            <a:r>
              <a:rPr lang="ko-KR" altLang="en-US" dirty="0"/>
              <a:t>값을 </a:t>
            </a:r>
            <a:r>
              <a:rPr lang="en-US" altLang="ko-KR" dirty="0">
                <a:solidFill>
                  <a:schemeClr val="accent6"/>
                </a:solidFill>
              </a:rPr>
              <a:t>100</a:t>
            </a:r>
            <a:r>
              <a:rPr lang="ko-KR" altLang="en-US" dirty="0">
                <a:solidFill>
                  <a:schemeClr val="accent6"/>
                </a:solidFill>
              </a:rPr>
              <a:t>으로 나눈 </a:t>
            </a:r>
            <a:r>
              <a:rPr lang="en-US" altLang="ko-KR" dirty="0">
                <a:solidFill>
                  <a:schemeClr val="accent6"/>
                </a:solidFill>
              </a:rPr>
              <a:t>float</a:t>
            </a:r>
            <a:r>
              <a:rPr lang="ko-KR" altLang="en-US" dirty="0"/>
              <a:t>형으로 저장</a:t>
            </a:r>
            <a:endParaRPr lang="en-US" altLang="ko-KR" dirty="0"/>
          </a:p>
          <a:p>
            <a:r>
              <a:rPr lang="en-US" altLang="ko-KR" dirty="0"/>
              <a:t>			Delivery Locations (</a:t>
            </a:r>
            <a:r>
              <a:rPr lang="en-US" altLang="ko-KR" dirty="0">
                <a:solidFill>
                  <a:schemeClr val="accent6"/>
                </a:solidFill>
              </a:rPr>
              <a:t>From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To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못 찾은 </a:t>
            </a:r>
            <a:r>
              <a:rPr lang="en-US" altLang="ko-KR" dirty="0"/>
              <a:t>feature: </a:t>
            </a:r>
          </a:p>
          <a:p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62EE460-F9B0-3423-909C-55530AFD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71593"/>
              </p:ext>
            </p:extLst>
          </p:nvPr>
        </p:nvGraphicFramePr>
        <p:xfrm>
          <a:off x="2891615" y="3512561"/>
          <a:ext cx="12928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>
                  <a:extLst>
                    <a:ext uri="{9D8B030D-6E8A-4147-A177-3AD203B41FA5}">
                      <a16:colId xmlns:a16="http://schemas.microsoft.com/office/drawing/2014/main" val="79746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Profile_image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0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798916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D26D03A1-EE53-2AFC-BC0C-E1A929AE6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4"/>
          <a:stretch/>
        </p:blipFill>
        <p:spPr>
          <a:xfrm>
            <a:off x="8685867" y="3429000"/>
            <a:ext cx="3506133" cy="34289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3B5EC9C-544C-B257-4C42-2D346B1F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519" y="6217291"/>
            <a:ext cx="750901" cy="6333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396DFD5-D10C-F5D8-8A8E-92749B14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15" y="5130207"/>
            <a:ext cx="2146855" cy="9919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721D78-2CD8-8385-0A2B-4FAD0CD7B2FC}"/>
              </a:ext>
            </a:extLst>
          </p:cNvPr>
          <p:cNvSpPr txBox="1"/>
          <p:nvPr/>
        </p:nvSpPr>
        <p:spPr>
          <a:xfrm>
            <a:off x="2285057" y="4317085"/>
            <a:ext cx="22178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→ </a:t>
            </a:r>
            <a:r>
              <a:rPr lang="en-US" altLang="ko-KR" sz="1100" dirty="0" err="1">
                <a:solidFill>
                  <a:srgbClr val="FF0000"/>
                </a:solidFill>
              </a:rPr>
              <a:t>Img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진짜 없음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1819B87-DA26-2DB1-0508-9DAA9FDC51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81"/>
          <a:stretch/>
        </p:blipFill>
        <p:spPr>
          <a:xfrm>
            <a:off x="5486271" y="3637016"/>
            <a:ext cx="3158257" cy="32136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D7072B-857F-C851-4555-FECB1248BC5F}"/>
              </a:ext>
            </a:extLst>
          </p:cNvPr>
          <p:cNvSpPr txBox="1"/>
          <p:nvPr/>
        </p:nvSpPr>
        <p:spPr>
          <a:xfrm>
            <a:off x="5461710" y="3384457"/>
            <a:ext cx="22178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1. </a:t>
            </a:r>
            <a:r>
              <a:rPr lang="en-US" altLang="ko-KR" sz="1100" dirty="0" err="1">
                <a:solidFill>
                  <a:srgbClr val="FF0000"/>
                </a:solidFill>
              </a:rPr>
              <a:t>img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태그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찾는 코드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5A536-2B25-38B3-F735-7AD5EEC0B2B2}"/>
              </a:ext>
            </a:extLst>
          </p:cNvPr>
          <p:cNvSpPr txBox="1"/>
          <p:nvPr/>
        </p:nvSpPr>
        <p:spPr>
          <a:xfrm>
            <a:off x="7595457" y="3175084"/>
            <a:ext cx="45965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2. </a:t>
            </a:r>
            <a:r>
              <a:rPr lang="en-US" altLang="ko-KR" sz="1050" dirty="0" err="1">
                <a:solidFill>
                  <a:srgbClr val="FF0000"/>
                </a:solidFill>
              </a:rPr>
              <a:t>Div</a:t>
            </a:r>
            <a:r>
              <a:rPr lang="ko-KR" altLang="en-US" sz="1050" dirty="0">
                <a:solidFill>
                  <a:srgbClr val="FF0000"/>
                </a:solidFill>
              </a:rPr>
              <a:t> 태그에 </a:t>
            </a:r>
            <a:r>
              <a:rPr lang="en-US" altLang="ko-KR" sz="1050" dirty="0">
                <a:solidFill>
                  <a:srgbClr val="FF0000"/>
                </a:solidFill>
              </a:rPr>
              <a:t>class</a:t>
            </a:r>
            <a:r>
              <a:rPr lang="ko-KR" altLang="en-US" sz="1050" dirty="0">
                <a:solidFill>
                  <a:srgbClr val="FF0000"/>
                </a:solidFill>
              </a:rPr>
              <a:t>로 명시되어 있을 까봐 </a:t>
            </a:r>
            <a:r>
              <a:rPr lang="en-US" altLang="ko-KR" sz="1050" dirty="0">
                <a:solidFill>
                  <a:srgbClr val="FF0000"/>
                </a:solidFill>
              </a:rPr>
              <a:t>“image” </a:t>
            </a:r>
            <a:r>
              <a:rPr lang="ko-KR" altLang="en-US" sz="1050" dirty="0">
                <a:solidFill>
                  <a:srgbClr val="FF0000"/>
                </a:solidFill>
              </a:rPr>
              <a:t>문자열 자체를 찾아봄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9F60-2C35-7025-010B-E55298E8E79C}"/>
              </a:ext>
            </a:extLst>
          </p:cNvPr>
          <p:cNvSpPr txBox="1"/>
          <p:nvPr/>
        </p:nvSpPr>
        <p:spPr>
          <a:xfrm>
            <a:off x="10469462" y="6209952"/>
            <a:ext cx="98373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r>
              <a:rPr lang="ko-KR" altLang="en-US" sz="1050" dirty="0">
                <a:solidFill>
                  <a:srgbClr val="FF0000"/>
                </a:solidFill>
              </a:rPr>
              <a:t>번 결과</a:t>
            </a:r>
            <a:r>
              <a:rPr lang="en-US" altLang="ko-KR" sz="1050" dirty="0">
                <a:solidFill>
                  <a:srgbClr val="FF0000"/>
                </a:solidFill>
              </a:rPr>
              <a:t>(tail):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3208F-F785-EAFD-819F-D1D41CCC465F}"/>
              </a:ext>
            </a:extLst>
          </p:cNvPr>
          <p:cNvSpPr txBox="1"/>
          <p:nvPr/>
        </p:nvSpPr>
        <p:spPr>
          <a:xfrm>
            <a:off x="3821902" y="5441566"/>
            <a:ext cx="1169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r>
              <a:rPr lang="ko-KR" altLang="en-US" sz="1050" dirty="0">
                <a:solidFill>
                  <a:srgbClr val="FF0000"/>
                </a:solidFill>
              </a:rPr>
              <a:t>번 결과</a:t>
            </a:r>
            <a:r>
              <a:rPr lang="en-US" altLang="ko-KR" sz="1050" dirty="0">
                <a:solidFill>
                  <a:srgbClr val="FF0000"/>
                </a:solidFill>
              </a:rPr>
              <a:t>(head):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3B1C2FA-8C40-1FE7-F38F-959A6D565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384" y="5654642"/>
            <a:ext cx="2414954" cy="4614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B12CCE4-5F38-2A5F-9B45-4FD38E3E9F77}"/>
              </a:ext>
            </a:extLst>
          </p:cNvPr>
          <p:cNvSpPr txBox="1"/>
          <p:nvPr/>
        </p:nvSpPr>
        <p:spPr>
          <a:xfrm>
            <a:off x="391949" y="6099473"/>
            <a:ext cx="346743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다 없고 딱 이거 하나 나왔는데 이런 </a:t>
            </a:r>
            <a:r>
              <a:rPr lang="en-US" altLang="ko-KR" sz="1050" dirty="0">
                <a:solidFill>
                  <a:srgbClr val="FF0000"/>
                </a:solidFill>
              </a:rPr>
              <a:t>login page</a:t>
            </a:r>
            <a:r>
              <a:rPr lang="ko-KR" altLang="en-US" sz="1050" dirty="0">
                <a:solidFill>
                  <a:srgbClr val="FF0000"/>
                </a:solidFill>
              </a:rPr>
              <a:t>임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50" dirty="0">
                <a:solidFill>
                  <a:srgbClr val="FF0000"/>
                </a:solidFill>
              </a:rPr>
              <a:t>저 </a:t>
            </a:r>
            <a:r>
              <a:rPr lang="en-US" altLang="ko-KR" sz="1050" dirty="0">
                <a:solidFill>
                  <a:srgbClr val="FF0000"/>
                </a:solidFill>
              </a:rPr>
              <a:t>captcha </a:t>
            </a:r>
            <a:r>
              <a:rPr lang="ko-KR" altLang="en-US" sz="1050" dirty="0">
                <a:solidFill>
                  <a:srgbClr val="FF0000"/>
                </a:solidFill>
              </a:rPr>
              <a:t>이미지가 필터에 걸린 것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1D0B6B-A033-A0DF-8957-FAF82FF71CA6}"/>
              </a:ext>
            </a:extLst>
          </p:cNvPr>
          <p:cNvSpPr/>
          <p:nvPr/>
        </p:nvSpPr>
        <p:spPr>
          <a:xfrm>
            <a:off x="517492" y="5157308"/>
            <a:ext cx="2536101" cy="857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8AC88E3-C2C5-02CB-2D33-C0396E9BA71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053593" y="5586107"/>
            <a:ext cx="834969" cy="136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9D5D6F-F48B-A480-BE43-E439392F4342}"/>
              </a:ext>
            </a:extLst>
          </p:cNvPr>
          <p:cNvSpPr/>
          <p:nvPr/>
        </p:nvSpPr>
        <p:spPr>
          <a:xfrm>
            <a:off x="3911996" y="5648334"/>
            <a:ext cx="1764074" cy="136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2D8A-7503-071F-ABE1-AE1B4D7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 – results </a:t>
            </a:r>
            <a:r>
              <a:rPr lang="en-US" altLang="ko-KR" sz="3200" dirty="0"/>
              <a:t>(</a:t>
            </a:r>
            <a:r>
              <a:rPr lang="ko-KR" altLang="en-US" sz="3200" dirty="0"/>
              <a:t>일부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590CF0-0539-DBE9-04F5-B76F474A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Vendor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1E7B4-46FE-32F4-D509-3E960E4C943F}"/>
              </a:ext>
            </a:extLst>
          </p:cNvPr>
          <p:cNvSpPr txBox="1"/>
          <p:nvPr/>
        </p:nvSpPr>
        <p:spPr>
          <a:xfrm>
            <a:off x="7491370" y="1302405"/>
            <a:ext cx="4700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6"/>
                </a:solidFill>
              </a:rPr>
              <a:t>↑ 이번에는 </a:t>
            </a:r>
            <a:r>
              <a:rPr lang="en-US" altLang="ko-KR" sz="1400" dirty="0">
                <a:solidFill>
                  <a:schemeClr val="accent6"/>
                </a:solidFill>
              </a:rPr>
              <a:t>file </a:t>
            </a:r>
            <a:r>
              <a:rPr lang="ko-KR" altLang="en-US" sz="1400" dirty="0">
                <a:solidFill>
                  <a:schemeClr val="accent6"/>
                </a:solidFill>
              </a:rPr>
              <a:t>열어볼 때 복사해서 써서 아마 없겠지만 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r>
              <a:rPr lang="en-US" altLang="ko-KR" sz="1400" dirty="0">
                <a:solidFill>
                  <a:schemeClr val="accent6"/>
                </a:solidFill>
              </a:rPr>
              <a:t>    </a:t>
            </a:r>
            <a:r>
              <a:rPr lang="ko-KR" altLang="en-US" sz="1400" dirty="0">
                <a:solidFill>
                  <a:schemeClr val="accent6"/>
                </a:solidFill>
              </a:rPr>
              <a:t>혹시 모르니 </a:t>
            </a:r>
            <a:r>
              <a:rPr lang="en-US" altLang="ko-KR" sz="1400" dirty="0" err="1">
                <a:solidFill>
                  <a:schemeClr val="accent6"/>
                </a:solidFill>
              </a:rPr>
              <a:t>file_name</a:t>
            </a:r>
            <a:r>
              <a:rPr lang="ko-KR" altLang="en-US" sz="1400" dirty="0">
                <a:solidFill>
                  <a:schemeClr val="accent6"/>
                </a:solidFill>
              </a:rPr>
              <a:t>에 </a:t>
            </a:r>
            <a:r>
              <a:rPr lang="en-US" altLang="ko-KR" sz="1400" dirty="0">
                <a:solidFill>
                  <a:schemeClr val="accent6"/>
                </a:solidFill>
              </a:rPr>
              <a:t>.html</a:t>
            </a:r>
            <a:r>
              <a:rPr lang="ko-KR" altLang="en-US" sz="1400" dirty="0">
                <a:solidFill>
                  <a:schemeClr val="accent6"/>
                </a:solidFill>
              </a:rPr>
              <a:t> 붙었는지 확인해주기</a:t>
            </a:r>
            <a:r>
              <a:rPr lang="en-US" altLang="ko-KR" sz="1400" dirty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0742B7-7636-49F0-C13C-8B0DF0467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72"/>
          <a:stretch/>
        </p:blipFill>
        <p:spPr>
          <a:xfrm>
            <a:off x="7013196" y="0"/>
            <a:ext cx="5178804" cy="1278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9BA4D6-DA78-2D9D-CD10-63E943A3EA61}"/>
              </a:ext>
            </a:extLst>
          </p:cNvPr>
          <p:cNvSpPr txBox="1"/>
          <p:nvPr/>
        </p:nvSpPr>
        <p:spPr>
          <a:xfrm>
            <a:off x="2544675" y="4238027"/>
            <a:ext cx="34674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총 </a:t>
            </a:r>
            <a:r>
              <a:rPr lang="en-US" altLang="ko-KR" sz="1050" dirty="0">
                <a:solidFill>
                  <a:srgbClr val="FF0000"/>
                </a:solidFill>
              </a:rPr>
              <a:t>99,743</a:t>
            </a:r>
            <a:r>
              <a:rPr lang="ko-KR" altLang="en-US" sz="1050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43D16-2098-7105-D834-81FFD517CACE}"/>
              </a:ext>
            </a:extLst>
          </p:cNvPr>
          <p:cNvSpPr txBox="1"/>
          <p:nvPr/>
        </p:nvSpPr>
        <p:spPr>
          <a:xfrm>
            <a:off x="2544675" y="1989211"/>
            <a:ext cx="34674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총 </a:t>
            </a:r>
            <a:r>
              <a:rPr lang="en-US" altLang="ko-KR" sz="1050" dirty="0">
                <a:solidFill>
                  <a:srgbClr val="FF0000"/>
                </a:solidFill>
              </a:rPr>
              <a:t>1,679,343</a:t>
            </a:r>
            <a:r>
              <a:rPr lang="ko-KR" altLang="en-US" sz="1050" dirty="0">
                <a:solidFill>
                  <a:srgbClr val="FF0000"/>
                </a:solidFill>
              </a:rPr>
              <a:t>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AE5F79-1C32-0CBF-7B58-0988D2CE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852" y="4502964"/>
            <a:ext cx="8646428" cy="2270858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50BEFCE9-AFE7-B61A-755F-B53CC246B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1679343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ECFABD2-4016-7316-416C-4A2A7DD3B4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70"/>
          <a:stretch/>
        </p:blipFill>
        <p:spPr>
          <a:xfrm>
            <a:off x="1856678" y="2243127"/>
            <a:ext cx="8646428" cy="19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4 – Preprocessing (1) Product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78866B-09A5-D8B6-73B7-A329A7C2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9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</a:t>
            </a:r>
            <a:r>
              <a:rPr lang="en-US" altLang="ko-KR" sz="1800" dirty="0"/>
              <a:t>feature </a:t>
            </a:r>
            <a:r>
              <a:rPr lang="ko-KR" altLang="en-US" sz="1800" dirty="0"/>
              <a:t>다 같으면 중복제거 </a:t>
            </a:r>
            <a:endParaRPr lang="en-US" altLang="ko-KR" sz="1800" dirty="0"/>
          </a:p>
          <a:p>
            <a:pPr lvl="1"/>
            <a:r>
              <a:rPr lang="en-US" altLang="ko-KR" sz="1400" dirty="0"/>
              <a:t>(1,679,343 -&gt; 16,75,289)</a:t>
            </a:r>
            <a:endParaRPr lang="en-US" altLang="ko-KR" sz="1400" i="1" dirty="0">
              <a:solidFill>
                <a:schemeClr val="accent6"/>
              </a:solidFill>
            </a:endParaRPr>
          </a:p>
          <a:p>
            <a:pPr lvl="1"/>
            <a:endParaRPr lang="en-US" altLang="ko-KR" sz="500" dirty="0"/>
          </a:p>
          <a:p>
            <a:r>
              <a:rPr lang="en-US" altLang="ko-KR" sz="1800" dirty="0"/>
              <a:t>File name</a:t>
            </a:r>
            <a:r>
              <a:rPr lang="ko-KR" altLang="en-US" sz="1800" dirty="0"/>
              <a:t>은 </a:t>
            </a:r>
            <a:r>
              <a:rPr lang="en-US" altLang="ko-KR" sz="1800" dirty="0"/>
              <a:t>item feedback page</a:t>
            </a:r>
            <a:r>
              <a:rPr lang="ko-KR" altLang="en-US" sz="1800" dirty="0"/>
              <a:t>나 </a:t>
            </a:r>
            <a:r>
              <a:rPr lang="en-US" altLang="ko-KR" sz="1800" dirty="0"/>
              <a:t>vendor feedback page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넘어감에</a:t>
            </a:r>
            <a:r>
              <a:rPr lang="ko-KR" altLang="en-US" sz="1800" dirty="0"/>
              <a:t> 따라 달라지므로 같은 상품이 다른 파일명을 가지는 경우가 많음</a:t>
            </a:r>
            <a:r>
              <a:rPr lang="en-US" altLang="ko-KR" sz="1800" dirty="0"/>
              <a:t>. </a:t>
            </a:r>
            <a:endParaRPr lang="en-US" altLang="ko-KR" sz="900" dirty="0"/>
          </a:p>
          <a:p>
            <a:pPr lvl="1"/>
            <a:r>
              <a:rPr lang="ko-KR" altLang="en-US" sz="1800" dirty="0"/>
              <a:t>이미지 소스가 절대경로라 같은 </a:t>
            </a:r>
            <a:r>
              <a:rPr lang="ko-KR" altLang="en-US" sz="1800" dirty="0" err="1"/>
              <a:t>파일이어도</a:t>
            </a:r>
            <a:r>
              <a:rPr lang="ko-KR" altLang="en-US" sz="1800" dirty="0"/>
              <a:t> 이미지 소스는 다르게 저장되어 있음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똑같은 파일이 여러 카테고리에 다 게시되어 있으면 어차피 그 카테고리는 의미가 없으니까 </a:t>
            </a:r>
            <a:r>
              <a:rPr lang="en-US" altLang="ko-KR" sz="1800" dirty="0"/>
              <a:t>Category1~6</a:t>
            </a:r>
            <a:r>
              <a:rPr lang="ko-KR" altLang="en-US" sz="1800" dirty="0"/>
              <a:t>도 비교군에서 </a:t>
            </a:r>
            <a:r>
              <a:rPr lang="ko-KR" altLang="en-US" sz="1800" dirty="0" err="1"/>
              <a:t>빼줬음</a:t>
            </a:r>
            <a:r>
              <a:rPr lang="en-US" altLang="ko-KR" sz="1800" dirty="0"/>
              <a:t>.</a:t>
            </a:r>
            <a:endParaRPr lang="en-US" altLang="ko-KR" sz="1600" dirty="0"/>
          </a:p>
          <a:p>
            <a:pPr lvl="2"/>
            <a:r>
              <a:rPr lang="en-US" altLang="ko-KR" sz="1400" dirty="0"/>
              <a:t>( 1,679,343 -&gt; 441,554 )</a:t>
            </a:r>
          </a:p>
          <a:p>
            <a:pPr lvl="2"/>
            <a:endParaRPr lang="en-US" altLang="ko-KR" sz="1400" dirty="0"/>
          </a:p>
          <a:p>
            <a:r>
              <a:rPr lang="ko-KR" altLang="en-US" sz="1800" dirty="0"/>
              <a:t>상품명</a:t>
            </a:r>
            <a:r>
              <a:rPr lang="en-US" altLang="ko-KR" sz="1800" dirty="0"/>
              <a:t>, </a:t>
            </a:r>
            <a:r>
              <a:rPr lang="ko-KR" altLang="en-US" sz="1800" dirty="0"/>
              <a:t>벤더</a:t>
            </a:r>
            <a:r>
              <a:rPr lang="en-US" altLang="ko-KR" sz="1800" dirty="0"/>
              <a:t>, description, From, To</a:t>
            </a:r>
            <a:r>
              <a:rPr lang="ko-KR" altLang="en-US" sz="1800" dirty="0"/>
              <a:t>가 전부 같은데 </a:t>
            </a:r>
            <a:r>
              <a:rPr lang="en-US" altLang="ko-KR" sz="1800" dirty="0"/>
              <a:t>price</a:t>
            </a:r>
            <a:r>
              <a:rPr lang="ko-KR" altLang="en-US" sz="1800" dirty="0"/>
              <a:t>만 다른 건 가격이 오른 경우일 수 있음 </a:t>
            </a:r>
            <a:r>
              <a:rPr lang="en-US" altLang="ko-KR" sz="1800" dirty="0"/>
              <a:t>(</a:t>
            </a:r>
            <a:r>
              <a:rPr lang="ko-KR" altLang="en-US" sz="1800" dirty="0"/>
              <a:t>제목이나 설명에 보통 그램 수 등도 </a:t>
            </a:r>
            <a:r>
              <a:rPr lang="ko-KR" altLang="en-US" sz="1800" dirty="0" err="1"/>
              <a:t>적혀있으니까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600" dirty="0"/>
              <a:t>( 441,554 -&gt; 57,364 )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E1463-B5C5-5228-B51F-B79FB4C41D37}"/>
              </a:ext>
            </a:extLst>
          </p:cNvPr>
          <p:cNvSpPr txBox="1"/>
          <p:nvPr/>
        </p:nvSpPr>
        <p:spPr>
          <a:xfrm>
            <a:off x="5044580" y="2833253"/>
            <a:ext cx="7147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=&gt; </a:t>
            </a:r>
            <a:r>
              <a:rPr lang="ko-KR" altLang="en-US" sz="1200" dirty="0">
                <a:solidFill>
                  <a:srgbClr val="C00000"/>
                </a:solidFill>
              </a:rPr>
              <a:t>어느 걸 남기는지는 그렇게 중요하지 </a:t>
            </a:r>
            <a:r>
              <a:rPr lang="ko-KR" altLang="en-US" sz="1200" dirty="0" err="1">
                <a:solidFill>
                  <a:srgbClr val="C00000"/>
                </a:solidFill>
              </a:rPr>
              <a:t>않을듯</a:t>
            </a:r>
            <a:r>
              <a:rPr lang="ko-KR" altLang="en-US" sz="1200" dirty="0">
                <a:solidFill>
                  <a:srgbClr val="C00000"/>
                </a:solidFill>
              </a:rPr>
              <a:t>. 이후 가격(</a:t>
            </a:r>
            <a:r>
              <a:rPr lang="ko-KR" altLang="en-US" sz="1200" dirty="0" err="1">
                <a:solidFill>
                  <a:srgbClr val="C00000"/>
                </a:solidFill>
              </a:rPr>
              <a:t>환율고려</a:t>
            </a:r>
            <a:r>
              <a:rPr lang="ko-KR" altLang="en-US" sz="1200" dirty="0">
                <a:solidFill>
                  <a:srgbClr val="C00000"/>
                </a:solidFill>
              </a:rPr>
              <a:t>)을 위해 마지막 거를 남기겠음</a:t>
            </a:r>
          </a:p>
        </p:txBody>
      </p:sp>
    </p:spTree>
    <p:extLst>
      <p:ext uri="{BB962C8B-B14F-4D97-AF65-F5344CB8AC3E}">
        <p14:creationId xmlns:p14="http://schemas.microsoft.com/office/powerpoint/2010/main" val="59702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4 – Preprocessing (2) Vendor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99B9AAF5-AD28-3854-3D23-73BE466C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57" y="1812022"/>
            <a:ext cx="10515600" cy="483973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PGP key</a:t>
            </a:r>
            <a:r>
              <a:rPr lang="ko-KR" altLang="en-US" sz="1800" dirty="0"/>
              <a:t>가 없으면 제거해주기</a:t>
            </a:r>
            <a:endParaRPr lang="en-US" altLang="ko-KR" sz="1800" dirty="0"/>
          </a:p>
          <a:p>
            <a:pPr lvl="1"/>
            <a:r>
              <a:rPr lang="en-US" altLang="ko-KR" sz="1400" dirty="0"/>
              <a:t>(99,743 -&gt; 98258)</a:t>
            </a:r>
          </a:p>
          <a:p>
            <a:pPr marL="457200" lvl="1" indent="0">
              <a:buNone/>
            </a:pPr>
            <a:endParaRPr lang="en-US" altLang="ko-KR" sz="700" dirty="0"/>
          </a:p>
          <a:p>
            <a:r>
              <a:rPr lang="ko-KR" altLang="en-US" sz="1800" dirty="0"/>
              <a:t>모든 </a:t>
            </a:r>
            <a:r>
              <a:rPr lang="en-US" altLang="ko-KR" sz="1800" dirty="0"/>
              <a:t>feature </a:t>
            </a:r>
            <a:r>
              <a:rPr lang="ko-KR" altLang="en-US" sz="1800" dirty="0"/>
              <a:t>다 같으면 중복제거 </a:t>
            </a:r>
            <a:endParaRPr lang="en-US" altLang="ko-KR" sz="1800" dirty="0"/>
          </a:p>
          <a:p>
            <a:pPr lvl="1"/>
            <a:r>
              <a:rPr lang="en-US" altLang="ko-KR" sz="1400" dirty="0"/>
              <a:t>(98258 -&gt; 98258) </a:t>
            </a:r>
            <a:r>
              <a:rPr lang="ko-KR" altLang="en-US" sz="1400" i="1" dirty="0">
                <a:solidFill>
                  <a:schemeClr val="accent6"/>
                </a:solidFill>
              </a:rPr>
              <a:t>달라지는 거 없음</a:t>
            </a:r>
            <a:endParaRPr lang="en-US" altLang="ko-KR" sz="1400" i="1" dirty="0">
              <a:solidFill>
                <a:schemeClr val="accent6"/>
              </a:solidFill>
            </a:endParaRPr>
          </a:p>
          <a:p>
            <a:pPr lvl="1"/>
            <a:endParaRPr lang="en-US" altLang="ko-KR" sz="500" dirty="0"/>
          </a:p>
          <a:p>
            <a:r>
              <a:rPr lang="en-US" altLang="ko-KR" sz="1800" dirty="0"/>
              <a:t>users </a:t>
            </a:r>
            <a:r>
              <a:rPr lang="ko-KR" altLang="en-US" sz="1800" dirty="0"/>
              <a:t>폴더에는 </a:t>
            </a:r>
            <a:r>
              <a:rPr lang="en-US" altLang="ko-KR" sz="1800" dirty="0"/>
              <a:t>feedback </a:t>
            </a:r>
            <a:r>
              <a:rPr lang="ko-KR" altLang="en-US" sz="1800" dirty="0"/>
              <a:t>개수가 넘어가면서 페이지가 여러 개 나와서 같은 </a:t>
            </a:r>
            <a:r>
              <a:rPr lang="en-US" altLang="ko-KR" sz="1800" dirty="0"/>
              <a:t>vendor</a:t>
            </a:r>
            <a:r>
              <a:rPr lang="ko-KR" altLang="en-US" sz="1800" dirty="0"/>
              <a:t>여도 </a:t>
            </a:r>
            <a:r>
              <a:rPr lang="en-US" altLang="ko-KR" sz="1800" dirty="0"/>
              <a:t>file name</a:t>
            </a:r>
            <a:r>
              <a:rPr lang="ko-KR" altLang="en-US" sz="1800" dirty="0"/>
              <a:t>이 다른 경우가 굉장히 많았음</a:t>
            </a:r>
            <a:r>
              <a:rPr lang="en-US" altLang="ko-KR" sz="1800" dirty="0"/>
              <a:t>. File name </a:t>
            </a:r>
            <a:r>
              <a:rPr lang="ko-KR" altLang="en-US" sz="1800" dirty="0"/>
              <a:t>제외하고 다</a:t>
            </a:r>
            <a:r>
              <a:rPr lang="en-US" altLang="ko-KR" sz="1800" dirty="0"/>
              <a:t> </a:t>
            </a:r>
            <a:r>
              <a:rPr lang="ko-KR" altLang="en-US" sz="1800" dirty="0"/>
              <a:t>같으면 중복제거</a:t>
            </a:r>
            <a:endParaRPr lang="en-US" altLang="ko-KR" sz="1800" dirty="0"/>
          </a:p>
          <a:p>
            <a:pPr lvl="1"/>
            <a:r>
              <a:rPr lang="en-US" altLang="ko-KR" sz="1400" dirty="0"/>
              <a:t>(98,258 -&gt; 24,464)</a:t>
            </a:r>
          </a:p>
          <a:p>
            <a:pPr lvl="1"/>
            <a:endParaRPr lang="en-US" altLang="ko-KR" sz="900" dirty="0"/>
          </a:p>
          <a:p>
            <a:r>
              <a:rPr lang="en-US" altLang="ko-KR" sz="1800" dirty="0"/>
              <a:t>PGP key</a:t>
            </a:r>
            <a:r>
              <a:rPr lang="ko-KR" altLang="en-US" sz="1800" dirty="0"/>
              <a:t>에 버전이 붙어서 저장되는 경우가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버전이 올라가며 값이 달라질 수 있으니 </a:t>
            </a:r>
            <a:r>
              <a:rPr lang="en-US" altLang="ko-KR" sz="1800" dirty="0"/>
              <a:t>PGP key </a:t>
            </a:r>
            <a:r>
              <a:rPr lang="ko-KR" altLang="en-US" sz="1800" dirty="0"/>
              <a:t>제외하고 다</a:t>
            </a:r>
            <a:r>
              <a:rPr lang="en-US" altLang="ko-KR" sz="1800" dirty="0"/>
              <a:t> </a:t>
            </a:r>
            <a:r>
              <a:rPr lang="ko-KR" altLang="en-US" sz="1800" dirty="0"/>
              <a:t>같으면 중복제거</a:t>
            </a:r>
            <a:endParaRPr lang="en-US" altLang="ko-KR" sz="1800" dirty="0"/>
          </a:p>
          <a:p>
            <a:pPr lvl="1"/>
            <a:r>
              <a:rPr lang="en-US" altLang="ko-KR" sz="1400" dirty="0"/>
              <a:t>(24,464 -&gt; 24,426)</a:t>
            </a:r>
          </a:p>
          <a:p>
            <a:pPr marL="457200" lvl="1" indent="0">
              <a:buNone/>
            </a:pPr>
            <a:endParaRPr lang="en-US" altLang="ko-KR" sz="1000" dirty="0"/>
          </a:p>
          <a:p>
            <a:r>
              <a:rPr lang="en-US" altLang="ko-KR" sz="1800" dirty="0"/>
              <a:t>Vendor Since</a:t>
            </a:r>
            <a:r>
              <a:rPr lang="ko-KR" altLang="en-US" sz="1800" dirty="0"/>
              <a:t>가 </a:t>
            </a:r>
            <a:r>
              <a:rPr lang="en-US" altLang="ko-KR" sz="1800" dirty="0"/>
              <a:t>“about 1 month ago” </a:t>
            </a:r>
            <a:r>
              <a:rPr lang="ko-KR" altLang="en-US" sz="1800" dirty="0"/>
              <a:t>이런 식으로 굉장히 대략적인 값이라 사실상 같은 </a:t>
            </a:r>
            <a:r>
              <a:rPr lang="en-US" altLang="ko-KR" sz="1800" dirty="0"/>
              <a:t>vendor</a:t>
            </a:r>
            <a:r>
              <a:rPr lang="ko-KR" altLang="en-US" sz="1800" dirty="0"/>
              <a:t>여도 다른 값이 많음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</a:rPr>
              <a:t>Vendor since </a:t>
            </a:r>
            <a:r>
              <a:rPr lang="ko-KR" altLang="en-US" sz="1400" dirty="0">
                <a:solidFill>
                  <a:srgbClr val="C00000"/>
                </a:solidFill>
              </a:rPr>
              <a:t>제외하고 비교해주면 </a:t>
            </a:r>
            <a:r>
              <a:rPr lang="en-US" altLang="ko-KR" sz="1400" dirty="0">
                <a:solidFill>
                  <a:srgbClr val="C00000"/>
                </a:solidFill>
              </a:rPr>
              <a:t>(24,426 -&gt; 15,344) </a:t>
            </a:r>
            <a:r>
              <a:rPr lang="ko-KR" altLang="en-US" sz="1400" dirty="0">
                <a:solidFill>
                  <a:srgbClr val="C00000"/>
                </a:solidFill>
              </a:rPr>
              <a:t>이렇게 줄어드는데 문제는 어떤 값을 정확한 값이라 여겨서 남겨야 할지 모르겠음</a:t>
            </a:r>
            <a:r>
              <a:rPr lang="en-US" altLang="ko-KR" sz="1400" dirty="0">
                <a:solidFill>
                  <a:srgbClr val="C00000"/>
                </a:solidFill>
              </a:rPr>
              <a:t>…. </a:t>
            </a:r>
            <a:r>
              <a:rPr lang="ko-KR" altLang="en-US" sz="1400" dirty="0">
                <a:solidFill>
                  <a:srgbClr val="C00000"/>
                </a:solidFill>
              </a:rPr>
              <a:t>그래서 일단 이건 안 한 상태로 두었음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5C8166-579C-C922-C2A5-6846F6E61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673" y="1690688"/>
            <a:ext cx="6266750" cy="715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F74688-1D6A-43D3-F5EF-5BD0FADC047F}"/>
              </a:ext>
            </a:extLst>
          </p:cNvPr>
          <p:cNvSpPr txBox="1"/>
          <p:nvPr/>
        </p:nvSpPr>
        <p:spPr>
          <a:xfrm>
            <a:off x="7592037" y="1413689"/>
            <a:ext cx="41750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200" dirty="0" err="1">
                <a:solidFill>
                  <a:srgbClr val="C00000"/>
                </a:solidFill>
              </a:rPr>
              <a:t>Pgp</a:t>
            </a:r>
            <a:r>
              <a:rPr lang="en-US" altLang="ko-KR" sz="1200" dirty="0">
                <a:solidFill>
                  <a:srgbClr val="C00000"/>
                </a:solidFill>
              </a:rPr>
              <a:t> key</a:t>
            </a:r>
            <a:r>
              <a:rPr lang="ko-KR" altLang="en-US" sz="1200" dirty="0">
                <a:solidFill>
                  <a:srgbClr val="C00000"/>
                </a:solidFill>
              </a:rPr>
              <a:t>가 없다는 건 아직 </a:t>
            </a:r>
            <a:r>
              <a:rPr lang="en-US" altLang="ko-KR" sz="1200" dirty="0">
                <a:solidFill>
                  <a:srgbClr val="C00000"/>
                </a:solidFill>
              </a:rPr>
              <a:t>profile </a:t>
            </a:r>
            <a:r>
              <a:rPr lang="ko-KR" altLang="en-US" sz="1200" dirty="0">
                <a:solidFill>
                  <a:srgbClr val="C00000"/>
                </a:solidFill>
              </a:rPr>
              <a:t>등록을 안 한 것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8477E-8E54-2482-403D-68035142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0E1F3F-FA71-C58D-02AD-C1D7340B4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49" y="1951324"/>
            <a:ext cx="5291368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6F7369-3B5D-85CE-DA58-EF848533650A}"/>
              </a:ext>
            </a:extLst>
          </p:cNvPr>
          <p:cNvSpPr/>
          <p:nvPr/>
        </p:nvSpPr>
        <p:spPr>
          <a:xfrm>
            <a:off x="1282990" y="4886695"/>
            <a:ext cx="3752603" cy="142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1A86334-EAB5-0C3B-3A8B-3F0332ED3231}"/>
              </a:ext>
            </a:extLst>
          </p:cNvPr>
          <p:cNvSpPr/>
          <p:nvPr/>
        </p:nvSpPr>
        <p:spPr>
          <a:xfrm rot="10800000">
            <a:off x="5177562" y="4886695"/>
            <a:ext cx="302821" cy="1425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D8B2D-E2DE-11B2-C161-37205CDB72F8}"/>
              </a:ext>
            </a:extLst>
          </p:cNvPr>
          <p:cNvSpPr txBox="1"/>
          <p:nvPr/>
        </p:nvSpPr>
        <p:spPr>
          <a:xfrm>
            <a:off x="1105849" y="1463045"/>
            <a:ext cx="462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https://archive.org/download/dnmarchives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60C23-998F-0B0F-5A77-BAB0E1205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263" y="6302662"/>
            <a:ext cx="9281474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D361CF-6D87-8908-977B-AE225314919A}"/>
              </a:ext>
            </a:extLst>
          </p:cNvPr>
          <p:cNvSpPr txBox="1"/>
          <p:nvPr/>
        </p:nvSpPr>
        <p:spPr>
          <a:xfrm>
            <a:off x="9525575" y="5857360"/>
            <a:ext cx="156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SilkRoad2</a:t>
            </a:r>
          </a:p>
        </p:txBody>
      </p:sp>
    </p:spTree>
    <p:extLst>
      <p:ext uri="{BB962C8B-B14F-4D97-AF65-F5344CB8AC3E}">
        <p14:creationId xmlns:p14="http://schemas.microsoft.com/office/powerpoint/2010/main" val="187969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4 – P&amp;S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1" y="1847124"/>
            <a:ext cx="11078518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Problem : </a:t>
            </a:r>
            <a:r>
              <a:rPr lang="en-US" altLang="ko-KR" sz="2000" dirty="0" err="1"/>
              <a:t>dataframe</a:t>
            </a:r>
            <a:r>
              <a:rPr lang="ko-KR" altLang="en-US" sz="2000" dirty="0"/>
              <a:t>으로는 멀쩡하게 보이는데 </a:t>
            </a:r>
            <a:r>
              <a:rPr lang="en-US" altLang="ko-KR" sz="2000" dirty="0"/>
              <a:t>excel</a:t>
            </a:r>
            <a:r>
              <a:rPr lang="ko-KR" altLang="en-US" sz="2000" dirty="0"/>
              <a:t>로 </a:t>
            </a:r>
            <a:r>
              <a:rPr lang="en-US" altLang="ko-KR" sz="2000" dirty="0"/>
              <a:t>csv </a:t>
            </a:r>
            <a:r>
              <a:rPr lang="ko-KR" altLang="en-US" sz="2000" dirty="0"/>
              <a:t>파일 열어서 확인하면 계속 깨진 </a:t>
            </a:r>
            <a:r>
              <a:rPr lang="ko-KR" altLang="en-US" sz="2000" dirty="0" err="1"/>
              <a:t>파일마냥</a:t>
            </a:r>
            <a:r>
              <a:rPr lang="ko-KR" altLang="en-US" sz="2000" dirty="0"/>
              <a:t> 노는 행들이 발견됨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엑셀 한 셀에 포함할 수 있는 총 문자 수는 </a:t>
            </a:r>
            <a:r>
              <a:rPr lang="en-US" altLang="ko-KR" sz="1800" dirty="0"/>
              <a:t>32,767</a:t>
            </a:r>
            <a:r>
              <a:rPr lang="ko-KR" altLang="en-US" sz="1800" dirty="0"/>
              <a:t>자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Vendor_description</a:t>
            </a:r>
            <a:r>
              <a:rPr lang="en-US" altLang="ko-KR" sz="1800" dirty="0"/>
              <a:t> </a:t>
            </a:r>
            <a:r>
              <a:rPr lang="ko-KR" altLang="en-US" sz="1800" dirty="0"/>
              <a:t>이나 </a:t>
            </a:r>
            <a:r>
              <a:rPr lang="en-US" altLang="ko-KR" sz="1800" dirty="0" err="1"/>
              <a:t>Product_description</a:t>
            </a:r>
            <a:r>
              <a:rPr lang="en-US" altLang="ko-KR" sz="1800" dirty="0"/>
              <a:t> </a:t>
            </a:r>
            <a:r>
              <a:rPr lang="ko-KR" altLang="en-US" sz="1800" dirty="0"/>
              <a:t>등에 이 글자수가 넘는 애들이 꽤 있음</a:t>
            </a:r>
            <a:r>
              <a:rPr lang="en-US" altLang="ko-KR" sz="1800" dirty="0"/>
              <a:t>. </a:t>
            </a:r>
            <a:r>
              <a:rPr lang="ko-KR" altLang="en-US" sz="1800" dirty="0"/>
              <a:t>그럴 경우 다음 행으로 넘어가서 이런 문제가 발생한 것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pPr marL="457200" lvl="1" indent="0">
              <a:buNone/>
            </a:pPr>
            <a:endParaRPr lang="en-US" altLang="ko-KR" sz="700" dirty="0"/>
          </a:p>
          <a:p>
            <a:r>
              <a:rPr lang="en-US" altLang="ko-KR" sz="2400" dirty="0"/>
              <a:t>Solution : </a:t>
            </a:r>
            <a:r>
              <a:rPr lang="en-US" altLang="ko-KR" sz="2000" dirty="0"/>
              <a:t>3</a:t>
            </a:r>
            <a:r>
              <a:rPr lang="ko-KR" altLang="en-US" sz="2000" dirty="0" err="1"/>
              <a:t>만자</a:t>
            </a:r>
            <a:r>
              <a:rPr lang="ko-KR" altLang="en-US" sz="2000" dirty="0"/>
              <a:t> 넘는 </a:t>
            </a:r>
            <a:r>
              <a:rPr lang="en-US" altLang="ko-KR" sz="2000" dirty="0"/>
              <a:t>description</a:t>
            </a:r>
            <a:r>
              <a:rPr lang="ko-KR" altLang="en-US" sz="2000" dirty="0"/>
              <a:t>은 그냥 </a:t>
            </a:r>
            <a:r>
              <a:rPr lang="en-US" altLang="ko-KR" sz="2000" dirty="0"/>
              <a:t>3</a:t>
            </a:r>
            <a:r>
              <a:rPr lang="ko-KR" altLang="en-US" sz="2000" dirty="0" err="1"/>
              <a:t>만자까지만</a:t>
            </a:r>
            <a:r>
              <a:rPr lang="ko-KR" altLang="en-US" sz="2000" dirty="0"/>
              <a:t> 저장했음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07DB26-197D-20E7-E05D-F8DE16F2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41" y="3171805"/>
            <a:ext cx="5611318" cy="22570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B2813E-F99F-AEDC-EA56-100862D59265}"/>
              </a:ext>
            </a:extLst>
          </p:cNvPr>
          <p:cNvSpPr/>
          <p:nvPr/>
        </p:nvSpPr>
        <p:spPr>
          <a:xfrm>
            <a:off x="3290341" y="4781725"/>
            <a:ext cx="5611318" cy="647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FB2D3-32FA-8674-CF09-8BEE58B2F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240" y="5620454"/>
            <a:ext cx="3211760" cy="12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134EC-C0CB-3B68-D4DF-9A240B2C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44ABB-7C59-5845-A100-5A19EDB9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dataframe</a:t>
            </a:r>
            <a:r>
              <a:rPr lang="en-US" altLang="ko-KR" sz="2000" dirty="0"/>
              <a:t> -&gt; .csv</a:t>
            </a:r>
          </a:p>
          <a:p>
            <a:r>
              <a:rPr lang="en-US" altLang="ko-KR" sz="2000" dirty="0">
                <a:hlinkClick r:id="rId2"/>
              </a:rPr>
              <a:t>https://pandas.pydata.org/docs/reference/api/pandas.DataFrame.to_csv.html\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코딩실행한 </a:t>
            </a:r>
            <a:r>
              <a:rPr lang="en-US" altLang="ko-KR" sz="2000" dirty="0" err="1"/>
              <a:t>ipynb</a:t>
            </a:r>
            <a:r>
              <a:rPr lang="en-US" altLang="ko-KR" sz="2000" dirty="0"/>
              <a:t> </a:t>
            </a:r>
            <a:r>
              <a:rPr lang="ko-KR" altLang="en-US" sz="2000" dirty="0"/>
              <a:t>파일</a:t>
            </a:r>
            <a:endParaRPr lang="en-US" altLang="ko-KR" sz="2000" dirty="0"/>
          </a:p>
          <a:p>
            <a:r>
              <a:rPr lang="en-US" altLang="ko-KR" sz="2000" dirty="0"/>
              <a:t>Dataframe1 -&gt; product_{market_name}.csv</a:t>
            </a:r>
          </a:p>
          <a:p>
            <a:r>
              <a:rPr lang="en-US" altLang="ko-KR" sz="2000" dirty="0"/>
              <a:t>Dataframe2 -&gt; product_{market_name2}.csv</a:t>
            </a:r>
          </a:p>
        </p:txBody>
      </p:sp>
    </p:spTree>
    <p:extLst>
      <p:ext uri="{BB962C8B-B14F-4D97-AF65-F5344CB8AC3E}">
        <p14:creationId xmlns:p14="http://schemas.microsoft.com/office/powerpoint/2010/main" val="31639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E99C59-AE9D-B6C7-3BB5-9CF41131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7" y="1507808"/>
            <a:ext cx="4772025" cy="3267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1 (1)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67AA-6C39-838A-3CFF-C9940A43289B}"/>
              </a:ext>
            </a:extLst>
          </p:cNvPr>
          <p:cNvSpPr/>
          <p:nvPr/>
        </p:nvSpPr>
        <p:spPr>
          <a:xfrm>
            <a:off x="1308977" y="2157388"/>
            <a:ext cx="909967" cy="195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8AF59D-A592-D2D2-A8E5-D08EFA6BA63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18944" y="2255222"/>
            <a:ext cx="34625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43EEC4-345A-71AB-5D68-55DC6D19F1A0}"/>
              </a:ext>
            </a:extLst>
          </p:cNvPr>
          <p:cNvSpPr txBox="1"/>
          <p:nvPr/>
        </p:nvSpPr>
        <p:spPr>
          <a:xfrm>
            <a:off x="265241" y="4753746"/>
            <a:ext cx="28446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/>
              <a:t>2013-12-20 ~ 2014-11-06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23120-B60B-354E-188E-FF824335F0EF}"/>
              </a:ext>
            </a:extLst>
          </p:cNvPr>
          <p:cNvSpPr txBox="1"/>
          <p:nvPr/>
        </p:nvSpPr>
        <p:spPr>
          <a:xfrm>
            <a:off x="3796415" y="511991"/>
            <a:ext cx="7570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/>
                </a:solidFill>
              </a:rPr>
              <a:t>Assets </a:t>
            </a:r>
            <a:r>
              <a:rPr lang="ko-KR" altLang="en-US" sz="1200" dirty="0">
                <a:solidFill>
                  <a:schemeClr val="accent5"/>
                </a:solidFill>
              </a:rPr>
              <a:t>폴더가 없는 경우도 간혹 존재</a:t>
            </a:r>
            <a:endParaRPr lang="en-US" altLang="ko-KR" sz="12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5"/>
                </a:solidFill>
              </a:rPr>
              <a:t>어떤 날짜에는 </a:t>
            </a:r>
            <a:r>
              <a:rPr lang="en-US" altLang="ko-KR" sz="1200" dirty="0">
                <a:solidFill>
                  <a:schemeClr val="accent5"/>
                </a:solidFill>
              </a:rPr>
              <a:t>tickets</a:t>
            </a:r>
            <a:r>
              <a:rPr lang="ko-KR" altLang="en-US" sz="1200" dirty="0">
                <a:solidFill>
                  <a:schemeClr val="accent5"/>
                </a:solidFill>
              </a:rPr>
              <a:t>라는 폴더도 있음</a:t>
            </a:r>
            <a:r>
              <a:rPr lang="en-US" altLang="ko-KR" sz="1200" dirty="0">
                <a:solidFill>
                  <a:schemeClr val="accent5"/>
                </a:solidFill>
              </a:rPr>
              <a:t>. </a:t>
            </a:r>
            <a:r>
              <a:rPr lang="en-US" altLang="ko-KR" sz="1050" dirty="0">
                <a:solidFill>
                  <a:schemeClr val="accent5"/>
                </a:solidFill>
              </a:rPr>
              <a:t>(</a:t>
            </a:r>
            <a:r>
              <a:rPr lang="ko-KR" altLang="en-US" sz="1050" dirty="0">
                <a:solidFill>
                  <a:schemeClr val="accent5"/>
                </a:solidFill>
              </a:rPr>
              <a:t>문의사항</a:t>
            </a:r>
            <a:r>
              <a:rPr lang="en-US" altLang="ko-KR" sz="1050" dirty="0">
                <a:solidFill>
                  <a:schemeClr val="accent5"/>
                </a:solidFill>
              </a:rPr>
              <a:t>, </a:t>
            </a:r>
            <a:r>
              <a:rPr lang="ko-KR" altLang="en-US" sz="1050" dirty="0">
                <a:solidFill>
                  <a:schemeClr val="accent5"/>
                </a:solidFill>
              </a:rPr>
              <a:t>신고 게시판 이런 느낌으로 </a:t>
            </a:r>
            <a:r>
              <a:rPr lang="en-US" altLang="ko-KR" sz="1050" dirty="0">
                <a:solidFill>
                  <a:schemeClr val="accent5"/>
                </a:solidFill>
              </a:rPr>
              <a:t>support ticket </a:t>
            </a:r>
            <a:r>
              <a:rPr lang="ko-KR" altLang="en-US" sz="1050" dirty="0">
                <a:solidFill>
                  <a:schemeClr val="accent5"/>
                </a:solidFill>
              </a:rPr>
              <a:t>작성하라는 페이지</a:t>
            </a:r>
            <a:r>
              <a:rPr lang="en-US" altLang="ko-KR" sz="1050" dirty="0">
                <a:solidFill>
                  <a:schemeClr val="accent5"/>
                </a:solidFill>
              </a:rPr>
              <a:t>)</a:t>
            </a:r>
            <a:endParaRPr lang="en-US" altLang="ko-KR" sz="1200" dirty="0">
              <a:solidFill>
                <a:schemeClr val="accent5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D6BB84-65FA-E158-F003-27A2F7E6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72" y="1508760"/>
            <a:ext cx="3800475" cy="17240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66FED97-042C-4967-FC91-CDD5A7FBF156}"/>
              </a:ext>
            </a:extLst>
          </p:cNvPr>
          <p:cNvSpPr txBox="1"/>
          <p:nvPr/>
        </p:nvSpPr>
        <p:spPr>
          <a:xfrm>
            <a:off x="811878" y="5534507"/>
            <a:ext cx="4267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Categories : </a:t>
            </a:r>
            <a:r>
              <a:rPr lang="ko-KR" altLang="en-US" sz="1400" b="1" dirty="0"/>
              <a:t>카테고리별로 상품 목록 페이지</a:t>
            </a:r>
            <a:endParaRPr lang="en-US" altLang="ko-KR" sz="1400" b="1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7E02624-D350-37CF-8FEE-293FBB828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5" y="1524381"/>
            <a:ext cx="2428875" cy="32385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CD95AE-4BA2-093C-2993-7E68E07B61AC}"/>
              </a:ext>
            </a:extLst>
          </p:cNvPr>
          <p:cNvSpPr/>
          <p:nvPr/>
        </p:nvSpPr>
        <p:spPr>
          <a:xfrm>
            <a:off x="5652107" y="1602988"/>
            <a:ext cx="614582" cy="14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995A7CD-45F1-090A-4D93-599E7185FD34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266689" y="1686306"/>
            <a:ext cx="3496436" cy="41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C692A8ED-C0D7-9473-920C-7F37AC2BBB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79" t="41323"/>
          <a:stretch/>
        </p:blipFill>
        <p:spPr>
          <a:xfrm>
            <a:off x="8138971" y="4425155"/>
            <a:ext cx="1391479" cy="82157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DF599EA-CF5B-ABD7-BE65-1B71AEBF2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161" y="4356691"/>
            <a:ext cx="2047875" cy="120015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AEF3D7-AF79-7F0C-1643-80CC362212B9}"/>
              </a:ext>
            </a:extLst>
          </p:cNvPr>
          <p:cNvSpPr/>
          <p:nvPr/>
        </p:nvSpPr>
        <p:spPr>
          <a:xfrm>
            <a:off x="5681472" y="1780182"/>
            <a:ext cx="792480" cy="215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0122BE7-23BC-688D-9246-7592F0AFF7E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6473952" y="1887956"/>
            <a:ext cx="8309" cy="2420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D843C6-3D35-664E-93A1-418EF60FD95D}"/>
              </a:ext>
            </a:extLst>
          </p:cNvPr>
          <p:cNvSpPr/>
          <p:nvPr/>
        </p:nvSpPr>
        <p:spPr>
          <a:xfrm rot="16200000">
            <a:off x="7720366" y="4198977"/>
            <a:ext cx="273132" cy="56407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4A52F04-DBA3-BB95-2E39-14FC80CE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5" y="5472112"/>
            <a:ext cx="463345" cy="4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30F256E-EDA7-DA21-A5C9-EAD4B26214A3}"/>
              </a:ext>
            </a:extLst>
          </p:cNvPr>
          <p:cNvSpPr txBox="1"/>
          <p:nvPr/>
        </p:nvSpPr>
        <p:spPr>
          <a:xfrm>
            <a:off x="811877" y="6066346"/>
            <a:ext cx="3806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images : image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ccs</a:t>
            </a:r>
            <a:r>
              <a:rPr lang="ko-KR" altLang="en-US" sz="1400" b="1" dirty="0"/>
              <a:t> 파일과 </a:t>
            </a:r>
            <a:r>
              <a:rPr lang="en-US" altLang="ko-KR" sz="1400" b="1" dirty="0"/>
              <a:t>jpg </a:t>
            </a:r>
            <a:r>
              <a:rPr lang="ko-KR" altLang="en-US" sz="1400" b="1" dirty="0"/>
              <a:t>파일이 있음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제목은 들어있는 </a:t>
            </a:r>
            <a:r>
              <a:rPr lang="en-US" altLang="ko-KR" sz="1400" b="1" dirty="0"/>
              <a:t>image #</a:t>
            </a:r>
            <a:r>
              <a:rPr lang="ko-KR" altLang="en-US" sz="1400" b="1" dirty="0"/>
              <a:t>를 의미</a:t>
            </a:r>
            <a:r>
              <a:rPr lang="en-US" altLang="ko-KR" sz="1400" b="1" dirty="0"/>
              <a:t>. </a:t>
            </a:r>
          </a:p>
          <a:p>
            <a:r>
              <a:rPr lang="ko-KR" altLang="en-US" sz="1200" dirty="0">
                <a:solidFill>
                  <a:srgbClr val="C00000"/>
                </a:solidFill>
              </a:rPr>
              <a:t>상품 페이지의 </a:t>
            </a:r>
            <a:r>
              <a:rPr lang="en-US" altLang="ko-KR" sz="1200" dirty="0">
                <a:solidFill>
                  <a:srgbClr val="C00000"/>
                </a:solidFill>
              </a:rPr>
              <a:t>“more images”</a:t>
            </a:r>
            <a:r>
              <a:rPr lang="ko-KR" altLang="en-US" sz="1200" dirty="0">
                <a:solidFill>
                  <a:srgbClr val="C00000"/>
                </a:solidFill>
              </a:rPr>
              <a:t>에 뜨는 부분 같음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BC1826CC-6554-1E6E-192F-D8EE0FD7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5" y="6003951"/>
            <a:ext cx="463345" cy="4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04EA6911-8F67-1425-759E-55A36324C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135" y="5797026"/>
            <a:ext cx="2134901" cy="97814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A1DEDBD7-D083-06AF-3604-01597A01CFD9}"/>
              </a:ext>
            </a:extLst>
          </p:cNvPr>
          <p:cNvSpPr/>
          <p:nvPr/>
        </p:nvSpPr>
        <p:spPr>
          <a:xfrm>
            <a:off x="5684762" y="2018331"/>
            <a:ext cx="581926" cy="173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E58EF80-6D2D-D523-EDC3-A3070806FB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5079810" y="2194000"/>
            <a:ext cx="1016190" cy="3494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18CA135-89DD-FEA7-6D6A-5D94DA33AFDF}"/>
              </a:ext>
            </a:extLst>
          </p:cNvPr>
          <p:cNvSpPr txBox="1"/>
          <p:nvPr/>
        </p:nvSpPr>
        <p:spPr>
          <a:xfrm>
            <a:off x="6824212" y="5944426"/>
            <a:ext cx="4011119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←</a:t>
            </a:r>
            <a:r>
              <a:rPr lang="en-US" altLang="ko-KR" sz="1400" dirty="0"/>
              <a:t> </a:t>
            </a:r>
            <a:r>
              <a:rPr lang="ko-KR" altLang="en-US" sz="1400" dirty="0"/>
              <a:t>선택한 파일은 </a:t>
            </a:r>
            <a:r>
              <a:rPr lang="en-US" altLang="ko-KR" sz="1400" dirty="0"/>
              <a:t>image_112, image_415, image_416, ..  </a:t>
            </a:r>
            <a:r>
              <a:rPr lang="ko-KR" altLang="en-US" sz="1400" dirty="0"/>
              <a:t>에 대한 정보</a:t>
            </a:r>
            <a:endParaRPr lang="en-US" altLang="ko-KR" sz="1400" dirty="0"/>
          </a:p>
          <a:p>
            <a:endParaRPr lang="en-US" altLang="ko-KR" sz="900" dirty="0"/>
          </a:p>
          <a:p>
            <a:r>
              <a:rPr lang="ko-KR" altLang="en-US" sz="1200" dirty="0"/>
              <a:t>←</a:t>
            </a:r>
            <a:r>
              <a:rPr lang="en-US" altLang="ko-KR" sz="1200" dirty="0"/>
              <a:t> medium </a:t>
            </a:r>
            <a:r>
              <a:rPr lang="ko-KR" altLang="en-US" sz="1200" dirty="0"/>
              <a:t>붙은 건 </a:t>
            </a:r>
            <a:r>
              <a:rPr lang="en-US" altLang="ko-KR" sz="1200" dirty="0"/>
              <a:t>image_114_1_medium </a:t>
            </a:r>
            <a:r>
              <a:rPr lang="ko-KR" altLang="en-US" sz="1200" dirty="0"/>
              <a:t>이런 식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1716E756-5C8F-701C-EE80-32120B723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4054" y="1941835"/>
            <a:ext cx="1429910" cy="4916165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7D9C7A1-43CB-C05B-689F-89A9A3D29C9F}"/>
              </a:ext>
            </a:extLst>
          </p:cNvPr>
          <p:cNvSpPr txBox="1"/>
          <p:nvPr/>
        </p:nvSpPr>
        <p:spPr>
          <a:xfrm>
            <a:off x="6198972" y="3447100"/>
            <a:ext cx="4451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5"/>
                </a:solidFill>
              </a:rPr>
              <a:t>Categories</a:t>
            </a:r>
            <a:r>
              <a:rPr lang="ko-KR" altLang="en-US" sz="1200" dirty="0">
                <a:solidFill>
                  <a:schemeClr val="accent5"/>
                </a:solidFill>
              </a:rPr>
              <a:t>는</a:t>
            </a:r>
            <a:r>
              <a:rPr lang="en-US" altLang="ko-KR" sz="1200" dirty="0">
                <a:solidFill>
                  <a:schemeClr val="accent5"/>
                </a:solidFill>
              </a:rPr>
              <a:t> </a:t>
            </a:r>
            <a:r>
              <a:rPr lang="ko-KR" altLang="en-US" sz="1200" dirty="0">
                <a:solidFill>
                  <a:schemeClr val="accent5"/>
                </a:solidFill>
              </a:rPr>
              <a:t>대충 이렇게 구성 →</a:t>
            </a:r>
            <a:endParaRPr lang="en-US" altLang="ko-KR" sz="1200" dirty="0">
              <a:solidFill>
                <a:schemeClr val="accent5"/>
              </a:solidFill>
            </a:endParaRPr>
          </a:p>
          <a:p>
            <a:pPr algn="r"/>
            <a:r>
              <a:rPr lang="en-US" altLang="ko-KR" sz="1200" dirty="0">
                <a:solidFill>
                  <a:schemeClr val="accent5"/>
                </a:solidFill>
              </a:rPr>
              <a:t>(index </a:t>
            </a:r>
            <a:r>
              <a:rPr lang="ko-KR" altLang="en-US" sz="1200" dirty="0">
                <a:solidFill>
                  <a:schemeClr val="accent5"/>
                </a:solidFill>
              </a:rPr>
              <a:t>페이지에서 가져옴</a:t>
            </a:r>
            <a:r>
              <a:rPr lang="en-US" altLang="ko-KR" sz="1200" dirty="0">
                <a:solidFill>
                  <a:schemeClr val="accent5"/>
                </a:solidFill>
              </a:rPr>
              <a:t>)</a:t>
            </a:r>
          </a:p>
          <a:p>
            <a:pPr algn="r"/>
            <a:r>
              <a:rPr lang="ko-KR" altLang="en-US" sz="1100" dirty="0">
                <a:solidFill>
                  <a:schemeClr val="accent5"/>
                </a:solidFill>
              </a:rPr>
              <a:t>중간에 추가되는 것들 있음</a:t>
            </a:r>
            <a:r>
              <a:rPr lang="en-US" altLang="ko-KR" sz="1100" dirty="0">
                <a:solidFill>
                  <a:schemeClr val="accent5"/>
                </a:solidFill>
              </a:rPr>
              <a:t>. (ex. Alcohol </a:t>
            </a:r>
            <a:r>
              <a:rPr lang="ko-KR" altLang="en-US" sz="1100" dirty="0">
                <a:solidFill>
                  <a:schemeClr val="accent5"/>
                </a:solidFill>
              </a:rPr>
              <a:t>은 중간부터 생김</a:t>
            </a:r>
            <a:r>
              <a:rPr lang="en-US" altLang="ko-KR" sz="1200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153237B8-9DCE-5A34-B408-0F94E1C2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405" y="1027906"/>
            <a:ext cx="549662" cy="5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51BA074-1F16-1CE2-65F8-6CC3D3B07851}"/>
              </a:ext>
            </a:extLst>
          </p:cNvPr>
          <p:cNvSpPr txBox="1"/>
          <p:nvPr/>
        </p:nvSpPr>
        <p:spPr>
          <a:xfrm>
            <a:off x="9108357" y="1156394"/>
            <a:ext cx="3142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Assets  : </a:t>
            </a:r>
            <a:r>
              <a:rPr lang="en-US" altLang="ko-KR" sz="1400" dirty="0"/>
              <a:t>Logo image </a:t>
            </a:r>
            <a:r>
              <a:rPr lang="ko-KR" altLang="en-US" sz="1400" dirty="0"/>
              <a:t>에 대한 </a:t>
            </a:r>
            <a:r>
              <a:rPr lang="en-US" altLang="ko-KR" sz="1400" dirty="0" err="1"/>
              <a:t>css</a:t>
            </a:r>
            <a:endParaRPr lang="en-US" altLang="ko-KR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52DB2C-2E99-44BA-4A0E-00EEC20AE7FC}"/>
              </a:ext>
            </a:extLst>
          </p:cNvPr>
          <p:cNvSpPr txBox="1"/>
          <p:nvPr/>
        </p:nvSpPr>
        <p:spPr>
          <a:xfrm>
            <a:off x="8269126" y="1138476"/>
            <a:ext cx="565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1.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81E15D-A12C-17BE-4478-EC6C08F34C3D}"/>
              </a:ext>
            </a:extLst>
          </p:cNvPr>
          <p:cNvSpPr txBox="1"/>
          <p:nvPr/>
        </p:nvSpPr>
        <p:spPr>
          <a:xfrm>
            <a:off x="-16415" y="5519118"/>
            <a:ext cx="565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2.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76C9DC-C0A5-F93E-34C3-C6270B1455B5}"/>
              </a:ext>
            </a:extLst>
          </p:cNvPr>
          <p:cNvSpPr txBox="1"/>
          <p:nvPr/>
        </p:nvSpPr>
        <p:spPr>
          <a:xfrm>
            <a:off x="-17355" y="6011632"/>
            <a:ext cx="565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37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9CD8635-6F1E-83D3-9135-B2BF190D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638" y="2788946"/>
            <a:ext cx="3897752" cy="27522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E99C59-AE9D-B6C7-3BB5-9CF41131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7" y="1507808"/>
            <a:ext cx="4772025" cy="3267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1 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67AA-6C39-838A-3CFF-C9940A43289B}"/>
              </a:ext>
            </a:extLst>
          </p:cNvPr>
          <p:cNvSpPr/>
          <p:nvPr/>
        </p:nvSpPr>
        <p:spPr>
          <a:xfrm>
            <a:off x="1308977" y="2157388"/>
            <a:ext cx="909967" cy="195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8AF59D-A592-D2D2-A8E5-D08EFA6BA637}"/>
              </a:ext>
            </a:extLst>
          </p:cNvPr>
          <p:cNvCxnSpPr>
            <a:cxnSpLocks/>
          </p:cNvCxnSpPr>
          <p:nvPr/>
        </p:nvCxnSpPr>
        <p:spPr>
          <a:xfrm flipV="1">
            <a:off x="2218944" y="1280917"/>
            <a:ext cx="3163694" cy="956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ED6BB84-65FA-E158-F003-27A2F7E64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72" y="513284"/>
            <a:ext cx="3800475" cy="17240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66FED97-042C-4967-FC91-CDD5A7FBF156}"/>
              </a:ext>
            </a:extLst>
          </p:cNvPr>
          <p:cNvSpPr txBox="1"/>
          <p:nvPr/>
        </p:nvSpPr>
        <p:spPr>
          <a:xfrm>
            <a:off x="1282215" y="5507629"/>
            <a:ext cx="4267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items : </a:t>
            </a:r>
            <a:r>
              <a:rPr lang="ko-KR" altLang="en-US" sz="1400" b="1" dirty="0"/>
              <a:t>상품 페이지 </a:t>
            </a:r>
            <a:endParaRPr lang="en-US" altLang="ko-KR" sz="1400" b="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0122BE7-23BC-688D-9246-7592F0AFF7E4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993598" y="1306463"/>
            <a:ext cx="29034" cy="1387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>
            <a:extLst>
              <a:ext uri="{FF2B5EF4-FFF2-40B4-BE49-F238E27FC236}">
                <a16:creationId xmlns:a16="http://schemas.microsoft.com/office/drawing/2014/main" id="{F4A52F04-DBA3-BB95-2E39-14FC80CE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5" y="5409796"/>
            <a:ext cx="519740" cy="4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A1DEDBD7-D083-06AF-3604-01597A01CFD9}"/>
              </a:ext>
            </a:extLst>
          </p:cNvPr>
          <p:cNvSpPr/>
          <p:nvPr/>
        </p:nvSpPr>
        <p:spPr>
          <a:xfrm>
            <a:off x="5411672" y="1219545"/>
            <a:ext cx="581926" cy="173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CB806-9915-C00F-A7F9-EB08F6E060CD}"/>
              </a:ext>
            </a:extLst>
          </p:cNvPr>
          <p:cNvSpPr txBox="1"/>
          <p:nvPr/>
        </p:nvSpPr>
        <p:spPr>
          <a:xfrm>
            <a:off x="454690" y="5476852"/>
            <a:ext cx="63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sz="1800" b="1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3A598D-3C06-2ADD-7FB6-A824656897D4}"/>
              </a:ext>
            </a:extLst>
          </p:cNvPr>
          <p:cNvSpPr txBox="1"/>
          <p:nvPr/>
        </p:nvSpPr>
        <p:spPr>
          <a:xfrm>
            <a:off x="454690" y="5917566"/>
            <a:ext cx="1196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C00000"/>
                </a:solidFill>
              </a:rPr>
              <a:t>아무것도 안 붙어 </a:t>
            </a:r>
            <a:r>
              <a:rPr lang="ko-KR" altLang="en-US" sz="1200" dirty="0" err="1">
                <a:solidFill>
                  <a:srgbClr val="C00000"/>
                </a:solidFill>
              </a:rPr>
              <a:t>있는게</a:t>
            </a:r>
            <a:r>
              <a:rPr lang="ko-KR" altLang="en-US" sz="1200" dirty="0">
                <a:solidFill>
                  <a:srgbClr val="C00000"/>
                </a:solidFill>
              </a:rPr>
              <a:t> 해당 상품에 대한 기본 페이지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C00000"/>
                </a:solidFill>
              </a:rPr>
              <a:t>뒤에가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_</a:t>
            </a:r>
            <a:r>
              <a:rPr lang="en-US" altLang="ko-KR" sz="1200" b="1" dirty="0" err="1">
                <a:solidFill>
                  <a:srgbClr val="C00000"/>
                </a:solidFill>
              </a:rPr>
              <a:t>feedback_page</a:t>
            </a:r>
            <a:r>
              <a:rPr lang="en-US" altLang="ko-KR" sz="1200" b="1" dirty="0">
                <a:solidFill>
                  <a:srgbClr val="C00000"/>
                </a:solidFill>
              </a:rPr>
              <a:t>_# </a:t>
            </a:r>
            <a:r>
              <a:rPr lang="ko-KR" altLang="en-US" sz="1200" dirty="0">
                <a:solidFill>
                  <a:srgbClr val="C00000"/>
                </a:solidFill>
              </a:rPr>
              <a:t>이런 식이면 상품에 대한 피드백이 목록을 넘어가서 </a:t>
            </a:r>
            <a:r>
              <a:rPr lang="en-US" altLang="ko-KR" sz="1200" dirty="0">
                <a:solidFill>
                  <a:srgbClr val="C00000"/>
                </a:solidFill>
              </a:rPr>
              <a:t>#</a:t>
            </a:r>
            <a:r>
              <a:rPr lang="ko-KR" altLang="en-US" sz="1200" dirty="0">
                <a:solidFill>
                  <a:srgbClr val="C00000"/>
                </a:solidFill>
              </a:rPr>
              <a:t>번째 페이지를 보여주는 것</a:t>
            </a:r>
            <a:r>
              <a:rPr lang="en-US" altLang="ko-KR" sz="1200" dirty="0">
                <a:solidFill>
                  <a:srgbClr val="C00000"/>
                </a:solidFill>
              </a:rPr>
              <a:t>. (</a:t>
            </a:r>
            <a:r>
              <a:rPr lang="ko-KR" altLang="en-US" sz="1200" dirty="0">
                <a:solidFill>
                  <a:srgbClr val="C00000"/>
                </a:solidFill>
              </a:rPr>
              <a:t>다른 부분은 똑같고  </a:t>
            </a:r>
            <a:r>
              <a:rPr lang="en-US" altLang="ko-KR" sz="1200" b="1" dirty="0">
                <a:solidFill>
                  <a:srgbClr val="C00000"/>
                </a:solidFill>
              </a:rPr>
              <a:t>item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feedback </a:t>
            </a:r>
            <a:r>
              <a:rPr lang="ko-KR" altLang="en-US" sz="1200" dirty="0">
                <a:solidFill>
                  <a:srgbClr val="C00000"/>
                </a:solidFill>
              </a:rPr>
              <a:t>부분만 다름</a:t>
            </a:r>
            <a:r>
              <a:rPr lang="en-US" altLang="ko-KR" sz="1200" dirty="0">
                <a:solidFill>
                  <a:srgbClr val="C00000"/>
                </a:solidFill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C00000"/>
                </a:solidFill>
              </a:rPr>
              <a:t>뒤에가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err="1">
                <a:solidFill>
                  <a:srgbClr val="C00000"/>
                </a:solidFill>
              </a:rPr>
              <a:t>vendor_feedback_page</a:t>
            </a:r>
            <a:r>
              <a:rPr lang="en-US" altLang="ko-KR" sz="1200" b="1" dirty="0">
                <a:solidFill>
                  <a:srgbClr val="C00000"/>
                </a:solidFill>
              </a:rPr>
              <a:t>=# </a:t>
            </a:r>
            <a:r>
              <a:rPr lang="ko-KR" altLang="en-US" sz="1200" dirty="0">
                <a:solidFill>
                  <a:srgbClr val="C00000"/>
                </a:solidFill>
              </a:rPr>
              <a:t>이런 식이면 다른 부분은 똑같고 </a:t>
            </a:r>
            <a:r>
              <a:rPr lang="en-US" altLang="ko-KR" sz="1200" b="1" dirty="0">
                <a:solidFill>
                  <a:srgbClr val="C00000"/>
                </a:solidFill>
              </a:rPr>
              <a:t>vendor feedback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부분만 해당 페이지로 넘어간다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035A0-49F5-ABEF-32B4-34DB103416B9}"/>
              </a:ext>
            </a:extLst>
          </p:cNvPr>
          <p:cNvSpPr/>
          <p:nvPr/>
        </p:nvSpPr>
        <p:spPr>
          <a:xfrm>
            <a:off x="9643872" y="1027906"/>
            <a:ext cx="2167191" cy="451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FE813C-0A0D-F9B2-E0D4-1A4FDC20701A}"/>
              </a:ext>
            </a:extLst>
          </p:cNvPr>
          <p:cNvSpPr/>
          <p:nvPr/>
        </p:nvSpPr>
        <p:spPr>
          <a:xfrm>
            <a:off x="9712115" y="4542483"/>
            <a:ext cx="1966494" cy="8168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CE180E-B032-F623-AD07-096715A5B19C}"/>
              </a:ext>
            </a:extLst>
          </p:cNvPr>
          <p:cNvSpPr/>
          <p:nvPr/>
        </p:nvSpPr>
        <p:spPr>
          <a:xfrm>
            <a:off x="9744220" y="3670531"/>
            <a:ext cx="1966494" cy="816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54AFA-7E93-00EB-BD52-56763B9B2FF6}"/>
              </a:ext>
            </a:extLst>
          </p:cNvPr>
          <p:cNvSpPr txBox="1"/>
          <p:nvPr/>
        </p:nvSpPr>
        <p:spPr>
          <a:xfrm>
            <a:off x="9737826" y="1216088"/>
            <a:ext cx="216719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상품 이름</a:t>
            </a:r>
            <a:endParaRPr lang="en-US" altLang="ko-KR" b="1" dirty="0"/>
          </a:p>
          <a:p>
            <a:r>
              <a:rPr lang="ko-KR" altLang="en-US" sz="1200" b="1" dirty="0"/>
              <a:t>가격</a:t>
            </a:r>
            <a:endParaRPr lang="en-US" altLang="ko-KR" sz="1200" b="1" dirty="0"/>
          </a:p>
          <a:p>
            <a:r>
              <a:rPr lang="en-US" altLang="ko-KR" sz="1400" b="1" dirty="0"/>
              <a:t>Vendor</a:t>
            </a:r>
          </a:p>
          <a:p>
            <a:r>
              <a:rPr lang="en-US" altLang="ko-KR" sz="1200" b="1" dirty="0"/>
              <a:t>Ships from:</a:t>
            </a:r>
          </a:p>
          <a:p>
            <a:r>
              <a:rPr lang="en-US" altLang="ko-KR" sz="1200" b="1" dirty="0"/>
              <a:t>Ships to: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## Description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Shipping options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More images</a:t>
            </a:r>
          </a:p>
          <a:p>
            <a:endParaRPr lang="en-US" altLang="ko-KR" b="1" dirty="0"/>
          </a:p>
          <a:p>
            <a:r>
              <a:rPr lang="en-US" altLang="ko-KR" sz="1400" b="1" dirty="0"/>
              <a:t>Item feedback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Vendor feedback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FA8C5-854D-012B-564F-80EBED72EABB}"/>
              </a:ext>
            </a:extLst>
          </p:cNvPr>
          <p:cNvSpPr txBox="1"/>
          <p:nvPr/>
        </p:nvSpPr>
        <p:spPr>
          <a:xfrm>
            <a:off x="9643872" y="658829"/>
            <a:ext cx="2261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5"/>
                </a:solidFill>
              </a:rPr>
              <a:t>페이지 구성이 이런 식임</a:t>
            </a:r>
          </a:p>
        </p:txBody>
      </p:sp>
    </p:spTree>
    <p:extLst>
      <p:ext uri="{BB962C8B-B14F-4D97-AF65-F5344CB8AC3E}">
        <p14:creationId xmlns:p14="http://schemas.microsoft.com/office/powerpoint/2010/main" val="411250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E99C59-AE9D-B6C7-3BB5-9CF41131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7" y="1507808"/>
            <a:ext cx="4772025" cy="3267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1 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67AA-6C39-838A-3CFF-C9940A43289B}"/>
              </a:ext>
            </a:extLst>
          </p:cNvPr>
          <p:cNvSpPr/>
          <p:nvPr/>
        </p:nvSpPr>
        <p:spPr>
          <a:xfrm>
            <a:off x="1308977" y="2157388"/>
            <a:ext cx="909967" cy="195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8AF59D-A592-D2D2-A8E5-D08EFA6BA637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218944" y="2353056"/>
            <a:ext cx="3475452" cy="86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ED6BB84-65FA-E158-F003-27A2F7E6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72" y="1508760"/>
            <a:ext cx="3800475" cy="1724025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AEF3D7-AF79-7F0C-1643-80CC362212B9}"/>
              </a:ext>
            </a:extLst>
          </p:cNvPr>
          <p:cNvSpPr/>
          <p:nvPr/>
        </p:nvSpPr>
        <p:spPr>
          <a:xfrm>
            <a:off x="5694396" y="2353057"/>
            <a:ext cx="572293" cy="173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0F256E-EDA7-DA21-A5C9-EAD4B26214A3}"/>
              </a:ext>
            </a:extLst>
          </p:cNvPr>
          <p:cNvSpPr txBox="1"/>
          <p:nvPr/>
        </p:nvSpPr>
        <p:spPr>
          <a:xfrm>
            <a:off x="999132" y="5336650"/>
            <a:ext cx="50968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users : vendor </a:t>
            </a:r>
            <a:r>
              <a:rPr lang="ko-KR" altLang="en-US" sz="1400" b="1" dirty="0"/>
              <a:t>정보가 담긴 파일</a:t>
            </a:r>
            <a:endParaRPr lang="en-US" altLang="ko-KR" sz="1400" b="1" dirty="0"/>
          </a:p>
          <a:p>
            <a:r>
              <a:rPr lang="ko-KR" altLang="en-US" sz="1400" dirty="0"/>
              <a:t>폴더</a:t>
            </a:r>
            <a:r>
              <a:rPr lang="en-US" altLang="ko-KR" sz="1400" dirty="0"/>
              <a:t>(</a:t>
            </a:r>
            <a:r>
              <a:rPr lang="ko-KR" altLang="en-US" sz="1400" dirty="0"/>
              <a:t>해당 </a:t>
            </a:r>
            <a:r>
              <a:rPr lang="en-US" altLang="ko-KR" sz="1400" dirty="0"/>
              <a:t>vendor</a:t>
            </a:r>
            <a:r>
              <a:rPr lang="ko-KR" altLang="en-US" sz="1400" dirty="0"/>
              <a:t>가 판매하는 상품 리스트</a:t>
            </a:r>
            <a:r>
              <a:rPr lang="en-US" altLang="ko-KR" sz="1400" dirty="0"/>
              <a:t>)</a:t>
            </a:r>
            <a:r>
              <a:rPr lang="ko-KR" altLang="en-US" sz="1400" dirty="0"/>
              <a:t>도 있지만 파일들도 존재</a:t>
            </a:r>
            <a:r>
              <a:rPr lang="en-US" altLang="ko-KR" sz="1400" dirty="0"/>
              <a:t>. Vendor </a:t>
            </a:r>
            <a:r>
              <a:rPr lang="ko-KR" altLang="en-US" sz="1400" dirty="0"/>
              <a:t>정보는 폴더가 아닌 파일에서 가져와야 함</a:t>
            </a:r>
            <a:r>
              <a:rPr lang="en-US" altLang="ko-KR" sz="1400" dirty="0"/>
              <a:t>.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BC1826CC-6554-1E6E-192F-D8EE0FD7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7" y="5241583"/>
            <a:ext cx="463345" cy="4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E58EF80-6D2D-D523-EDC3-A3070806FB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66689" y="2099310"/>
            <a:ext cx="3948746" cy="336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134EE9-8D7A-E34F-F144-A4B30A20269E}"/>
              </a:ext>
            </a:extLst>
          </p:cNvPr>
          <p:cNvSpPr txBox="1"/>
          <p:nvPr/>
        </p:nvSpPr>
        <p:spPr>
          <a:xfrm>
            <a:off x="246684" y="5288589"/>
            <a:ext cx="565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sz="1800" b="1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0DA200-4368-4C11-64A7-82EED6F9B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435" y="965835"/>
            <a:ext cx="1666875" cy="2266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C5D2DC-3A2C-764A-317A-79E9366D8F2F}"/>
              </a:ext>
            </a:extLst>
          </p:cNvPr>
          <p:cNvSpPr txBox="1"/>
          <p:nvPr/>
        </p:nvSpPr>
        <p:spPr>
          <a:xfrm>
            <a:off x="8366566" y="619647"/>
            <a:ext cx="2844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해당 벤더가 판매하는 상품 리스트</a:t>
            </a:r>
            <a:endParaRPr lang="en-US" altLang="ko-KR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249586-DB16-9CB2-2E05-01509C582E30}"/>
              </a:ext>
            </a:extLst>
          </p:cNvPr>
          <p:cNvCxnSpPr>
            <a:cxnSpLocks/>
          </p:cNvCxnSpPr>
          <p:nvPr/>
        </p:nvCxnSpPr>
        <p:spPr>
          <a:xfrm>
            <a:off x="6266689" y="2399626"/>
            <a:ext cx="0" cy="1684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D7BE6B9-01AB-1D68-39D7-0AE72E836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956" y="4180015"/>
            <a:ext cx="5705475" cy="18192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EAB9247-4167-DC43-AD50-FEF450F6E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8947" y="953348"/>
            <a:ext cx="1143000" cy="323850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698100C7-9036-8CA0-A46D-B9E63B1A95B4}"/>
              </a:ext>
            </a:extLst>
          </p:cNvPr>
          <p:cNvSpPr/>
          <p:nvPr/>
        </p:nvSpPr>
        <p:spPr>
          <a:xfrm rot="5400000">
            <a:off x="9796830" y="820362"/>
            <a:ext cx="273132" cy="56407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FEE8C3-4BC2-AEB8-178C-F9E1F43711F3}"/>
              </a:ext>
            </a:extLst>
          </p:cNvPr>
          <p:cNvSpPr txBox="1"/>
          <p:nvPr/>
        </p:nvSpPr>
        <p:spPr>
          <a:xfrm>
            <a:off x="6341726" y="3670502"/>
            <a:ext cx="5705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뒤에</a:t>
            </a:r>
            <a:r>
              <a:rPr lang="en-US" altLang="ko-KR" sz="1200" dirty="0">
                <a:solidFill>
                  <a:schemeClr val="accent5"/>
                </a:solidFill>
              </a:rPr>
              <a:t> </a:t>
            </a:r>
            <a:r>
              <a:rPr lang="ko-KR" altLang="en-US" sz="1200" dirty="0">
                <a:solidFill>
                  <a:schemeClr val="accent5"/>
                </a:solidFill>
              </a:rPr>
              <a:t>뭐 안 붙어 있는 건 </a:t>
            </a:r>
            <a:r>
              <a:rPr lang="en-US" altLang="ko-KR" sz="1200" dirty="0">
                <a:solidFill>
                  <a:schemeClr val="accent5"/>
                </a:solidFill>
              </a:rPr>
              <a:t>vendor profile </a:t>
            </a:r>
            <a:r>
              <a:rPr lang="ko-KR" altLang="en-US" sz="1200" dirty="0">
                <a:solidFill>
                  <a:schemeClr val="accent5"/>
                </a:solidFill>
              </a:rPr>
              <a:t>메인 페이지</a:t>
            </a:r>
            <a:r>
              <a:rPr lang="en-US" altLang="ko-KR" sz="1200" dirty="0">
                <a:solidFill>
                  <a:schemeClr val="accent5"/>
                </a:solidFill>
              </a:rPr>
              <a:t>. Feedback </a:t>
            </a:r>
            <a:r>
              <a:rPr lang="ko-KR" altLang="en-US" sz="1200" dirty="0">
                <a:solidFill>
                  <a:schemeClr val="accent5"/>
                </a:solidFill>
              </a:rPr>
              <a:t>개수가 많으면 </a:t>
            </a:r>
            <a:r>
              <a:rPr lang="en-US" altLang="ko-KR" sz="1200" dirty="0">
                <a:solidFill>
                  <a:schemeClr val="accent5"/>
                </a:solidFill>
              </a:rPr>
              <a:t>page </a:t>
            </a:r>
            <a:r>
              <a:rPr lang="ko-KR" altLang="en-US" sz="1200" dirty="0">
                <a:solidFill>
                  <a:schemeClr val="accent5"/>
                </a:solidFill>
              </a:rPr>
              <a:t>가 넘어간다</a:t>
            </a:r>
            <a:r>
              <a:rPr lang="en-US" altLang="ko-KR" sz="1200" dirty="0">
                <a:solidFill>
                  <a:schemeClr val="accent5"/>
                </a:solidFill>
              </a:rPr>
              <a:t>. </a:t>
            </a:r>
            <a:r>
              <a:rPr lang="ko-KR" altLang="en-US" sz="1200" dirty="0">
                <a:solidFill>
                  <a:schemeClr val="accent5"/>
                </a:solidFill>
              </a:rPr>
              <a:t>다른 부분은 다 동일하고  </a:t>
            </a:r>
            <a:r>
              <a:rPr lang="en-US" altLang="ko-KR" sz="1200" dirty="0">
                <a:solidFill>
                  <a:schemeClr val="accent5"/>
                </a:solidFill>
              </a:rPr>
              <a:t>feedback </a:t>
            </a:r>
            <a:r>
              <a:rPr lang="ko-KR" altLang="en-US" sz="1200" dirty="0">
                <a:solidFill>
                  <a:schemeClr val="accent5"/>
                </a:solidFill>
              </a:rPr>
              <a:t>부분만 달라지는 것</a:t>
            </a:r>
            <a:endParaRPr lang="en-US" altLang="ko-KR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5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1 (2)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5D2DC-3A2C-764A-317A-79E9366D8F2F}"/>
              </a:ext>
            </a:extLst>
          </p:cNvPr>
          <p:cNvSpPr txBox="1"/>
          <p:nvPr/>
        </p:nvSpPr>
        <p:spPr>
          <a:xfrm>
            <a:off x="838200" y="3013501"/>
            <a:ext cx="7897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Product,</a:t>
            </a:r>
            <a:r>
              <a:rPr lang="ko-KR" altLang="en-US" sz="1200" dirty="0"/>
              <a:t> </a:t>
            </a:r>
            <a:r>
              <a:rPr lang="en-US" altLang="ko-KR" sz="1200" dirty="0"/>
              <a:t>vendor</a:t>
            </a:r>
            <a:r>
              <a:rPr lang="ko-KR" altLang="en-US" sz="1200" dirty="0"/>
              <a:t> 둘 다 페이지가 </a:t>
            </a:r>
            <a:r>
              <a:rPr lang="ko-KR" altLang="en-US" sz="1200" dirty="0" err="1"/>
              <a:t>넘어감에</a:t>
            </a:r>
            <a:r>
              <a:rPr lang="ko-KR" altLang="en-US" sz="1200" dirty="0"/>
              <a:t> 따라서 하나의 </a:t>
            </a:r>
            <a:r>
              <a:rPr lang="en-US" altLang="ko-KR" sz="1200" dirty="0"/>
              <a:t>product </a:t>
            </a:r>
            <a:r>
              <a:rPr lang="ko-KR" altLang="en-US" sz="1200" dirty="0"/>
              <a:t>혹은 </a:t>
            </a:r>
            <a:r>
              <a:rPr lang="en-US" altLang="ko-KR" sz="1200" dirty="0"/>
              <a:t>vendor</a:t>
            </a:r>
            <a:r>
              <a:rPr lang="ko-KR" altLang="en-US" sz="1200" dirty="0"/>
              <a:t>에 대해서 여러 페이지가 존재함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Ex. High-carts, high-carts.1, high-carts.2, high-carts-feedbacks.1 </a:t>
            </a:r>
            <a:r>
              <a:rPr lang="ko-KR" altLang="en-US" sz="1200" dirty="0"/>
              <a:t>이런 식</a:t>
            </a:r>
            <a:r>
              <a:rPr lang="en-US" altLang="ko-KR" sz="1200" dirty="0"/>
              <a:t>… </a:t>
            </a:r>
          </a:p>
          <a:p>
            <a:endParaRPr lang="en-US" altLang="ko-KR" sz="1200" dirty="0"/>
          </a:p>
          <a:p>
            <a:r>
              <a:rPr lang="en-US" altLang="ko-KR" sz="1200" dirty="0"/>
              <a:t>=&gt; </a:t>
            </a:r>
            <a:r>
              <a:rPr lang="ko-KR" altLang="en-US" sz="1200" dirty="0"/>
              <a:t>경우의 수가 좀 많아서 그냥 다 </a:t>
            </a:r>
            <a:r>
              <a:rPr lang="en-US" altLang="ko-KR" sz="1200" dirty="0"/>
              <a:t>parsing </a:t>
            </a:r>
            <a:r>
              <a:rPr lang="ko-KR" altLang="en-US" sz="1200" dirty="0"/>
              <a:t>하고 중복제거 해주는 게 나을 거 같음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881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82130FC-2842-01A5-616B-B349763D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961"/>
            <a:ext cx="12192000" cy="50459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 (1) Product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A1E6F-D3E7-DA71-FA90-3369616CDE8A}"/>
              </a:ext>
            </a:extLst>
          </p:cNvPr>
          <p:cNvSpPr/>
          <p:nvPr/>
        </p:nvSpPr>
        <p:spPr>
          <a:xfrm>
            <a:off x="0" y="1484961"/>
            <a:ext cx="975954" cy="256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E1B55-E324-1C6A-DC92-2C802D47B91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75954" y="1741826"/>
            <a:ext cx="6789400" cy="390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7765354" y="2069394"/>
            <a:ext cx="1000694" cy="12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51AF19-C3C0-8E4E-5EE6-5D886749F3AB}"/>
              </a:ext>
            </a:extLst>
          </p:cNvPr>
          <p:cNvSpPr/>
          <p:nvPr/>
        </p:nvSpPr>
        <p:spPr>
          <a:xfrm>
            <a:off x="7863840" y="2685358"/>
            <a:ext cx="1889760" cy="117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33E1BE-EE66-AE0D-349B-D9B7639D6086}"/>
              </a:ext>
            </a:extLst>
          </p:cNvPr>
          <p:cNvSpPr/>
          <p:nvPr/>
        </p:nvSpPr>
        <p:spPr>
          <a:xfrm>
            <a:off x="499278" y="2522128"/>
            <a:ext cx="805266" cy="256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4A246E-EC2E-E310-990A-5C9062B375B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267968" y="2739784"/>
            <a:ext cx="6595872" cy="4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29F05C-AB5D-F9DE-328C-3A70CC63B72C}"/>
              </a:ext>
            </a:extLst>
          </p:cNvPr>
          <p:cNvSpPr/>
          <p:nvPr/>
        </p:nvSpPr>
        <p:spPr>
          <a:xfrm>
            <a:off x="7863840" y="3140015"/>
            <a:ext cx="1377696" cy="149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A956A6-4A50-F368-D378-08A4F4C335C3}"/>
              </a:ext>
            </a:extLst>
          </p:cNvPr>
          <p:cNvSpPr/>
          <p:nvPr/>
        </p:nvSpPr>
        <p:spPr>
          <a:xfrm>
            <a:off x="596814" y="2861662"/>
            <a:ext cx="939378" cy="21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5088C0-998E-EF4C-D921-5D0C5CE39AE6}"/>
              </a:ext>
            </a:extLst>
          </p:cNvPr>
          <p:cNvCxnSpPr>
            <a:cxnSpLocks/>
          </p:cNvCxnSpPr>
          <p:nvPr/>
        </p:nvCxnSpPr>
        <p:spPr>
          <a:xfrm>
            <a:off x="1536192" y="2961519"/>
            <a:ext cx="6327648" cy="227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F7E4C9-95A6-37DE-C7A9-D562E16C53CD}"/>
              </a:ext>
            </a:extLst>
          </p:cNvPr>
          <p:cNvSpPr/>
          <p:nvPr/>
        </p:nvSpPr>
        <p:spPr>
          <a:xfrm>
            <a:off x="7863839" y="3339456"/>
            <a:ext cx="1231689" cy="18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BE18-3117-3B20-0743-C74F28C6734C}"/>
              </a:ext>
            </a:extLst>
          </p:cNvPr>
          <p:cNvSpPr/>
          <p:nvPr/>
        </p:nvSpPr>
        <p:spPr>
          <a:xfrm>
            <a:off x="450807" y="3061104"/>
            <a:ext cx="525147" cy="12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234F37-0B82-9814-4810-EC304D3F30D0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975954" y="3125167"/>
            <a:ext cx="6887885" cy="3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374ED2-CF13-AF4E-68DC-278EDD5CF018}"/>
              </a:ext>
            </a:extLst>
          </p:cNvPr>
          <p:cNvSpPr/>
          <p:nvPr/>
        </p:nvSpPr>
        <p:spPr>
          <a:xfrm>
            <a:off x="7765355" y="3626736"/>
            <a:ext cx="4316918" cy="2176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432179B-1E43-8ABC-C885-54DD44D75EA8}"/>
              </a:ext>
            </a:extLst>
          </p:cNvPr>
          <p:cNvCxnSpPr>
            <a:cxnSpLocks/>
          </p:cNvCxnSpPr>
          <p:nvPr/>
        </p:nvCxnSpPr>
        <p:spPr>
          <a:xfrm flipV="1">
            <a:off x="5071872" y="4736491"/>
            <a:ext cx="2693482" cy="113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1C89FD-C306-A98B-A2F6-B94A89F9320B}"/>
              </a:ext>
            </a:extLst>
          </p:cNvPr>
          <p:cNvSpPr/>
          <p:nvPr/>
        </p:nvSpPr>
        <p:spPr>
          <a:xfrm>
            <a:off x="0" y="3289087"/>
            <a:ext cx="5071872" cy="2154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BA6013-DBFE-EE92-6157-32479BE5E53F}"/>
              </a:ext>
            </a:extLst>
          </p:cNvPr>
          <p:cNvSpPr txBox="1"/>
          <p:nvPr/>
        </p:nvSpPr>
        <p:spPr>
          <a:xfrm>
            <a:off x="5052663" y="3899574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Description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91D2-5846-8840-9D7F-0527F19EC58F}"/>
              </a:ext>
            </a:extLst>
          </p:cNvPr>
          <p:cNvSpPr txBox="1"/>
          <p:nvPr/>
        </p:nvSpPr>
        <p:spPr>
          <a:xfrm>
            <a:off x="975954" y="1414898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C00000"/>
                </a:solidFill>
              </a:rPr>
              <a:t>Product_name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787C0A-EBC7-172A-8E72-FA1DD278483F}"/>
              </a:ext>
            </a:extLst>
          </p:cNvPr>
          <p:cNvSpPr txBox="1"/>
          <p:nvPr/>
        </p:nvSpPr>
        <p:spPr>
          <a:xfrm>
            <a:off x="1304544" y="2415075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C00000"/>
                </a:solidFill>
              </a:rPr>
              <a:t>vendor_name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D7DBEB-DE22-6216-4FC0-6A83B0FC9FC3}"/>
              </a:ext>
            </a:extLst>
          </p:cNvPr>
          <p:cNvSpPr txBox="1"/>
          <p:nvPr/>
        </p:nvSpPr>
        <p:spPr>
          <a:xfrm>
            <a:off x="1450031" y="2756392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from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11B387-19EF-1C51-87DC-DDA4548EBA8A}"/>
              </a:ext>
            </a:extLst>
          </p:cNvPr>
          <p:cNvSpPr txBox="1"/>
          <p:nvPr/>
        </p:nvSpPr>
        <p:spPr>
          <a:xfrm>
            <a:off x="939378" y="3078364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to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5C9C57-BEF6-709E-1976-798C985CE501}"/>
              </a:ext>
            </a:extLst>
          </p:cNvPr>
          <p:cNvSpPr/>
          <p:nvPr/>
        </p:nvSpPr>
        <p:spPr>
          <a:xfrm>
            <a:off x="0" y="2334796"/>
            <a:ext cx="596814" cy="128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76502CD-4E57-3AEA-9483-88095E59B265}"/>
              </a:ext>
            </a:extLst>
          </p:cNvPr>
          <p:cNvCxnSpPr>
            <a:cxnSpLocks/>
          </p:cNvCxnSpPr>
          <p:nvPr/>
        </p:nvCxnSpPr>
        <p:spPr>
          <a:xfrm flipV="1">
            <a:off x="596814" y="2391448"/>
            <a:ext cx="7168540" cy="2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AFC696-8C5A-5409-2BEA-CF9CD5D31A61}"/>
              </a:ext>
            </a:extLst>
          </p:cNvPr>
          <p:cNvSpPr txBox="1"/>
          <p:nvPr/>
        </p:nvSpPr>
        <p:spPr>
          <a:xfrm>
            <a:off x="510653" y="2092153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price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2AB0E8D-05FA-A533-116D-773CB575B47B}"/>
              </a:ext>
            </a:extLst>
          </p:cNvPr>
          <p:cNvSpPr/>
          <p:nvPr/>
        </p:nvSpPr>
        <p:spPr>
          <a:xfrm>
            <a:off x="7808026" y="2306569"/>
            <a:ext cx="1889760" cy="105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3AED753-47AB-1354-DE8B-79057DAE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37452"/>
            <a:ext cx="11734800" cy="4800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 (1) Product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29F05C-AB5D-F9DE-328C-3A70CC63B72C}"/>
              </a:ext>
            </a:extLst>
          </p:cNvPr>
          <p:cNvSpPr/>
          <p:nvPr/>
        </p:nvSpPr>
        <p:spPr>
          <a:xfrm>
            <a:off x="7007352" y="2951794"/>
            <a:ext cx="3633216" cy="49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A956A6-4A50-F368-D378-08A4F4C335C3}"/>
              </a:ext>
            </a:extLst>
          </p:cNvPr>
          <p:cNvSpPr/>
          <p:nvPr/>
        </p:nvSpPr>
        <p:spPr>
          <a:xfrm>
            <a:off x="228600" y="1812608"/>
            <a:ext cx="1182624" cy="241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5088C0-998E-EF4C-D921-5D0C5CE39AE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411224" y="1933121"/>
            <a:ext cx="5596128" cy="109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F7E4C9-95A6-37DE-C7A9-D562E16C53CD}"/>
              </a:ext>
            </a:extLst>
          </p:cNvPr>
          <p:cNvSpPr/>
          <p:nvPr/>
        </p:nvSpPr>
        <p:spPr>
          <a:xfrm>
            <a:off x="8784336" y="3262393"/>
            <a:ext cx="1307592" cy="207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CE524E-294C-7138-FD85-7EACD0CA73EF}"/>
              </a:ext>
            </a:extLst>
          </p:cNvPr>
          <p:cNvSpPr txBox="1"/>
          <p:nvPr/>
        </p:nvSpPr>
        <p:spPr>
          <a:xfrm>
            <a:off x="6996308" y="1453922"/>
            <a:ext cx="4967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ko-KR" altLang="en-US" sz="1200" dirty="0">
                <a:solidFill>
                  <a:srgbClr val="C00000"/>
                </a:solidFill>
              </a:rPr>
              <a:t>는 절대경로로 저장해주기 </a:t>
            </a:r>
            <a:r>
              <a:rPr lang="en-US" altLang="ko-KR" sz="1200" dirty="0">
                <a:solidFill>
                  <a:srgbClr val="C00000"/>
                </a:solidFill>
              </a:rPr>
              <a:t>: </a:t>
            </a:r>
            <a:r>
              <a:rPr lang="ko-KR" altLang="en-US" sz="1200" dirty="0">
                <a:solidFill>
                  <a:srgbClr val="C00000"/>
                </a:solidFill>
              </a:rPr>
              <a:t>날짜 밑에 </a:t>
            </a:r>
            <a:r>
              <a:rPr lang="en-US" altLang="ko-KR" sz="1200" dirty="0">
                <a:solidFill>
                  <a:srgbClr val="C00000"/>
                </a:solidFill>
              </a:rPr>
              <a:t>images </a:t>
            </a:r>
            <a:r>
              <a:rPr lang="ko-KR" altLang="en-US" sz="1200" dirty="0">
                <a:solidFill>
                  <a:srgbClr val="C00000"/>
                </a:solidFill>
              </a:rPr>
              <a:t>밑에 파일명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28018D-1606-4C2D-69BA-D00FB9FFB7BC}"/>
              </a:ext>
            </a:extLst>
          </p:cNvPr>
          <p:cNvSpPr txBox="1"/>
          <p:nvPr/>
        </p:nvSpPr>
        <p:spPr>
          <a:xfrm>
            <a:off x="2796164" y="1797219"/>
            <a:ext cx="3299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ko-KR" altLang="en-US" sz="1200" dirty="0">
                <a:solidFill>
                  <a:srgbClr val="C00000"/>
                </a:solidFill>
              </a:rPr>
              <a:t>는 아예 이 </a:t>
            </a:r>
            <a:r>
              <a:rPr lang="en-US" altLang="ko-KR" sz="1200" dirty="0">
                <a:solidFill>
                  <a:srgbClr val="C00000"/>
                </a:solidFill>
              </a:rPr>
              <a:t>[more images] </a:t>
            </a:r>
            <a:r>
              <a:rPr lang="ko-KR" altLang="en-US" sz="1200" dirty="0">
                <a:solidFill>
                  <a:srgbClr val="C00000"/>
                </a:solidFill>
              </a:rPr>
              <a:t>섹션이 없는 </a:t>
            </a:r>
            <a:r>
              <a:rPr lang="en-US" altLang="ko-KR" sz="1200" dirty="0">
                <a:solidFill>
                  <a:srgbClr val="C00000"/>
                </a:solidFill>
              </a:rPr>
              <a:t>product</a:t>
            </a:r>
            <a:r>
              <a:rPr lang="ko-KR" altLang="en-US" sz="1200" dirty="0">
                <a:solidFill>
                  <a:srgbClr val="C00000"/>
                </a:solidFill>
              </a:rPr>
              <a:t>가 많음 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14C3-425F-B54F-2F79-B8B846050ADA}"/>
              </a:ext>
            </a:extLst>
          </p:cNvPr>
          <p:cNvSpPr txBox="1"/>
          <p:nvPr/>
        </p:nvSpPr>
        <p:spPr>
          <a:xfrm>
            <a:off x="1033049" y="1511520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C00000"/>
                </a:solidFill>
              </a:rPr>
              <a:t>Img_src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2B8E716-A241-6A8A-0B3C-9620D911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" y="600950"/>
            <a:ext cx="12192000" cy="62936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 (1) Product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A1E6F-D3E7-DA71-FA90-3369616CDE8A}"/>
              </a:ext>
            </a:extLst>
          </p:cNvPr>
          <p:cNvSpPr/>
          <p:nvPr/>
        </p:nvSpPr>
        <p:spPr>
          <a:xfrm>
            <a:off x="11301" y="2437069"/>
            <a:ext cx="366651" cy="196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E1B55-E324-1C6A-DC92-2C802D47B91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7952" y="2079982"/>
            <a:ext cx="8107680" cy="455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8308372" y="1909359"/>
            <a:ext cx="1798795" cy="1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51AF19-C3C0-8E4E-5EE6-5D886749F3AB}"/>
              </a:ext>
            </a:extLst>
          </p:cNvPr>
          <p:cNvSpPr/>
          <p:nvPr/>
        </p:nvSpPr>
        <p:spPr>
          <a:xfrm>
            <a:off x="9095528" y="2042479"/>
            <a:ext cx="2986744" cy="149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079F65-15D5-B1AB-813B-34AE1A9F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52" y="4373803"/>
            <a:ext cx="888492" cy="66636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F7E4C9-95A6-37DE-C7A9-D562E16C53CD}"/>
              </a:ext>
            </a:extLst>
          </p:cNvPr>
          <p:cNvSpPr/>
          <p:nvPr/>
        </p:nvSpPr>
        <p:spPr>
          <a:xfrm>
            <a:off x="2226089" y="4387143"/>
            <a:ext cx="651224" cy="169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FD776-F8E7-4E2C-0115-79433D3693F0}"/>
              </a:ext>
            </a:extLst>
          </p:cNvPr>
          <p:cNvSpPr txBox="1"/>
          <p:nvPr/>
        </p:nvSpPr>
        <p:spPr>
          <a:xfrm>
            <a:off x="2154461" y="5139263"/>
            <a:ext cx="545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이렇게 하위 카테고리가 같이 뜨는 경우도 있음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현재페이지만 색이 다른 것도 </a:t>
            </a:r>
            <a:r>
              <a:rPr lang="ko-KR" altLang="en-US" sz="1200" dirty="0" err="1"/>
              <a:t>아니라서</a:t>
            </a:r>
            <a:r>
              <a:rPr lang="ko-KR" altLang="en-US" sz="1200" dirty="0"/>
              <a:t> 하위 카테고리 중 어느 것에 속하는지 </a:t>
            </a:r>
            <a:r>
              <a:rPr lang="ko-KR" altLang="en-US" sz="1200" dirty="0" err="1"/>
              <a:t>모르겠었는데</a:t>
            </a:r>
            <a:r>
              <a:rPr lang="ko-KR" altLang="en-US" sz="1200" dirty="0"/>
              <a:t> 생각해보니까 카테고리 링크에서 상위 카테고리가 전부 뜨기 때문에 이 경우 그냥 하위 카테고리로 분류되지 않은 </a:t>
            </a:r>
            <a:r>
              <a:rPr lang="en-US" altLang="ko-KR" sz="1200" dirty="0"/>
              <a:t>Heroin</a:t>
            </a:r>
            <a:r>
              <a:rPr lang="ko-KR" altLang="en-US" sz="1200" dirty="0"/>
              <a:t>인 거 같음</a:t>
            </a:r>
            <a:r>
              <a:rPr lang="en-US" altLang="ko-KR" sz="1200" dirty="0"/>
              <a:t>. (China white</a:t>
            </a:r>
            <a:r>
              <a:rPr lang="ko-KR" altLang="en-US" sz="1200" dirty="0"/>
              <a:t>도 </a:t>
            </a:r>
            <a:r>
              <a:rPr lang="en-US" altLang="ko-KR" sz="1200" dirty="0"/>
              <a:t>white</a:t>
            </a:r>
            <a:r>
              <a:rPr lang="ko-KR" altLang="en-US" sz="1200" dirty="0"/>
              <a:t>라기 보단 </a:t>
            </a:r>
            <a:r>
              <a:rPr lang="en-US" altLang="ko-KR" sz="1200" dirty="0"/>
              <a:t>Heroin</a:t>
            </a:r>
            <a:r>
              <a:rPr lang="ko-KR" altLang="en-US" sz="1200" dirty="0"/>
              <a:t>이 젤 먼저 뜸</a:t>
            </a:r>
            <a:r>
              <a:rPr lang="en-US" altLang="ko-KR" sz="1200" dirty="0"/>
              <a:t>.)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75F3EA-2F76-D131-C410-428247F1456D}"/>
              </a:ext>
            </a:extLst>
          </p:cNvPr>
          <p:cNvSpPr txBox="1"/>
          <p:nvPr/>
        </p:nvSpPr>
        <p:spPr>
          <a:xfrm>
            <a:off x="1800506" y="2496738"/>
            <a:ext cx="603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맨 위의 카테고리가 해당 </a:t>
            </a:r>
            <a:r>
              <a:rPr lang="en-US" altLang="ko-KR" sz="1200" dirty="0" err="1">
                <a:solidFill>
                  <a:srgbClr val="C00000"/>
                </a:solidFill>
              </a:rPr>
              <a:t>produc</a:t>
            </a:r>
            <a:r>
              <a:rPr lang="ko-KR" altLang="en-US" sz="1200" dirty="0">
                <a:solidFill>
                  <a:srgbClr val="C00000"/>
                </a:solidFill>
              </a:rPr>
              <a:t>의 카테고리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링크에 보면 친절하게 상위 카테고리도 전부 명시되어 있다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			</a:t>
            </a:r>
            <a:r>
              <a:rPr lang="ko-KR" altLang="en-US" sz="1200" dirty="0">
                <a:solidFill>
                  <a:srgbClr val="C00000"/>
                </a:solidFill>
              </a:rPr>
              <a:t>이 경우 </a:t>
            </a:r>
            <a:r>
              <a:rPr lang="en-US" altLang="ko-KR" sz="1200" dirty="0">
                <a:solidFill>
                  <a:srgbClr val="C00000"/>
                </a:solidFill>
              </a:rPr>
              <a:t>category1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>
                <a:solidFill>
                  <a:srgbClr val="C00000"/>
                </a:solidFill>
              </a:rPr>
              <a:t>drugs </a:t>
            </a:r>
          </a:p>
          <a:p>
            <a:pPr lvl="6"/>
            <a:r>
              <a:rPr lang="en-US" altLang="ko-KR" sz="1200" dirty="0">
                <a:solidFill>
                  <a:srgbClr val="C00000"/>
                </a:solidFill>
              </a:rPr>
              <a:t>          category2</a:t>
            </a:r>
            <a:r>
              <a:rPr lang="ko-KR" altLang="en-US" sz="1200" dirty="0">
                <a:solidFill>
                  <a:srgbClr val="C00000"/>
                </a:solidFill>
              </a:rPr>
              <a:t>는 </a:t>
            </a:r>
            <a:r>
              <a:rPr lang="en-US" altLang="ko-KR" sz="1200" dirty="0">
                <a:solidFill>
                  <a:srgbClr val="C00000"/>
                </a:solidFill>
              </a:rPr>
              <a:t>psychedelics</a:t>
            </a:r>
          </a:p>
          <a:p>
            <a:pPr lvl="6"/>
            <a:r>
              <a:rPr lang="en-US" altLang="ko-KR" sz="1200" dirty="0">
                <a:solidFill>
                  <a:srgbClr val="C00000"/>
                </a:solidFill>
              </a:rPr>
              <a:t>          category3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>
                <a:solidFill>
                  <a:srgbClr val="C00000"/>
                </a:solidFill>
              </a:rPr>
              <a:t>2cfamily</a:t>
            </a:r>
          </a:p>
          <a:p>
            <a:pPr lvl="6"/>
            <a:r>
              <a:rPr lang="en-US" altLang="ko-KR" sz="1200" dirty="0">
                <a:solidFill>
                  <a:srgbClr val="C00000"/>
                </a:solidFill>
              </a:rPr>
              <a:t>          category4</a:t>
            </a:r>
            <a:r>
              <a:rPr lang="ko-KR" altLang="en-US" sz="1200" dirty="0">
                <a:solidFill>
                  <a:srgbClr val="C00000"/>
                </a:solidFill>
              </a:rPr>
              <a:t>는 </a:t>
            </a:r>
            <a:r>
              <a:rPr lang="en-US" altLang="ko-KR" sz="1200" dirty="0">
                <a:solidFill>
                  <a:srgbClr val="C00000"/>
                </a:solidFill>
              </a:rPr>
              <a:t>2cp</a:t>
            </a:r>
            <a:r>
              <a:rPr lang="ko-KR" altLang="en-US" sz="1200" dirty="0">
                <a:solidFill>
                  <a:srgbClr val="C00000"/>
                </a:solidFill>
              </a:rPr>
              <a:t>임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D36CB56-7384-0511-1646-9D508AEE64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329"/>
          <a:stretch/>
        </p:blipFill>
        <p:spPr>
          <a:xfrm>
            <a:off x="3740806" y="1801377"/>
            <a:ext cx="3781658" cy="2159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77A56DF-8D6A-DF06-6A86-B5211CF8BA13}"/>
              </a:ext>
            </a:extLst>
          </p:cNvPr>
          <p:cNvSpPr txBox="1"/>
          <p:nvPr/>
        </p:nvSpPr>
        <p:spPr>
          <a:xfrm>
            <a:off x="2877313" y="1571481"/>
            <a:ext cx="4967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카테고리는 다 소문자인데 얘 하나만 중간에 대문자 </a:t>
            </a:r>
            <a:r>
              <a:rPr lang="ko-KR" altLang="en-US" sz="1100" dirty="0" err="1">
                <a:solidFill>
                  <a:srgbClr val="C00000"/>
                </a:solidFill>
              </a:rPr>
              <a:t>들어가있음</a:t>
            </a:r>
            <a:r>
              <a:rPr lang="en-US" altLang="ko-KR" sz="1100" dirty="0">
                <a:solidFill>
                  <a:srgbClr val="C00000"/>
                </a:solidFill>
              </a:rPr>
              <a:t>. </a:t>
            </a:r>
            <a:r>
              <a:rPr lang="ko-KR" altLang="en-US" sz="1100" dirty="0">
                <a:solidFill>
                  <a:srgbClr val="C00000"/>
                </a:solidFill>
              </a:rPr>
              <a:t>바꿔주기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005916-D33B-4E65-B7E4-07B3A2A2822B}"/>
              </a:ext>
            </a:extLst>
          </p:cNvPr>
          <p:cNvSpPr txBox="1"/>
          <p:nvPr/>
        </p:nvSpPr>
        <p:spPr>
          <a:xfrm>
            <a:off x="194626" y="2199478"/>
            <a:ext cx="136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category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1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1750</Words>
  <Application>Microsoft Office PowerPoint</Application>
  <PresentationFormat>와이드스크린</PresentationFormat>
  <Paragraphs>254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 Unicode MS</vt:lpstr>
      <vt:lpstr>맑은 고딕</vt:lpstr>
      <vt:lpstr>맑은 고딕</vt:lpstr>
      <vt:lpstr>Arial</vt:lpstr>
      <vt:lpstr>Office 테마</vt:lpstr>
      <vt:lpstr>Silkroad2 market Dataset Extraction &amp; Preprocessing</vt:lpstr>
      <vt:lpstr>Dataset</vt:lpstr>
      <vt:lpstr>Task 1 (1)</vt:lpstr>
      <vt:lpstr>Task 1 (2)</vt:lpstr>
      <vt:lpstr>Task 1 (2)</vt:lpstr>
      <vt:lpstr>Task 1 (2)</vt:lpstr>
      <vt:lpstr>Task 2 (1) Product</vt:lpstr>
      <vt:lpstr>Task 2 (1) Product</vt:lpstr>
      <vt:lpstr>Task 2 (1) Product</vt:lpstr>
      <vt:lpstr>Task 2 (1) Product : Summary</vt:lpstr>
      <vt:lpstr>Task 2 (2) Vendor</vt:lpstr>
      <vt:lpstr>Task 2 (2) Vendor</vt:lpstr>
      <vt:lpstr>Task 2 (2) Vendor</vt:lpstr>
      <vt:lpstr>Task 2 (2) Vendor : Summary</vt:lpstr>
      <vt:lpstr>Task 3 – (1) Product (Dataframe1)</vt:lpstr>
      <vt:lpstr>Task 3 – (2) Vendor (Dataframe2)</vt:lpstr>
      <vt:lpstr>Task 3 – results (일부)</vt:lpstr>
      <vt:lpstr>Task 4 – Preprocessing (1) Product</vt:lpstr>
      <vt:lpstr>Task 4 – Preprocessing (2) Vendor</vt:lpstr>
      <vt:lpstr>Task 4 – P&amp;S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 market Dataset Extraction &amp; Preprocessing</dc:title>
  <dc:creator>김민재[ 대학원석·박사통합과정재학 / 컴퓨터학과 ]</dc:creator>
  <cp:lastModifiedBy>곽채원</cp:lastModifiedBy>
  <cp:revision>193</cp:revision>
  <dcterms:created xsi:type="dcterms:W3CDTF">2023-01-12T12:01:53Z</dcterms:created>
  <dcterms:modified xsi:type="dcterms:W3CDTF">2023-03-31T23:53:47Z</dcterms:modified>
</cp:coreProperties>
</file>