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7"/>
  </p:notesMasterIdLst>
  <p:sldIdLst>
    <p:sldId id="259" r:id="rId2"/>
    <p:sldId id="260" r:id="rId3"/>
    <p:sldId id="306" r:id="rId4"/>
    <p:sldId id="308" r:id="rId5"/>
    <p:sldId id="309" r:id="rId6"/>
    <p:sldId id="310" r:id="rId7"/>
    <p:sldId id="311" r:id="rId8"/>
    <p:sldId id="313" r:id="rId9"/>
    <p:sldId id="322" r:id="rId10"/>
    <p:sldId id="329" r:id="rId11"/>
    <p:sldId id="315" r:id="rId12"/>
    <p:sldId id="324" r:id="rId13"/>
    <p:sldId id="323" r:id="rId14"/>
    <p:sldId id="325" r:id="rId15"/>
    <p:sldId id="328" r:id="rId16"/>
    <p:sldId id="257" r:id="rId17"/>
    <p:sldId id="258" r:id="rId18"/>
    <p:sldId id="327" r:id="rId19"/>
    <p:sldId id="318" r:id="rId20"/>
    <p:sldId id="321" r:id="rId21"/>
    <p:sldId id="319" r:id="rId22"/>
    <p:sldId id="330" r:id="rId23"/>
    <p:sldId id="316" r:id="rId24"/>
    <p:sldId id="320" r:id="rId25"/>
    <p:sldId id="317" r:id="rId26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7D96416-5E81-4809-A71B-38A9182116D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F429F44-BFC4-4847-BA58-B49C86659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5772C-72B9-4227-B89E-64DF6E133FE0}"/>
              </a:ext>
            </a:extLst>
          </p:cNvPr>
          <p:cNvSpPr/>
          <p:nvPr userDrawn="1"/>
        </p:nvSpPr>
        <p:spPr>
          <a:xfrm>
            <a:off x="0" y="2231136"/>
            <a:ext cx="9144000" cy="2072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BE5851-CBD4-4D1B-AE20-C2ACB1008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306" y="2608456"/>
            <a:ext cx="8181594" cy="1325563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변수와 메모리 할당</a:t>
            </a:r>
            <a:endParaRPr 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942A92-00F9-4555-9ADF-51F80916E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1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3" y="2608456"/>
            <a:ext cx="2285237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F6C1A6-E2BD-4572-9A15-FBF9B8D79AAB}"/>
              </a:ext>
            </a:extLst>
          </p:cNvPr>
          <p:cNvCxnSpPr>
            <a:cxnSpLocks/>
          </p:cNvCxnSpPr>
          <p:nvPr userDrawn="1"/>
        </p:nvCxnSpPr>
        <p:spPr>
          <a:xfrm flipV="1">
            <a:off x="3083052" y="1304545"/>
            <a:ext cx="0" cy="4427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C0C624-A425-4A75-A061-9AB3984F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34" y="1381061"/>
            <a:ext cx="4604766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31284A-C3CA-4B89-9494-224F64BA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2628"/>
            <a:ext cx="7886700" cy="1325563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5B677A-0A63-4E9A-9851-362938364C0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89049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4CB34-29EB-4F05-8C9E-61A2F9FAFD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957C2A-26A6-445A-B8E1-2BE6F230C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86" y="255396"/>
            <a:ext cx="1524000" cy="154305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89B7B3-8B01-4366-8FB4-9CEFEAB39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3" r:id="rId2"/>
    <p:sldLayoutId id="214748371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4D1E-8BC3-4F1D-86A1-02742EA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2659256"/>
            <a:ext cx="8051800" cy="1325563"/>
          </a:xfrm>
        </p:spPr>
        <p:txBody>
          <a:bodyPr/>
          <a:lstStyle/>
          <a:p>
            <a:r>
              <a:rPr lang="en-US" altLang="ko-KR" dirty="0"/>
              <a:t>Numerical programs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0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예상 문제</a:t>
            </a:r>
            <a:r>
              <a:rPr lang="en-US" altLang="ko-KR" sz="2800" dirty="0"/>
              <a:t>(</a:t>
            </a:r>
            <a:r>
              <a:rPr lang="ko-KR" altLang="en-US" sz="2800" dirty="0"/>
              <a:t>중간고사 기출</a:t>
            </a:r>
            <a:r>
              <a:rPr lang="en-US" altLang="ko-KR" sz="2800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493374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다음은</a:t>
            </a:r>
            <a:r>
              <a:rPr lang="en-US" altLang="ko-KR" sz="1600" dirty="0">
                <a:latin typeface="+mn-ea"/>
              </a:rPr>
              <a:t> 11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12</a:t>
            </a:r>
            <a:r>
              <a:rPr lang="ko-KR" altLang="en-US" sz="1600" dirty="0">
                <a:latin typeface="+mn-ea"/>
              </a:rPr>
              <a:t>의 배수를 출력시키는 프로그램입니다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      </a:t>
            </a:r>
            <a:r>
              <a:rPr lang="ko-KR" altLang="en-US" sz="1600" dirty="0">
                <a:latin typeface="+mn-ea"/>
              </a:rPr>
              <a:t>괄호 안에 들어갈 적절한 명령어를 </a:t>
            </a:r>
            <a:r>
              <a:rPr lang="ko-KR" altLang="en-US" sz="1600" dirty="0" err="1">
                <a:latin typeface="+mn-ea"/>
              </a:rPr>
              <a:t>작성하시오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x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=1</a:t>
            </a:r>
          </a:p>
          <a:p>
            <a:r>
              <a:rPr lang="en-US" altLang="ko-KR" sz="1400" dirty="0">
                <a:latin typeface="+mn-ea"/>
              </a:rPr>
              <a:t>While True:</a:t>
            </a:r>
          </a:p>
          <a:p>
            <a:r>
              <a:rPr lang="en-US" altLang="ko-KR" sz="1400" dirty="0">
                <a:latin typeface="+mn-ea"/>
              </a:rPr>
              <a:t>    if                                :</a:t>
            </a:r>
          </a:p>
          <a:p>
            <a:r>
              <a:rPr lang="en-US" altLang="ko-KR" sz="1400" dirty="0">
                <a:latin typeface="+mn-ea"/>
              </a:rPr>
              <a:t>        break</a:t>
            </a:r>
          </a:p>
          <a:p>
            <a:r>
              <a:rPr lang="en-US" altLang="ko-KR" sz="1400" dirty="0">
                <a:latin typeface="+mn-ea"/>
              </a:rPr>
              <a:t>    x = x+1</a:t>
            </a:r>
          </a:p>
          <a:p>
            <a:r>
              <a:rPr lang="en-US" altLang="ko-KR" sz="1400" dirty="0">
                <a:latin typeface="+mn-ea"/>
              </a:rPr>
              <a:t>print(x, ‘is divisible by 11 and 12’)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381A5C-1A6B-4AAA-8DEF-605AF3BEB9D0}"/>
              </a:ext>
            </a:extLst>
          </p:cNvPr>
          <p:cNvSpPr/>
          <p:nvPr/>
        </p:nvSpPr>
        <p:spPr>
          <a:xfrm>
            <a:off x="1228164" y="4009512"/>
            <a:ext cx="1766047" cy="23308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2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예상 문제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3504438" cy="4351338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#Nested for loops</a:t>
            </a:r>
          </a:p>
          <a:p>
            <a:r>
              <a:rPr lang="en-US" altLang="ko-KR" sz="1400" dirty="0">
                <a:latin typeface="+mn-ea"/>
              </a:rPr>
              <a:t>x = 6</a:t>
            </a:r>
          </a:p>
          <a:p>
            <a:r>
              <a:rPr lang="en-US" altLang="ko-KR" sz="1400" dirty="0">
                <a:latin typeface="+mn-ea"/>
              </a:rPr>
              <a:t>for j in range(x) :</a:t>
            </a:r>
          </a:p>
          <a:p>
            <a:r>
              <a:rPr lang="en-US" altLang="ko-KR" sz="1400" dirty="0">
                <a:latin typeface="+mn-ea"/>
              </a:rPr>
              <a:t>     for i in range(x) :</a:t>
            </a:r>
          </a:p>
          <a:p>
            <a:r>
              <a:rPr lang="en-US" altLang="ko-KR" sz="1400" dirty="0">
                <a:latin typeface="+mn-ea"/>
              </a:rPr>
              <a:t>          print(</a:t>
            </a:r>
            <a:r>
              <a:rPr lang="en-US" altLang="ko-KR" sz="1400" dirty="0" err="1">
                <a:latin typeface="+mn-ea"/>
              </a:rPr>
              <a:t>j,i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          x = 3</a:t>
            </a:r>
          </a:p>
          <a:p>
            <a:r>
              <a:rPr lang="ko-KR" altLang="en-US" sz="1400" dirty="0">
                <a:latin typeface="+mn-ea"/>
              </a:rPr>
              <a:t>코드의 </a:t>
            </a:r>
            <a:r>
              <a:rPr lang="ko-KR" altLang="en-US" sz="1400" dirty="0" err="1">
                <a:latin typeface="+mn-ea"/>
              </a:rPr>
              <a:t>출력값을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적으시오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3D1B0A5-E666-4DB4-BCC8-C5F23C17DDDE}"/>
              </a:ext>
            </a:extLst>
          </p:cNvPr>
          <p:cNvSpPr txBox="1">
            <a:spLocks/>
          </p:cNvSpPr>
          <p:nvPr/>
        </p:nvSpPr>
        <p:spPr>
          <a:xfrm>
            <a:off x="3767328" y="2066925"/>
            <a:ext cx="47480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#Nested for loops</a:t>
            </a:r>
          </a:p>
          <a:p>
            <a:r>
              <a:rPr lang="en-US" altLang="ko-KR" sz="1400" dirty="0">
                <a:latin typeface="+mn-ea"/>
              </a:rPr>
              <a:t>*               </a:t>
            </a:r>
            <a:r>
              <a:rPr lang="ko-KR" altLang="en-US" sz="1400" dirty="0">
                <a:latin typeface="+mn-ea"/>
              </a:rPr>
              <a:t>같은 결과물이 나오도록 코드를 </a:t>
            </a:r>
            <a:r>
              <a:rPr lang="ko-KR" altLang="en-US" sz="1400" dirty="0" err="1">
                <a:latin typeface="+mn-ea"/>
              </a:rPr>
              <a:t>작성하시오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**</a:t>
            </a:r>
          </a:p>
          <a:p>
            <a:r>
              <a:rPr lang="en-US" altLang="ko-KR" sz="1400" dirty="0">
                <a:latin typeface="+mn-ea"/>
              </a:rPr>
              <a:t>***</a:t>
            </a:r>
          </a:p>
          <a:p>
            <a:r>
              <a:rPr lang="en-US" altLang="ko-KR" sz="1400" dirty="0">
                <a:latin typeface="+mn-ea"/>
              </a:rPr>
              <a:t>****</a:t>
            </a:r>
          </a:p>
          <a:p>
            <a:r>
              <a:rPr lang="en-US" altLang="ko-KR" sz="1400" dirty="0">
                <a:latin typeface="+mn-ea"/>
              </a:rPr>
              <a:t>*</a:t>
            </a:r>
          </a:p>
          <a:p>
            <a:r>
              <a:rPr lang="en-US" altLang="ko-KR" sz="1400" dirty="0">
                <a:latin typeface="+mn-ea"/>
              </a:rPr>
              <a:t>**</a:t>
            </a:r>
          </a:p>
          <a:p>
            <a:r>
              <a:rPr lang="en-US" altLang="ko-KR" sz="1400" dirty="0">
                <a:latin typeface="+mn-ea"/>
              </a:rPr>
              <a:t>***</a:t>
            </a:r>
          </a:p>
          <a:p>
            <a:r>
              <a:rPr lang="en-US" altLang="ko-KR" sz="1400" dirty="0">
                <a:latin typeface="+mn-ea"/>
              </a:rPr>
              <a:t>*</a:t>
            </a:r>
          </a:p>
          <a:p>
            <a:r>
              <a:rPr lang="en-US" altLang="ko-KR" sz="1400" dirty="0">
                <a:latin typeface="+mn-ea"/>
              </a:rPr>
              <a:t>**</a:t>
            </a:r>
          </a:p>
          <a:p>
            <a:r>
              <a:rPr lang="en-US" altLang="ko-KR" sz="1400" dirty="0">
                <a:latin typeface="+mn-ea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2259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9AEF8-B6FA-42F7-ACDF-25C63A37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Approximate Solutions </a:t>
            </a:r>
            <a:r>
              <a:rPr lang="en-US" altLang="ko-KR" dirty="0"/>
              <a:t>(</a:t>
            </a:r>
            <a:r>
              <a:rPr lang="ko-KR" altLang="en-US" dirty="0"/>
              <a:t>근사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2F7F6CEB-AD43-4F47-A796-E00B24F24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9" y="2162662"/>
            <a:ext cx="4908329" cy="384130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15FC58-7A8D-4425-B609-A2A360DBDFCE}"/>
              </a:ext>
            </a:extLst>
          </p:cNvPr>
          <p:cNvSpPr txBox="1"/>
          <p:nvPr/>
        </p:nvSpPr>
        <p:spPr>
          <a:xfrm>
            <a:off x="6015316" y="2782669"/>
            <a:ext cx="312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 의 제곱근의 근사값을 </a:t>
            </a:r>
            <a:endParaRPr lang="en-US" altLang="ko-KR" dirty="0"/>
          </a:p>
          <a:p>
            <a:r>
              <a:rPr lang="ko-KR" altLang="en-US" dirty="0"/>
              <a:t>구하는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154225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61EF7-2960-41E8-A1EF-EC691454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Bisection Search </a:t>
            </a:r>
            <a:r>
              <a:rPr lang="en-US" altLang="ko-KR" dirty="0"/>
              <a:t>(</a:t>
            </a:r>
            <a:r>
              <a:rPr lang="ko-KR" altLang="en-US" dirty="0"/>
              <a:t>이진탐색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20768285-02A6-4888-8B37-570D6E8E6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0" y="2287946"/>
            <a:ext cx="5514534" cy="3736335"/>
          </a:xfrm>
        </p:spPr>
      </p:pic>
    </p:spTree>
    <p:extLst>
      <p:ext uri="{BB962C8B-B14F-4D97-AF65-F5344CB8AC3E}">
        <p14:creationId xmlns:p14="http://schemas.microsoft.com/office/powerpoint/2010/main" val="139335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6FDEA-6042-4B28-81C1-4AD5E4BC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F34F968-43BD-4BB9-BE83-D31EAB49C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4" y="2553734"/>
            <a:ext cx="5821767" cy="3255396"/>
          </a:xfrm>
        </p:spPr>
      </p:pic>
    </p:spTree>
    <p:extLst>
      <p:ext uri="{BB962C8B-B14F-4D97-AF65-F5344CB8AC3E}">
        <p14:creationId xmlns:p14="http://schemas.microsoft.com/office/powerpoint/2010/main" val="168291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87610-4E04-4A5B-A8F7-68F709DA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751"/>
            <a:ext cx="7886700" cy="406122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이진탐색 </a:t>
            </a:r>
            <a:r>
              <a:rPr lang="en-US" altLang="ko-KR" sz="1800" dirty="0"/>
              <a:t>: </a:t>
            </a:r>
            <a:r>
              <a:rPr lang="ko-KR" altLang="en-US" sz="1800" dirty="0"/>
              <a:t>원하는 값에 </a:t>
            </a:r>
            <a:r>
              <a:rPr lang="ko-KR" altLang="en-US" sz="1800" dirty="0" err="1"/>
              <a:t>도달할때까지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             </a:t>
            </a:r>
            <a:r>
              <a:rPr lang="ko-KR" altLang="en-US" sz="1800" dirty="0"/>
              <a:t> 탐색범위를 </a:t>
            </a:r>
            <a:r>
              <a:rPr lang="en-US" altLang="ko-KR" sz="1800" dirty="0"/>
              <a:t>½ </a:t>
            </a:r>
            <a:r>
              <a:rPr lang="ko-KR" altLang="en-US" sz="1800" dirty="0"/>
              <a:t>씩 점차 </a:t>
            </a:r>
            <a:r>
              <a:rPr lang="ko-KR" altLang="en-US" sz="1800" dirty="0" err="1"/>
              <a:t>좁혀나가는</a:t>
            </a:r>
            <a:r>
              <a:rPr lang="ko-KR" altLang="en-US" sz="1800" dirty="0"/>
              <a:t> 탐색방법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B62595-D999-443E-B76F-9900C82621C1}"/>
              </a:ext>
            </a:extLst>
          </p:cNvPr>
          <p:cNvSpPr/>
          <p:nvPr/>
        </p:nvSpPr>
        <p:spPr>
          <a:xfrm>
            <a:off x="843804" y="3429001"/>
            <a:ext cx="7244603" cy="10555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E9D86F6-0F3C-4AAF-9C0A-B6AA787984A9}"/>
              </a:ext>
            </a:extLst>
          </p:cNvPr>
          <p:cNvCxnSpPr>
            <a:cxnSpLocks/>
          </p:cNvCxnSpPr>
          <p:nvPr/>
        </p:nvCxnSpPr>
        <p:spPr>
          <a:xfrm>
            <a:off x="4249271" y="3022227"/>
            <a:ext cx="0" cy="695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8356D4-2FB4-485C-BD71-A9631647B855}"/>
              </a:ext>
            </a:extLst>
          </p:cNvPr>
          <p:cNvCxnSpPr>
            <a:cxnSpLocks/>
          </p:cNvCxnSpPr>
          <p:nvPr/>
        </p:nvCxnSpPr>
        <p:spPr>
          <a:xfrm>
            <a:off x="2433919" y="3008780"/>
            <a:ext cx="0" cy="695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DC796C-2567-47EB-A49E-FBBB0741618F}"/>
              </a:ext>
            </a:extLst>
          </p:cNvPr>
          <p:cNvCxnSpPr>
            <a:cxnSpLocks/>
          </p:cNvCxnSpPr>
          <p:nvPr/>
        </p:nvCxnSpPr>
        <p:spPr>
          <a:xfrm>
            <a:off x="1216959" y="3022227"/>
            <a:ext cx="0" cy="695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A83AD9-BF6B-456D-B1CA-2CA96E9D98FE}"/>
              </a:ext>
            </a:extLst>
          </p:cNvPr>
          <p:cNvCxnSpPr>
            <a:cxnSpLocks/>
          </p:cNvCxnSpPr>
          <p:nvPr/>
        </p:nvCxnSpPr>
        <p:spPr>
          <a:xfrm>
            <a:off x="1640542" y="3022227"/>
            <a:ext cx="0" cy="695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69AD40-3356-4D06-A5AC-B8649008720F}"/>
              </a:ext>
            </a:extLst>
          </p:cNvPr>
          <p:cNvSpPr txBox="1"/>
          <p:nvPr/>
        </p:nvSpPr>
        <p:spPr>
          <a:xfrm>
            <a:off x="678236" y="4639469"/>
            <a:ext cx="72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07464-344F-41AB-9094-33CB17B746C8}"/>
              </a:ext>
            </a:extLst>
          </p:cNvPr>
          <p:cNvSpPr txBox="1"/>
          <p:nvPr/>
        </p:nvSpPr>
        <p:spPr>
          <a:xfrm>
            <a:off x="7785847" y="4639469"/>
            <a:ext cx="72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8558B-F506-4631-8F21-88D53A9E9ED9}"/>
              </a:ext>
            </a:extLst>
          </p:cNvPr>
          <p:cNvSpPr txBox="1"/>
          <p:nvPr/>
        </p:nvSpPr>
        <p:spPr>
          <a:xfrm>
            <a:off x="4013947" y="4641034"/>
            <a:ext cx="72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8F940-C420-4BF1-AE11-0AD46BCA91D3}"/>
              </a:ext>
            </a:extLst>
          </p:cNvPr>
          <p:cNvSpPr txBox="1"/>
          <p:nvPr/>
        </p:nvSpPr>
        <p:spPr>
          <a:xfrm>
            <a:off x="2186828" y="4641033"/>
            <a:ext cx="72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BE20A3-29E7-4747-A8FE-92DFE3110B0F}"/>
              </a:ext>
            </a:extLst>
          </p:cNvPr>
          <p:cNvSpPr txBox="1"/>
          <p:nvPr/>
        </p:nvSpPr>
        <p:spPr>
          <a:xfrm>
            <a:off x="1457325" y="4639469"/>
            <a:ext cx="72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7B456-47E0-4970-BE5C-715C5566BE16}"/>
              </a:ext>
            </a:extLst>
          </p:cNvPr>
          <p:cNvCxnSpPr>
            <a:cxnSpLocks/>
          </p:cNvCxnSpPr>
          <p:nvPr/>
        </p:nvCxnSpPr>
        <p:spPr>
          <a:xfrm flipV="1">
            <a:off x="1042987" y="2961715"/>
            <a:ext cx="0" cy="571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F013DC-52C2-4BEE-9FF9-3756DDC648FC}"/>
              </a:ext>
            </a:extLst>
          </p:cNvPr>
          <p:cNvSpPr txBox="1"/>
          <p:nvPr/>
        </p:nvSpPr>
        <p:spPr>
          <a:xfrm>
            <a:off x="767325" y="2596306"/>
            <a:ext cx="8992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정답 </a:t>
            </a:r>
          </a:p>
        </p:txBody>
      </p:sp>
    </p:spTree>
    <p:extLst>
      <p:ext uri="{BB962C8B-B14F-4D97-AF65-F5344CB8AC3E}">
        <p14:creationId xmlns:p14="http://schemas.microsoft.com/office/powerpoint/2010/main" val="27329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3615C-0FA6-40DE-9ABE-5C94223A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7014"/>
            <a:ext cx="7886700" cy="4272959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epsilon = 0.01 (</a:t>
            </a:r>
            <a:r>
              <a:rPr lang="ko-KR" altLang="en-US" sz="1800" dirty="0"/>
              <a:t>오차범위</a:t>
            </a:r>
            <a:r>
              <a:rPr lang="en-US" altLang="ko-KR" sz="1800" dirty="0"/>
              <a:t>)         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BB1C6C-C6A6-4C70-9410-E44B6742CC0B}"/>
              </a:ext>
            </a:extLst>
          </p:cNvPr>
          <p:cNvSpPr/>
          <p:nvPr/>
        </p:nvSpPr>
        <p:spPr>
          <a:xfrm>
            <a:off x="971563" y="2420341"/>
            <a:ext cx="3556733" cy="69252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63FC0-27AA-409E-9A37-A7D3333AD325}"/>
              </a:ext>
            </a:extLst>
          </p:cNvPr>
          <p:cNvSpPr txBox="1"/>
          <p:nvPr/>
        </p:nvSpPr>
        <p:spPr>
          <a:xfrm>
            <a:off x="816909" y="4968921"/>
            <a:ext cx="72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</a:p>
          <a:p>
            <a:r>
              <a:rPr lang="en-US" altLang="ko-KR" dirty="0"/>
              <a:t>0.0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C1E4D-D51B-4DB8-B91A-D0186668C79E}"/>
              </a:ext>
            </a:extLst>
          </p:cNvPr>
          <p:cNvSpPr txBox="1"/>
          <p:nvPr/>
        </p:nvSpPr>
        <p:spPr>
          <a:xfrm>
            <a:off x="4163544" y="3179873"/>
            <a:ext cx="8916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</a:p>
          <a:p>
            <a:r>
              <a:rPr lang="en-US" altLang="ko-KR" sz="2100" dirty="0"/>
              <a:t>  x </a:t>
            </a:r>
            <a:r>
              <a:rPr lang="en-US" altLang="ko-KR" sz="1350" dirty="0">
                <a:solidFill>
                  <a:srgbClr val="C00000"/>
                </a:solidFill>
              </a:rPr>
              <a:t>(25)</a:t>
            </a:r>
            <a:endParaRPr lang="ko-KR" altLang="en-US" sz="21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93F776-8F11-48DE-810B-EE3D7BCFD006}"/>
              </a:ext>
            </a:extLst>
          </p:cNvPr>
          <p:cNvCxnSpPr>
            <a:cxnSpLocks/>
          </p:cNvCxnSpPr>
          <p:nvPr/>
        </p:nvCxnSpPr>
        <p:spPr>
          <a:xfrm>
            <a:off x="2669242" y="2161615"/>
            <a:ext cx="0" cy="695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C2D191-78AA-4FE4-932B-16CAABC776BB}"/>
              </a:ext>
            </a:extLst>
          </p:cNvPr>
          <p:cNvSpPr txBox="1"/>
          <p:nvPr/>
        </p:nvSpPr>
        <p:spPr>
          <a:xfrm>
            <a:off x="2386852" y="1495985"/>
            <a:ext cx="124385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350" dirty="0"/>
          </a:p>
          <a:p>
            <a:r>
              <a:rPr lang="en-US" altLang="ko-KR" sz="2100" dirty="0" err="1"/>
              <a:t>ans</a:t>
            </a:r>
            <a:r>
              <a:rPr lang="en-US" altLang="ko-KR" sz="2100" dirty="0"/>
              <a:t> </a:t>
            </a:r>
            <a:r>
              <a:rPr lang="en-US" altLang="ko-KR" sz="1350" dirty="0">
                <a:solidFill>
                  <a:srgbClr val="C00000"/>
                </a:solidFill>
              </a:rPr>
              <a:t>(12.5) </a:t>
            </a:r>
            <a:endParaRPr lang="ko-KR" altLang="en-US" sz="21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A3E80D-FA05-49CB-AB2E-6E28DE1679A4}"/>
              </a:ext>
            </a:extLst>
          </p:cNvPr>
          <p:cNvSpPr txBox="1"/>
          <p:nvPr/>
        </p:nvSpPr>
        <p:spPr>
          <a:xfrm>
            <a:off x="5563725" y="1130069"/>
            <a:ext cx="3193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If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ans</a:t>
            </a:r>
            <a:r>
              <a:rPr lang="en-US" altLang="ko-KR" dirty="0">
                <a:solidFill>
                  <a:srgbClr val="C00000"/>
                </a:solidFill>
              </a:rPr>
              <a:t> **2 &lt; x: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    low = </a:t>
            </a:r>
            <a:r>
              <a:rPr lang="en-US" altLang="ko-KR" dirty="0" err="1">
                <a:solidFill>
                  <a:srgbClr val="C00000"/>
                </a:solidFill>
              </a:rPr>
              <a:t>ans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else: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    high = </a:t>
            </a:r>
            <a:r>
              <a:rPr lang="en-US" altLang="ko-KR" dirty="0" err="1">
                <a:solidFill>
                  <a:srgbClr val="C00000"/>
                </a:solidFill>
              </a:rPr>
              <a:t>ans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</a:p>
          <a:p>
            <a:endParaRPr lang="en-US" altLang="ko-KR" dirty="0"/>
          </a:p>
          <a:p>
            <a:r>
              <a:rPr lang="en-US" altLang="ko-KR" dirty="0" err="1"/>
              <a:t>numGuess</a:t>
            </a:r>
            <a:r>
              <a:rPr lang="en-US" altLang="ko-KR" dirty="0"/>
              <a:t> = 1</a:t>
            </a:r>
          </a:p>
          <a:p>
            <a:r>
              <a:rPr lang="en-US" altLang="ko-KR" dirty="0" err="1"/>
              <a:t>ans</a:t>
            </a:r>
            <a:r>
              <a:rPr lang="en-US" altLang="ko-KR" dirty="0"/>
              <a:t>**2=156.25 &gt; x(25)</a:t>
            </a:r>
          </a:p>
          <a:p>
            <a:r>
              <a:rPr lang="en-US" altLang="ko-KR" dirty="0"/>
              <a:t>high = </a:t>
            </a:r>
            <a:r>
              <a:rPr lang="en-US" altLang="ko-KR" dirty="0" err="1"/>
              <a:t>ans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numGuess</a:t>
            </a:r>
            <a:r>
              <a:rPr lang="en-US" altLang="ko-KR" dirty="0"/>
              <a:t> = 2</a:t>
            </a:r>
          </a:p>
          <a:p>
            <a:r>
              <a:rPr lang="en-US" altLang="ko-KR" dirty="0" err="1"/>
              <a:t>ans</a:t>
            </a:r>
            <a:r>
              <a:rPr lang="en-US" altLang="ko-KR" dirty="0"/>
              <a:t>**2=39.0625 &gt; x(25)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high = </a:t>
            </a:r>
            <a:r>
              <a:rPr lang="en-US" altLang="ko-KR" dirty="0" err="1"/>
              <a:t>ans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D037E6-3BAA-445E-906E-F7D4AA5E7CD6}"/>
              </a:ext>
            </a:extLst>
          </p:cNvPr>
          <p:cNvSpPr/>
          <p:nvPr/>
        </p:nvSpPr>
        <p:spPr>
          <a:xfrm>
            <a:off x="971563" y="4222247"/>
            <a:ext cx="3556733" cy="69252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E19A1-40E2-4175-B7A8-9E3A0C411D4A}"/>
              </a:ext>
            </a:extLst>
          </p:cNvPr>
          <p:cNvSpPr txBox="1"/>
          <p:nvPr/>
        </p:nvSpPr>
        <p:spPr>
          <a:xfrm>
            <a:off x="816910" y="3317257"/>
            <a:ext cx="72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</a:p>
          <a:p>
            <a:r>
              <a:rPr lang="en-US" altLang="ko-KR" dirty="0"/>
              <a:t>0.0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7F24D-3192-4DFE-BE8E-4D2718A3BF4B}"/>
              </a:ext>
            </a:extLst>
          </p:cNvPr>
          <p:cNvSpPr txBox="1"/>
          <p:nvPr/>
        </p:nvSpPr>
        <p:spPr>
          <a:xfrm>
            <a:off x="4163543" y="4971573"/>
            <a:ext cx="10068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</a:p>
          <a:p>
            <a:r>
              <a:rPr lang="en-US" altLang="ko-KR" sz="1350" dirty="0">
                <a:solidFill>
                  <a:srgbClr val="C00000"/>
                </a:solidFill>
              </a:rPr>
              <a:t>(12.5)</a:t>
            </a:r>
            <a:endParaRPr lang="ko-KR" altLang="en-US" sz="2100" dirty="0">
              <a:solidFill>
                <a:srgbClr val="C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3F437F-FCCB-48ED-A94C-D8A71C50602E}"/>
              </a:ext>
            </a:extLst>
          </p:cNvPr>
          <p:cNvCxnSpPr>
            <a:cxnSpLocks/>
          </p:cNvCxnSpPr>
          <p:nvPr/>
        </p:nvCxnSpPr>
        <p:spPr>
          <a:xfrm>
            <a:off x="2669242" y="3940504"/>
            <a:ext cx="0" cy="695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7AF9F3-2B6E-461E-9FBE-37D4694D2E63}"/>
              </a:ext>
            </a:extLst>
          </p:cNvPr>
          <p:cNvSpPr txBox="1"/>
          <p:nvPr/>
        </p:nvSpPr>
        <p:spPr>
          <a:xfrm>
            <a:off x="2396098" y="3271852"/>
            <a:ext cx="142639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350" dirty="0"/>
          </a:p>
          <a:p>
            <a:r>
              <a:rPr lang="en-US" altLang="ko-KR" sz="2100" dirty="0" err="1"/>
              <a:t>ans</a:t>
            </a:r>
            <a:r>
              <a:rPr lang="en-US" altLang="ko-KR" sz="2100" dirty="0"/>
              <a:t> </a:t>
            </a:r>
            <a:r>
              <a:rPr lang="en-US" altLang="ko-KR" sz="1350" dirty="0">
                <a:solidFill>
                  <a:srgbClr val="C00000"/>
                </a:solidFill>
              </a:rPr>
              <a:t>(6.25)  </a:t>
            </a:r>
            <a:endParaRPr lang="ko-KR" alt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2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3615C-0FA6-40DE-9ABE-5C94223A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7014"/>
            <a:ext cx="7886700" cy="4239131"/>
          </a:xfrm>
        </p:spPr>
        <p:txBody>
          <a:bodyPr>
            <a:normAutofit/>
          </a:bodyPr>
          <a:lstStyle/>
          <a:p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BB1C6C-C6A6-4C70-9410-E44B6742CC0B}"/>
              </a:ext>
            </a:extLst>
          </p:cNvPr>
          <p:cNvSpPr/>
          <p:nvPr/>
        </p:nvSpPr>
        <p:spPr>
          <a:xfrm>
            <a:off x="971563" y="2415370"/>
            <a:ext cx="3556733" cy="69252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63FC0-27AA-409E-9A37-A7D3333AD325}"/>
              </a:ext>
            </a:extLst>
          </p:cNvPr>
          <p:cNvSpPr txBox="1"/>
          <p:nvPr/>
        </p:nvSpPr>
        <p:spPr>
          <a:xfrm>
            <a:off x="816909" y="4968921"/>
            <a:ext cx="72950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</a:p>
          <a:p>
            <a:r>
              <a:rPr lang="en-US" altLang="ko-KR" sz="1350" dirty="0">
                <a:solidFill>
                  <a:srgbClr val="C00000"/>
                </a:solidFill>
              </a:rPr>
              <a:t>(3.125) </a:t>
            </a:r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C1E4D-D51B-4DB8-B91A-D0186668C79E}"/>
              </a:ext>
            </a:extLst>
          </p:cNvPr>
          <p:cNvSpPr txBox="1"/>
          <p:nvPr/>
        </p:nvSpPr>
        <p:spPr>
          <a:xfrm>
            <a:off x="4163544" y="3179873"/>
            <a:ext cx="8916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</a:p>
          <a:p>
            <a:r>
              <a:rPr lang="en-US" altLang="ko-KR" sz="1350" dirty="0">
                <a:solidFill>
                  <a:srgbClr val="C00000"/>
                </a:solidFill>
              </a:rPr>
              <a:t>(6.25)</a:t>
            </a:r>
            <a:endParaRPr lang="ko-KR" altLang="en-US" sz="21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93F776-8F11-48DE-810B-EE3D7BCFD006}"/>
              </a:ext>
            </a:extLst>
          </p:cNvPr>
          <p:cNvCxnSpPr>
            <a:cxnSpLocks/>
          </p:cNvCxnSpPr>
          <p:nvPr/>
        </p:nvCxnSpPr>
        <p:spPr>
          <a:xfrm>
            <a:off x="2669242" y="2161615"/>
            <a:ext cx="0" cy="695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C2D191-78AA-4FE4-932B-16CAABC776BB}"/>
              </a:ext>
            </a:extLst>
          </p:cNvPr>
          <p:cNvSpPr txBox="1"/>
          <p:nvPr/>
        </p:nvSpPr>
        <p:spPr>
          <a:xfrm>
            <a:off x="2386852" y="1495985"/>
            <a:ext cx="124385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350" dirty="0"/>
          </a:p>
          <a:p>
            <a:r>
              <a:rPr lang="en-US" altLang="ko-KR" sz="2100" dirty="0" err="1"/>
              <a:t>ans</a:t>
            </a:r>
            <a:r>
              <a:rPr lang="en-US" altLang="ko-KR" sz="2100" dirty="0"/>
              <a:t> </a:t>
            </a:r>
            <a:r>
              <a:rPr lang="en-US" altLang="ko-KR" sz="1350" dirty="0">
                <a:solidFill>
                  <a:srgbClr val="C00000"/>
                </a:solidFill>
              </a:rPr>
              <a:t>(3.125) </a:t>
            </a:r>
            <a:endParaRPr lang="ko-KR" altLang="en-US" sz="21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A3E80D-FA05-49CB-AB2E-6E28DE1679A4}"/>
              </a:ext>
            </a:extLst>
          </p:cNvPr>
          <p:cNvSpPr txBox="1"/>
          <p:nvPr/>
        </p:nvSpPr>
        <p:spPr>
          <a:xfrm>
            <a:off x="5563725" y="1130069"/>
            <a:ext cx="3193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numGuess</a:t>
            </a:r>
            <a:r>
              <a:rPr lang="en-US" altLang="ko-KR" dirty="0"/>
              <a:t> = 3</a:t>
            </a:r>
          </a:p>
          <a:p>
            <a:r>
              <a:rPr lang="en-US" altLang="ko-KR" dirty="0" err="1"/>
              <a:t>ans</a:t>
            </a:r>
            <a:r>
              <a:rPr lang="en-US" altLang="ko-KR" dirty="0"/>
              <a:t>**2=9.765625 &lt; x(25)</a:t>
            </a:r>
          </a:p>
          <a:p>
            <a:r>
              <a:rPr lang="en-US" altLang="ko-KR" dirty="0"/>
              <a:t>low = </a:t>
            </a:r>
            <a:r>
              <a:rPr lang="en-US" altLang="ko-KR" dirty="0" err="1"/>
              <a:t>ans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numGuess</a:t>
            </a:r>
            <a:r>
              <a:rPr lang="en-US" altLang="ko-KR" dirty="0"/>
              <a:t> = 4</a:t>
            </a:r>
          </a:p>
          <a:p>
            <a:r>
              <a:rPr lang="en-US" altLang="ko-KR" dirty="0" err="1"/>
              <a:t>ans</a:t>
            </a:r>
            <a:r>
              <a:rPr lang="en-US" altLang="ko-KR" dirty="0"/>
              <a:t>**2=21.97.. &lt; x(25)</a:t>
            </a:r>
          </a:p>
          <a:p>
            <a:r>
              <a:rPr lang="en-US" altLang="ko-KR" dirty="0"/>
              <a:t>low= </a:t>
            </a:r>
            <a:r>
              <a:rPr lang="en-US" altLang="ko-KR" dirty="0" err="1"/>
              <a:t>ans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D037E6-3BAA-445E-906E-F7D4AA5E7CD6}"/>
              </a:ext>
            </a:extLst>
          </p:cNvPr>
          <p:cNvSpPr/>
          <p:nvPr/>
        </p:nvSpPr>
        <p:spPr>
          <a:xfrm>
            <a:off x="971563" y="4222247"/>
            <a:ext cx="3556733" cy="69252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E19A1-40E2-4175-B7A8-9E3A0C411D4A}"/>
              </a:ext>
            </a:extLst>
          </p:cNvPr>
          <p:cNvSpPr txBox="1"/>
          <p:nvPr/>
        </p:nvSpPr>
        <p:spPr>
          <a:xfrm>
            <a:off x="816909" y="3202956"/>
            <a:ext cx="72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</a:p>
          <a:p>
            <a:r>
              <a:rPr lang="en-US" altLang="ko-KR" dirty="0"/>
              <a:t>0.0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7F24D-3192-4DFE-BE8E-4D2718A3BF4B}"/>
              </a:ext>
            </a:extLst>
          </p:cNvPr>
          <p:cNvSpPr txBox="1"/>
          <p:nvPr/>
        </p:nvSpPr>
        <p:spPr>
          <a:xfrm>
            <a:off x="4163543" y="4971573"/>
            <a:ext cx="10068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</a:p>
          <a:p>
            <a:r>
              <a:rPr lang="en-US" altLang="ko-KR" sz="1350" dirty="0">
                <a:solidFill>
                  <a:srgbClr val="C00000"/>
                </a:solidFill>
              </a:rPr>
              <a:t>(6.25)</a:t>
            </a:r>
            <a:endParaRPr lang="ko-KR" altLang="en-US" sz="2100" dirty="0">
              <a:solidFill>
                <a:srgbClr val="C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3F437F-FCCB-48ED-A94C-D8A71C50602E}"/>
              </a:ext>
            </a:extLst>
          </p:cNvPr>
          <p:cNvCxnSpPr>
            <a:cxnSpLocks/>
          </p:cNvCxnSpPr>
          <p:nvPr/>
        </p:nvCxnSpPr>
        <p:spPr>
          <a:xfrm>
            <a:off x="2669242" y="3940504"/>
            <a:ext cx="0" cy="695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7AF9F3-2B6E-461E-9FBE-37D4694D2E63}"/>
              </a:ext>
            </a:extLst>
          </p:cNvPr>
          <p:cNvSpPr txBox="1"/>
          <p:nvPr/>
        </p:nvSpPr>
        <p:spPr>
          <a:xfrm>
            <a:off x="2396098" y="3271852"/>
            <a:ext cx="123460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350" dirty="0"/>
          </a:p>
          <a:p>
            <a:r>
              <a:rPr lang="en-US" altLang="ko-KR" sz="2100" dirty="0" err="1"/>
              <a:t>ans</a:t>
            </a:r>
            <a:r>
              <a:rPr lang="en-US" altLang="ko-KR" sz="2100" dirty="0"/>
              <a:t> </a:t>
            </a:r>
            <a:r>
              <a:rPr lang="en-US" altLang="ko-KR" sz="1350" dirty="0">
                <a:solidFill>
                  <a:srgbClr val="C00000"/>
                </a:solidFill>
              </a:rPr>
              <a:t>(4.6875)  </a:t>
            </a:r>
            <a:endParaRPr lang="ko-KR" alt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28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3615C-0FA6-40DE-9ABE-5C94223A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7014"/>
            <a:ext cx="7886700" cy="423913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…</a:t>
            </a:r>
            <a:endParaRPr lang="ko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BB1C6C-C6A6-4C70-9410-E44B6742CC0B}"/>
              </a:ext>
            </a:extLst>
          </p:cNvPr>
          <p:cNvSpPr/>
          <p:nvPr/>
        </p:nvSpPr>
        <p:spPr>
          <a:xfrm>
            <a:off x="971563" y="2415370"/>
            <a:ext cx="3556733" cy="69252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/>
              <a:t>ㅇ</a:t>
            </a:r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C1E4D-D51B-4DB8-B91A-D0186668C79E}"/>
              </a:ext>
            </a:extLst>
          </p:cNvPr>
          <p:cNvSpPr txBox="1"/>
          <p:nvPr/>
        </p:nvSpPr>
        <p:spPr>
          <a:xfrm>
            <a:off x="4220287" y="3237580"/>
            <a:ext cx="13434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</a:p>
          <a:p>
            <a:r>
              <a:rPr lang="en-US" altLang="ko-KR" sz="1350" dirty="0">
                <a:solidFill>
                  <a:srgbClr val="C00000"/>
                </a:solidFill>
              </a:rPr>
              <a:t>(5.0048828125)</a:t>
            </a:r>
            <a:endParaRPr lang="ko-KR" altLang="en-US" sz="21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93F776-8F11-48DE-810B-EE3D7BCFD006}"/>
              </a:ext>
            </a:extLst>
          </p:cNvPr>
          <p:cNvCxnSpPr>
            <a:cxnSpLocks/>
          </p:cNvCxnSpPr>
          <p:nvPr/>
        </p:nvCxnSpPr>
        <p:spPr>
          <a:xfrm>
            <a:off x="2669242" y="2161615"/>
            <a:ext cx="0" cy="695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C2D191-78AA-4FE4-932B-16CAABC776BB}"/>
              </a:ext>
            </a:extLst>
          </p:cNvPr>
          <p:cNvSpPr txBox="1"/>
          <p:nvPr/>
        </p:nvSpPr>
        <p:spPr>
          <a:xfrm>
            <a:off x="2386852" y="1495985"/>
            <a:ext cx="218514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350" dirty="0"/>
          </a:p>
          <a:p>
            <a:r>
              <a:rPr lang="en-US" altLang="ko-KR" sz="2100" dirty="0" err="1"/>
              <a:t>ans</a:t>
            </a:r>
            <a:r>
              <a:rPr lang="en-US" altLang="ko-KR" sz="2100" dirty="0"/>
              <a:t> </a:t>
            </a:r>
            <a:r>
              <a:rPr lang="en-US" altLang="ko-KR" sz="1350" dirty="0">
                <a:solidFill>
                  <a:srgbClr val="C00000"/>
                </a:solidFill>
              </a:rPr>
              <a:t>(5.001831546875) </a:t>
            </a:r>
            <a:endParaRPr lang="ko-KR" altLang="en-US" sz="21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A3E80D-FA05-49CB-AB2E-6E28DE1679A4}"/>
              </a:ext>
            </a:extLst>
          </p:cNvPr>
          <p:cNvSpPr txBox="1"/>
          <p:nvPr/>
        </p:nvSpPr>
        <p:spPr>
          <a:xfrm>
            <a:off x="5822224" y="1339909"/>
            <a:ext cx="31936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numGuess</a:t>
            </a:r>
            <a:r>
              <a:rPr lang="en-US" altLang="ko-KR" dirty="0"/>
              <a:t> = 13</a:t>
            </a:r>
          </a:p>
          <a:p>
            <a:endParaRPr lang="en-US" altLang="ko-KR" dirty="0"/>
          </a:p>
          <a:p>
            <a:r>
              <a:rPr lang="en-US" altLang="ko-KR" dirty="0" err="1"/>
              <a:t>ans</a:t>
            </a:r>
            <a:r>
              <a:rPr lang="en-US" altLang="ko-KR" dirty="0"/>
              <a:t> = (</a:t>
            </a:r>
            <a:r>
              <a:rPr lang="en-US" altLang="ko-KR" dirty="0" err="1"/>
              <a:t>low+high</a:t>
            </a:r>
            <a:r>
              <a:rPr lang="en-US" altLang="ko-KR" dirty="0"/>
              <a:t>)/2.0</a:t>
            </a:r>
          </a:p>
          <a:p>
            <a:r>
              <a:rPr lang="en-US" altLang="ko-KR" dirty="0"/>
              <a:t>     </a:t>
            </a:r>
            <a:r>
              <a:rPr lang="en-US" altLang="ko-KR" sz="1350" dirty="0">
                <a:solidFill>
                  <a:srgbClr val="C00000"/>
                </a:solidFill>
              </a:rPr>
              <a:t>= 5.003051758125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오차범위가 </a:t>
            </a:r>
            <a:r>
              <a:rPr lang="en-US" altLang="ko-KR" dirty="0"/>
              <a:t>0.01 </a:t>
            </a:r>
            <a:r>
              <a:rPr lang="ko-KR" altLang="en-US" dirty="0"/>
              <a:t>미만이므로</a:t>
            </a:r>
            <a:endParaRPr lang="en-US" altLang="ko-KR" dirty="0"/>
          </a:p>
          <a:p>
            <a:r>
              <a:rPr lang="en-US" altLang="ko-KR" dirty="0"/>
              <a:t>abs(</a:t>
            </a:r>
            <a:r>
              <a:rPr lang="en-US" altLang="ko-KR" dirty="0" err="1"/>
              <a:t>ans</a:t>
            </a:r>
            <a:r>
              <a:rPr lang="en-US" altLang="ko-KR" dirty="0"/>
              <a:t>**2-x&lt;epsilon) </a:t>
            </a:r>
            <a:r>
              <a:rPr lang="ko-KR" altLang="en-US" dirty="0"/>
              <a:t>이 되어 반복문을 빠져나와  결과를 출력한다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E19A1-40E2-4175-B7A8-9E3A0C411D4A}"/>
              </a:ext>
            </a:extLst>
          </p:cNvPr>
          <p:cNvSpPr txBox="1"/>
          <p:nvPr/>
        </p:nvSpPr>
        <p:spPr>
          <a:xfrm>
            <a:off x="816908" y="3202956"/>
            <a:ext cx="16901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</a:p>
          <a:p>
            <a:r>
              <a:rPr lang="en-US" altLang="ko-KR" sz="1350" dirty="0">
                <a:solidFill>
                  <a:srgbClr val="C00000"/>
                </a:solidFill>
              </a:rPr>
              <a:t>(4.998779296875)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8296E-9ED6-4CF7-B3D0-A6B1BD389C21}"/>
              </a:ext>
            </a:extLst>
          </p:cNvPr>
          <p:cNvSpPr txBox="1"/>
          <p:nvPr/>
        </p:nvSpPr>
        <p:spPr>
          <a:xfrm>
            <a:off x="766429" y="4566442"/>
            <a:ext cx="511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numGuesses</a:t>
            </a:r>
            <a:r>
              <a:rPr lang="en-US" altLang="ko-KR" dirty="0"/>
              <a:t> = 13</a:t>
            </a:r>
          </a:p>
          <a:p>
            <a:r>
              <a:rPr lang="en-US" altLang="ko-KR" dirty="0"/>
              <a:t>5.003051758125 is close to square root of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08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예상 문제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8234934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+mn-ea"/>
              </a:rPr>
              <a:t>#Approximating the square root</a:t>
            </a:r>
          </a:p>
          <a:p>
            <a:r>
              <a:rPr lang="en-US" altLang="ko-KR" sz="1400" dirty="0">
                <a:latin typeface="+mn-ea"/>
              </a:rPr>
              <a:t>x = 25</a:t>
            </a:r>
          </a:p>
          <a:p>
            <a:r>
              <a:rPr lang="en-US" altLang="ko-KR" sz="1400" dirty="0">
                <a:latin typeface="+mn-ea"/>
              </a:rPr>
              <a:t>epsilon = 0.01                                                    1.              </a:t>
            </a:r>
            <a:r>
              <a:rPr lang="ko-KR" altLang="en-US" sz="1400" dirty="0">
                <a:latin typeface="+mn-ea"/>
              </a:rPr>
              <a:t>에 알맞은 것을 </a:t>
            </a:r>
            <a:r>
              <a:rPr lang="ko-KR" altLang="en-US" sz="1400" dirty="0" err="1">
                <a:latin typeface="+mn-ea"/>
              </a:rPr>
              <a:t>입력하시오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step = epsilon**2</a:t>
            </a:r>
          </a:p>
          <a:p>
            <a:r>
              <a:rPr lang="en-US" altLang="ko-KR" sz="1400" dirty="0" err="1">
                <a:latin typeface="+mn-ea"/>
              </a:rPr>
              <a:t>numGuesses</a:t>
            </a:r>
            <a:r>
              <a:rPr lang="en-US" altLang="ko-KR" sz="1400" dirty="0">
                <a:latin typeface="+mn-ea"/>
              </a:rPr>
              <a:t> = 0</a:t>
            </a:r>
          </a:p>
          <a:p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 = 0.0</a:t>
            </a:r>
          </a:p>
          <a:p>
            <a:r>
              <a:rPr lang="en-US" altLang="ko-KR" sz="1400" dirty="0">
                <a:latin typeface="+mn-ea"/>
              </a:rPr>
              <a:t>while abs(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**2 – x) &gt;= epsilon and                :    </a:t>
            </a:r>
          </a:p>
          <a:p>
            <a:r>
              <a:rPr lang="en-US" altLang="ko-KR" sz="1400" dirty="0">
                <a:latin typeface="+mn-ea"/>
              </a:rPr>
              <a:t>    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 += step</a:t>
            </a:r>
          </a:p>
          <a:p>
            <a:r>
              <a:rPr lang="en-US" altLang="ko-KR" sz="1400" dirty="0">
                <a:latin typeface="+mn-ea"/>
              </a:rPr>
              <a:t>     </a:t>
            </a:r>
            <a:r>
              <a:rPr lang="en-US" altLang="ko-KR" sz="1400" dirty="0" err="1">
                <a:latin typeface="+mn-ea"/>
              </a:rPr>
              <a:t>numGuesses</a:t>
            </a:r>
            <a:r>
              <a:rPr lang="en-US" altLang="ko-KR" sz="1400" dirty="0">
                <a:latin typeface="+mn-ea"/>
              </a:rPr>
              <a:t> += 1</a:t>
            </a:r>
          </a:p>
          <a:p>
            <a:r>
              <a:rPr lang="en-US" altLang="ko-KR" sz="1400" dirty="0">
                <a:latin typeface="+mn-ea"/>
              </a:rPr>
              <a:t>print(‘</a:t>
            </a:r>
            <a:r>
              <a:rPr lang="en-US" altLang="ko-KR" sz="1400" dirty="0" err="1">
                <a:latin typeface="+mn-ea"/>
              </a:rPr>
              <a:t>numGuesses</a:t>
            </a:r>
            <a:r>
              <a:rPr lang="en-US" altLang="ko-KR" sz="1400" dirty="0">
                <a:latin typeface="+mn-ea"/>
              </a:rPr>
              <a:t> =‘ , </a:t>
            </a:r>
            <a:r>
              <a:rPr lang="en-US" altLang="ko-KR" sz="1400" dirty="0" err="1">
                <a:latin typeface="+mn-ea"/>
              </a:rPr>
              <a:t>numGuesses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if abs(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**2 – x) &gt;= epsilon :                              2. </a:t>
            </a:r>
            <a:r>
              <a:rPr lang="ko-KR" altLang="en-US" sz="1400" dirty="0">
                <a:latin typeface="+mn-ea"/>
              </a:rPr>
              <a:t>어떤 방식으로 자료를 탐색했습니까</a:t>
            </a:r>
            <a:r>
              <a:rPr lang="en-US" altLang="ko-KR" sz="1400" dirty="0">
                <a:latin typeface="+mn-ea"/>
              </a:rPr>
              <a:t>?</a:t>
            </a:r>
          </a:p>
          <a:p>
            <a:r>
              <a:rPr lang="en-US" altLang="ko-KR" sz="1400" dirty="0">
                <a:latin typeface="+mn-ea"/>
              </a:rPr>
              <a:t>     print(‘Failed on square root of’, x)</a:t>
            </a:r>
          </a:p>
          <a:p>
            <a:r>
              <a:rPr lang="en-US" altLang="ko-KR" sz="1400" dirty="0">
                <a:latin typeface="+mn-ea"/>
              </a:rPr>
              <a:t>else: </a:t>
            </a:r>
          </a:p>
          <a:p>
            <a:r>
              <a:rPr lang="en-US" altLang="ko-KR" sz="1400" dirty="0">
                <a:latin typeface="+mn-ea"/>
              </a:rPr>
              <a:t>     print(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, ‘is close to square root of’, x)               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3E6AB9-BF01-413A-8753-68F9C4E5570D}"/>
              </a:ext>
            </a:extLst>
          </p:cNvPr>
          <p:cNvSpPr/>
          <p:nvPr/>
        </p:nvSpPr>
        <p:spPr>
          <a:xfrm>
            <a:off x="3974592" y="3910584"/>
            <a:ext cx="768096" cy="307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4F296A-93BC-44EF-AD6C-8CF9167E6F46}"/>
              </a:ext>
            </a:extLst>
          </p:cNvPr>
          <p:cNvSpPr/>
          <p:nvPr/>
        </p:nvSpPr>
        <p:spPr>
          <a:xfrm>
            <a:off x="5413248" y="2746248"/>
            <a:ext cx="689610" cy="2651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7A32B37-C122-4382-88C4-024EC4DE22BF}"/>
              </a:ext>
            </a:extLst>
          </p:cNvPr>
          <p:cNvSpPr txBox="1">
            <a:spLocks/>
          </p:cNvSpPr>
          <p:nvPr/>
        </p:nvSpPr>
        <p:spPr>
          <a:xfrm>
            <a:off x="5718810" y="2060829"/>
            <a:ext cx="2327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09062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0732-8D34-43CD-A799-B52862E6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208" y="2646556"/>
            <a:ext cx="2285237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918DF-1309-4EEA-942B-189AB1F0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443" y="1827595"/>
            <a:ext cx="4604766" cy="3268663"/>
          </a:xfrm>
        </p:spPr>
        <p:txBody>
          <a:bodyPr>
            <a:normAutofit/>
          </a:bodyPr>
          <a:lstStyle/>
          <a:p>
            <a:pPr marL="228595" indent="0" latinLnBrk="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None/>
            </a:pPr>
            <a:endParaRPr lang="en-US" altLang="ko-KR" sz="2400" b="1" dirty="0"/>
          </a:p>
          <a:p>
            <a:pPr marL="457189" indent="-228594" latinLnBrk="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/>
              <a:t>개념어 정리</a:t>
            </a:r>
            <a:endParaRPr lang="en-US" altLang="ko-KR" sz="2400" b="1" dirty="0"/>
          </a:p>
          <a:p>
            <a:pPr marL="457189" indent="-228594" latinLnBrk="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altLang="ko-KR" sz="2400" b="1" dirty="0"/>
          </a:p>
          <a:p>
            <a:pPr marL="457189" indent="-228594" latinLnBrk="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/>
              <a:t>예상 문제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53795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예상 문제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823493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+mn-ea"/>
              </a:rPr>
              <a:t>#Approximating the square root</a:t>
            </a:r>
          </a:p>
          <a:p>
            <a:r>
              <a:rPr lang="en-US" altLang="ko-KR" sz="1400" dirty="0">
                <a:latin typeface="+mn-ea"/>
              </a:rPr>
              <a:t>x = 25</a:t>
            </a:r>
          </a:p>
          <a:p>
            <a:r>
              <a:rPr lang="en-US" altLang="ko-KR" sz="1400" dirty="0">
                <a:latin typeface="+mn-ea"/>
              </a:rPr>
              <a:t>epsilon = 0.01                                                    1.              </a:t>
            </a:r>
            <a:r>
              <a:rPr lang="ko-KR" altLang="en-US" sz="1400" dirty="0">
                <a:latin typeface="+mn-ea"/>
              </a:rPr>
              <a:t>에 알맞은 것을 </a:t>
            </a:r>
            <a:r>
              <a:rPr lang="ko-KR" altLang="en-US" sz="1400" dirty="0" err="1">
                <a:latin typeface="+mn-ea"/>
              </a:rPr>
              <a:t>입력하시오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 err="1">
                <a:latin typeface="+mn-ea"/>
              </a:rPr>
              <a:t>numGuesses</a:t>
            </a:r>
            <a:r>
              <a:rPr lang="en-US" altLang="ko-KR" sz="1400" dirty="0">
                <a:latin typeface="+mn-ea"/>
              </a:rPr>
              <a:t> = 0</a:t>
            </a:r>
          </a:p>
          <a:p>
            <a:r>
              <a:rPr lang="en-US" altLang="ko-KR" sz="1400" dirty="0">
                <a:latin typeface="+mn-ea"/>
              </a:rPr>
              <a:t>low = 0.0</a:t>
            </a:r>
          </a:p>
          <a:p>
            <a:r>
              <a:rPr lang="en-US" altLang="ko-KR" sz="1400" dirty="0">
                <a:latin typeface="+mn-ea"/>
              </a:rPr>
              <a:t>high = max(1.0, x)</a:t>
            </a:r>
          </a:p>
          <a:p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 = (high + low) / 2.0</a:t>
            </a:r>
          </a:p>
          <a:p>
            <a:r>
              <a:rPr lang="en-US" altLang="ko-KR" sz="1400" dirty="0">
                <a:latin typeface="+mn-ea"/>
              </a:rPr>
              <a:t>while abs(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**2 – x) &gt;= epsilon  :</a:t>
            </a:r>
          </a:p>
          <a:p>
            <a:r>
              <a:rPr lang="en-US" altLang="ko-KR" sz="1400" dirty="0">
                <a:latin typeface="+mn-ea"/>
              </a:rPr>
              <a:t>     </a:t>
            </a:r>
            <a:r>
              <a:rPr lang="en-US" altLang="ko-KR" sz="1400" dirty="0" err="1">
                <a:latin typeface="+mn-ea"/>
              </a:rPr>
              <a:t>numGuesses</a:t>
            </a:r>
            <a:r>
              <a:rPr lang="en-US" altLang="ko-KR" sz="1400" dirty="0">
                <a:latin typeface="+mn-ea"/>
              </a:rPr>
              <a:t> += 1</a:t>
            </a:r>
          </a:p>
          <a:p>
            <a:r>
              <a:rPr lang="en-US" altLang="ko-KR" sz="1400" dirty="0">
                <a:latin typeface="+mn-ea"/>
              </a:rPr>
              <a:t>     if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**2 &lt; x :</a:t>
            </a:r>
          </a:p>
          <a:p>
            <a:r>
              <a:rPr lang="en-US" altLang="ko-KR" sz="1400" dirty="0">
                <a:latin typeface="+mn-ea"/>
              </a:rPr>
              <a:t>      </a:t>
            </a:r>
          </a:p>
          <a:p>
            <a:r>
              <a:rPr lang="en-US" altLang="ko-KR" sz="1400" dirty="0">
                <a:latin typeface="+mn-ea"/>
              </a:rPr>
              <a:t>     else:                                                            2. </a:t>
            </a:r>
            <a:r>
              <a:rPr lang="ko-KR" altLang="en-US" sz="1400" dirty="0">
                <a:latin typeface="+mn-ea"/>
              </a:rPr>
              <a:t>어떤 방식으로 자료를 탐색했습니까</a:t>
            </a:r>
            <a:r>
              <a:rPr lang="en-US" altLang="ko-KR" sz="1400" dirty="0">
                <a:latin typeface="+mn-ea"/>
              </a:rPr>
              <a:t>?</a:t>
            </a: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print(‘</a:t>
            </a:r>
            <a:r>
              <a:rPr lang="en-US" altLang="ko-KR" sz="1400" dirty="0" err="1">
                <a:latin typeface="+mn-ea"/>
              </a:rPr>
              <a:t>numGuesses</a:t>
            </a:r>
            <a:r>
              <a:rPr lang="en-US" altLang="ko-KR" sz="1400" dirty="0">
                <a:latin typeface="+mn-ea"/>
              </a:rPr>
              <a:t> =‘ , </a:t>
            </a:r>
            <a:r>
              <a:rPr lang="en-US" altLang="ko-KR" sz="1400" dirty="0" err="1">
                <a:latin typeface="+mn-ea"/>
              </a:rPr>
              <a:t>numGuesses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, ‘is close to square root of’, x)                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4F296A-93BC-44EF-AD6C-8CF9167E6F46}"/>
              </a:ext>
            </a:extLst>
          </p:cNvPr>
          <p:cNvSpPr/>
          <p:nvPr/>
        </p:nvSpPr>
        <p:spPr>
          <a:xfrm>
            <a:off x="5132832" y="2636520"/>
            <a:ext cx="689610" cy="2651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C1699B-66E1-41C6-8893-7A761D22FC8B}"/>
              </a:ext>
            </a:extLst>
          </p:cNvPr>
          <p:cNvSpPr/>
          <p:nvPr/>
        </p:nvSpPr>
        <p:spPr>
          <a:xfrm>
            <a:off x="1127760" y="4751832"/>
            <a:ext cx="13716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41F044-6D73-452F-9191-98DBF4C8A036}"/>
              </a:ext>
            </a:extLst>
          </p:cNvPr>
          <p:cNvSpPr/>
          <p:nvPr/>
        </p:nvSpPr>
        <p:spPr>
          <a:xfrm>
            <a:off x="1024128" y="5283294"/>
            <a:ext cx="1950720" cy="532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91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예상 문제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8234934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+mn-ea"/>
              </a:rPr>
              <a:t>#Approximating the square root</a:t>
            </a:r>
          </a:p>
          <a:p>
            <a:r>
              <a:rPr lang="en-US" altLang="ko-KR" sz="1400" dirty="0">
                <a:latin typeface="+mn-ea"/>
              </a:rPr>
              <a:t>x = 25                                                                                       </a:t>
            </a:r>
            <a:r>
              <a:rPr lang="ko-KR" altLang="en-US" sz="1400" dirty="0">
                <a:latin typeface="+mn-ea"/>
              </a:rPr>
              <a:t>을 채워 </a:t>
            </a:r>
            <a:r>
              <a:rPr lang="ko-KR" altLang="en-US" sz="1400" dirty="0" err="1">
                <a:latin typeface="+mn-ea"/>
              </a:rPr>
              <a:t>넣으시오</a:t>
            </a:r>
            <a:r>
              <a:rPr lang="en-US" altLang="ko-KR" sz="1400" dirty="0">
                <a:latin typeface="+mn-ea"/>
              </a:rPr>
              <a:t>.            </a:t>
            </a:r>
          </a:p>
          <a:p>
            <a:r>
              <a:rPr lang="en-US" altLang="ko-KR" sz="1400" dirty="0">
                <a:latin typeface="+mn-ea"/>
              </a:rPr>
              <a:t>epsilon = 0.01                                                    </a:t>
            </a:r>
          </a:p>
          <a:p>
            <a:r>
              <a:rPr lang="en-US" altLang="ko-KR" sz="1400" dirty="0">
                <a:latin typeface="+mn-ea"/>
              </a:rPr>
              <a:t>step = epsilon**2</a:t>
            </a:r>
          </a:p>
          <a:p>
            <a:r>
              <a:rPr lang="en-US" altLang="ko-KR" sz="1400" dirty="0" err="1">
                <a:latin typeface="+mn-ea"/>
              </a:rPr>
              <a:t>numGuesses</a:t>
            </a:r>
            <a:r>
              <a:rPr lang="en-US" altLang="ko-KR" sz="1400" dirty="0">
                <a:latin typeface="+mn-ea"/>
              </a:rPr>
              <a:t> = 0</a:t>
            </a:r>
          </a:p>
          <a:p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 = 0.0</a:t>
            </a: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print(‘</a:t>
            </a:r>
            <a:r>
              <a:rPr lang="en-US" altLang="ko-KR" sz="1400" dirty="0" err="1">
                <a:latin typeface="+mn-ea"/>
              </a:rPr>
              <a:t>numGuesses</a:t>
            </a:r>
            <a:r>
              <a:rPr lang="en-US" altLang="ko-KR" sz="1400" dirty="0">
                <a:latin typeface="+mn-ea"/>
              </a:rPr>
              <a:t> =‘ , </a:t>
            </a:r>
            <a:r>
              <a:rPr lang="en-US" altLang="ko-KR" sz="1400" dirty="0" err="1">
                <a:latin typeface="+mn-ea"/>
              </a:rPr>
              <a:t>numGuesses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print(‘Failed on square root of’, x)</a:t>
            </a:r>
          </a:p>
          <a:p>
            <a:r>
              <a:rPr lang="en-US" altLang="ko-KR" sz="1400" dirty="0">
                <a:latin typeface="+mn-ea"/>
              </a:rPr>
              <a:t> </a:t>
            </a:r>
          </a:p>
          <a:p>
            <a:r>
              <a:rPr lang="en-US" altLang="ko-KR" sz="1400" dirty="0">
                <a:latin typeface="+mn-ea"/>
              </a:rPr>
              <a:t>     print(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, ‘is close to square root of’, x)               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DB3BDB-1174-4FFE-8B89-E7E93DECAC34}"/>
              </a:ext>
            </a:extLst>
          </p:cNvPr>
          <p:cNvSpPr/>
          <p:nvPr/>
        </p:nvSpPr>
        <p:spPr>
          <a:xfrm>
            <a:off x="701802" y="3934968"/>
            <a:ext cx="4114038" cy="880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6A0A3E-6E52-4547-BD32-C8A5A6C41891}"/>
              </a:ext>
            </a:extLst>
          </p:cNvPr>
          <p:cNvSpPr/>
          <p:nvPr/>
        </p:nvSpPr>
        <p:spPr>
          <a:xfrm>
            <a:off x="720090" y="5181600"/>
            <a:ext cx="2522982" cy="262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5027A-100B-40D6-B3EC-C3D8920013CF}"/>
              </a:ext>
            </a:extLst>
          </p:cNvPr>
          <p:cNvSpPr/>
          <p:nvPr/>
        </p:nvSpPr>
        <p:spPr>
          <a:xfrm>
            <a:off x="713994" y="5748528"/>
            <a:ext cx="2522982" cy="262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F910C6-2F76-4E7C-9E92-27C1673612DC}"/>
              </a:ext>
            </a:extLst>
          </p:cNvPr>
          <p:cNvSpPr/>
          <p:nvPr/>
        </p:nvSpPr>
        <p:spPr>
          <a:xfrm>
            <a:off x="5583936" y="2463962"/>
            <a:ext cx="999744" cy="26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7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5822E-F819-4ACC-A729-E3867775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제곱근 구하기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675BB4A-E782-4973-B478-38AA7EBDD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99975"/>
            <a:ext cx="4594940" cy="328364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08CA97B-35EA-481D-9264-170DF2031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94" y="5057134"/>
            <a:ext cx="2209195" cy="6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52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예상 문제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3504438" cy="4351338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#find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the cube root of a perfect cube</a:t>
            </a:r>
          </a:p>
          <a:p>
            <a:r>
              <a:rPr lang="en-US" altLang="ko-KR" sz="1400" dirty="0">
                <a:latin typeface="+mn-ea"/>
              </a:rPr>
              <a:t>x = int(input(‘Enter an integer: ‘))</a:t>
            </a:r>
          </a:p>
          <a:p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 = 0</a:t>
            </a:r>
          </a:p>
          <a:p>
            <a:r>
              <a:rPr lang="en-US" altLang="ko-KR" sz="1400" dirty="0">
                <a:latin typeface="+mn-ea"/>
              </a:rPr>
              <a:t>while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**3 &lt; abs(x) :</a:t>
            </a:r>
          </a:p>
          <a:p>
            <a:r>
              <a:rPr lang="en-US" altLang="ko-KR" sz="1400" dirty="0">
                <a:latin typeface="+mn-ea"/>
              </a:rPr>
              <a:t>    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 + 1</a:t>
            </a:r>
          </a:p>
          <a:p>
            <a:r>
              <a:rPr lang="en-US" altLang="ko-KR" sz="1400" dirty="0">
                <a:latin typeface="+mn-ea"/>
              </a:rPr>
              <a:t>if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**3 != abs(x) :</a:t>
            </a:r>
          </a:p>
          <a:p>
            <a:r>
              <a:rPr lang="en-US" altLang="ko-KR" sz="1400" dirty="0">
                <a:latin typeface="+mn-ea"/>
              </a:rPr>
              <a:t>     print(x, ‘is not a perfect cube’)</a:t>
            </a:r>
          </a:p>
          <a:p>
            <a:r>
              <a:rPr lang="en-US" altLang="ko-KR" sz="1400" dirty="0">
                <a:latin typeface="+mn-ea"/>
              </a:rPr>
              <a:t>else :</a:t>
            </a:r>
          </a:p>
          <a:p>
            <a:r>
              <a:rPr lang="en-US" altLang="ko-KR" sz="1400" dirty="0">
                <a:latin typeface="+mn-ea"/>
              </a:rPr>
              <a:t>     if x &lt; 0 :</a:t>
            </a:r>
          </a:p>
          <a:p>
            <a:r>
              <a:rPr lang="en-US" altLang="ko-KR" sz="1400" dirty="0">
                <a:latin typeface="+mn-ea"/>
              </a:rPr>
              <a:t>         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 = -</a:t>
            </a:r>
            <a:r>
              <a:rPr lang="en-US" altLang="ko-KR" sz="1400" dirty="0" err="1">
                <a:latin typeface="+mn-ea"/>
              </a:rPr>
              <a:t>ans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print(‘Cube root of’, x, ‘is’,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3D1B0A5-E666-4DB4-BCC8-C5F23C17DDDE}"/>
              </a:ext>
            </a:extLst>
          </p:cNvPr>
          <p:cNvSpPr txBox="1">
            <a:spLocks/>
          </p:cNvSpPr>
          <p:nvPr/>
        </p:nvSpPr>
        <p:spPr>
          <a:xfrm>
            <a:off x="4133088" y="2066925"/>
            <a:ext cx="43822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+mn-ea"/>
              </a:rPr>
              <a:t>어떤 목적의 코드입니까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+mn-ea"/>
              </a:rPr>
              <a:t>어떠한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방식 사용하여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자료 탐색을 하였습니까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+mn-ea"/>
              </a:rPr>
              <a:t>Decrementing function</a:t>
            </a:r>
            <a:r>
              <a:rPr lang="ko-KR" altLang="en-US" sz="1400" dirty="0">
                <a:latin typeface="+mn-ea"/>
              </a:rPr>
              <a:t>은 무엇입니까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0578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예상 문제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3504438" cy="4351338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#find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the cube root of a perfect cube</a:t>
            </a:r>
          </a:p>
          <a:p>
            <a:r>
              <a:rPr lang="en-US" altLang="ko-KR" sz="1400" dirty="0">
                <a:latin typeface="+mn-ea"/>
              </a:rPr>
              <a:t>x = int(input(‘Enter an integer: ‘))</a:t>
            </a:r>
          </a:p>
          <a:p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 = 0</a:t>
            </a: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print(x, ‘is not a perfect cube’)</a:t>
            </a:r>
          </a:p>
          <a:p>
            <a:r>
              <a:rPr lang="en-US" altLang="ko-KR" sz="1400" dirty="0">
                <a:latin typeface="+mn-ea"/>
              </a:rPr>
              <a:t>else :</a:t>
            </a: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print(‘Cube root of’, x, ‘is’,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3D1B0A5-E666-4DB4-BCC8-C5F23C17DDDE}"/>
              </a:ext>
            </a:extLst>
          </p:cNvPr>
          <p:cNvSpPr txBox="1">
            <a:spLocks/>
          </p:cNvSpPr>
          <p:nvPr/>
        </p:nvSpPr>
        <p:spPr>
          <a:xfrm>
            <a:off x="4133088" y="2066925"/>
            <a:ext cx="438226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                      </a:t>
            </a:r>
            <a:r>
              <a:rPr lang="ko-KR" altLang="en-US" sz="1400" dirty="0">
                <a:latin typeface="+mn-ea"/>
              </a:rPr>
              <a:t>에 알맞은 것은 </a:t>
            </a:r>
            <a:r>
              <a:rPr lang="ko-KR" altLang="en-US" sz="1400" dirty="0" err="1">
                <a:latin typeface="+mn-ea"/>
              </a:rPr>
              <a:t>입력하시오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30EE40-8D07-43B3-BDEA-7734CBDE983D}"/>
              </a:ext>
            </a:extLst>
          </p:cNvPr>
          <p:cNvSpPr/>
          <p:nvPr/>
        </p:nvSpPr>
        <p:spPr>
          <a:xfrm>
            <a:off x="743712" y="3535680"/>
            <a:ext cx="1780032" cy="877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C9C345-1ABF-4630-8795-EC66B21A42A0}"/>
              </a:ext>
            </a:extLst>
          </p:cNvPr>
          <p:cNvSpPr/>
          <p:nvPr/>
        </p:nvSpPr>
        <p:spPr>
          <a:xfrm>
            <a:off x="1005840" y="5041011"/>
            <a:ext cx="1517904" cy="6404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DD54A9-8D01-440C-9B27-9D6597A984F5}"/>
              </a:ext>
            </a:extLst>
          </p:cNvPr>
          <p:cNvSpPr/>
          <p:nvPr/>
        </p:nvSpPr>
        <p:spPr>
          <a:xfrm>
            <a:off x="5047488" y="2694051"/>
            <a:ext cx="868680" cy="3051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50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예상 문제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#Find the cube root of a perfect cube</a:t>
            </a:r>
          </a:p>
          <a:p>
            <a:r>
              <a:rPr lang="en-US" altLang="ko-KR" sz="1400" dirty="0">
                <a:latin typeface="+mn-ea"/>
              </a:rPr>
              <a:t>x = int(input(‘Enter an integer: ‘))</a:t>
            </a:r>
          </a:p>
          <a:p>
            <a:r>
              <a:rPr lang="en-US" altLang="ko-KR" sz="1400" dirty="0">
                <a:latin typeface="+mn-ea"/>
              </a:rPr>
              <a:t>for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 in range(0, abs(x)+1) :                                          </a:t>
            </a:r>
            <a:r>
              <a:rPr lang="ko-KR" altLang="en-US" sz="1400" dirty="0">
                <a:latin typeface="+mn-ea"/>
              </a:rPr>
              <a:t>에 알맞은 것을 </a:t>
            </a:r>
            <a:r>
              <a:rPr lang="ko-KR" altLang="en-US" sz="1400" dirty="0" err="1">
                <a:latin typeface="+mn-ea"/>
              </a:rPr>
              <a:t>입력하시오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   if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**3 &gt;=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(x) :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                      :</a:t>
            </a:r>
          </a:p>
          <a:p>
            <a:r>
              <a:rPr lang="en-US" altLang="ko-KR" sz="1400" dirty="0">
                <a:latin typeface="+mn-ea"/>
              </a:rPr>
              <a:t>     print(x, ‘is not a perfect cube’)</a:t>
            </a:r>
          </a:p>
          <a:p>
            <a:r>
              <a:rPr lang="en-US" altLang="ko-KR" sz="1400" dirty="0">
                <a:latin typeface="+mn-ea"/>
              </a:rPr>
              <a:t>else :</a:t>
            </a:r>
          </a:p>
          <a:p>
            <a:r>
              <a:rPr lang="en-US" altLang="ko-KR" sz="1400" dirty="0">
                <a:latin typeface="+mn-ea"/>
              </a:rPr>
              <a:t>     if x &lt; 0 :</a:t>
            </a:r>
          </a:p>
          <a:p>
            <a:r>
              <a:rPr lang="en-US" altLang="ko-KR" sz="1400" dirty="0">
                <a:latin typeface="+mn-ea"/>
              </a:rPr>
              <a:t>         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 = -</a:t>
            </a:r>
            <a:r>
              <a:rPr lang="en-US" altLang="ko-KR" sz="1400" dirty="0" err="1">
                <a:latin typeface="+mn-ea"/>
              </a:rPr>
              <a:t>ans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print(‘Cube root of’, x, ‘is’, </a:t>
            </a:r>
            <a:r>
              <a:rPr lang="en-US" altLang="ko-KR" sz="1400" dirty="0" err="1">
                <a:latin typeface="+mn-ea"/>
              </a:rPr>
              <a:t>ans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D60C9F-891F-4AFC-AFEA-990449496646}"/>
              </a:ext>
            </a:extLst>
          </p:cNvPr>
          <p:cNvSpPr/>
          <p:nvPr/>
        </p:nvSpPr>
        <p:spPr>
          <a:xfrm>
            <a:off x="993648" y="3802694"/>
            <a:ext cx="1188720" cy="263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FDDD98-766E-4175-8046-A55CD8AF9A40}"/>
              </a:ext>
            </a:extLst>
          </p:cNvPr>
          <p:cNvSpPr/>
          <p:nvPr/>
        </p:nvSpPr>
        <p:spPr>
          <a:xfrm>
            <a:off x="4608576" y="2813304"/>
            <a:ext cx="1188720" cy="289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8ECA7C-903F-427C-995D-1FCBE90E4A7F}"/>
              </a:ext>
            </a:extLst>
          </p:cNvPr>
          <p:cNvSpPr/>
          <p:nvPr/>
        </p:nvSpPr>
        <p:spPr>
          <a:xfrm>
            <a:off x="1402080" y="3443030"/>
            <a:ext cx="902208" cy="263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4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개념어 정리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Computing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CPU : Central Processing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ALU : Arithmetic Logic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ROM : Read Only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RAM : Random Access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Variable : Symbolic Address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Debugging : Detecting, location, correcting “bugs” by running </a:t>
            </a:r>
            <a:r>
              <a:rPr lang="en-US" altLang="ko-KR">
                <a:latin typeface="+mn-ea"/>
              </a:rPr>
              <a:t>the program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55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개념어 정리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n-ea"/>
              </a:rPr>
              <a:t>Programming Language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Low level : Machine Language, Assembly Language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High level : Python, Java, C, Ruby, Basic,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n-ea"/>
              </a:rPr>
              <a:t>Algorithm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Pseudocode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Flowchart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49" y="4974717"/>
            <a:ext cx="64103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개념어 정리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Knowledge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Declarative Knowledge is composed of statements of fact.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Imperative Knowledge is about “how to” to accomplish something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Algorithm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Note that the description of the method is a sequence of simple steps, together with a low of control that specifies when each step is to be executed.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Fixed-program computer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Designed to do Specific things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Ex) </a:t>
            </a:r>
            <a:r>
              <a:rPr lang="ko-KR" altLang="en-US" dirty="0">
                <a:latin typeface="+mn-ea"/>
              </a:rPr>
              <a:t>계산기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등등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Stored-program computer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Stores a sequence of instructions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Executes any instruction in that sequence</a:t>
            </a:r>
          </a:p>
        </p:txBody>
      </p:sp>
    </p:spTree>
    <p:extLst>
      <p:ext uri="{BB962C8B-B14F-4D97-AF65-F5344CB8AC3E}">
        <p14:creationId xmlns:p14="http://schemas.microsoft.com/office/powerpoint/2010/main" val="360504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개념어 정리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n-ea"/>
              </a:rPr>
              <a:t>Python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A general-purpose language that can be used effectively to build any kind of program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Do not need to access computer’s hardware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Weak static semantic checking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Simple to use and easy to learn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Freely available </a:t>
            </a:r>
            <a:r>
              <a:rPr lang="en-US" altLang="ko-KR" i="1" dirty="0">
                <a:latin typeface="+mn-ea"/>
              </a:rPr>
              <a:t>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n-ea"/>
              </a:rPr>
              <a:t>Program(script)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A sequence of definitions &amp; commands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Evaluated &amp; executed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By the </a:t>
            </a:r>
            <a:r>
              <a:rPr lang="en-US" altLang="ko-KR" i="1" dirty="0">
                <a:latin typeface="+mn-ea"/>
              </a:rPr>
              <a:t>shell </a:t>
            </a:r>
            <a:r>
              <a:rPr lang="en-US" altLang="ko-KR" dirty="0">
                <a:latin typeface="+mn-ea"/>
              </a:rPr>
              <a:t>(Python interpreter)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n-ea"/>
              </a:rPr>
              <a:t>Command(statement)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instructs the interpreter to do something</a:t>
            </a:r>
          </a:p>
        </p:txBody>
      </p:sp>
    </p:spTree>
    <p:extLst>
      <p:ext uri="{BB962C8B-B14F-4D97-AF65-F5344CB8AC3E}">
        <p14:creationId xmlns:p14="http://schemas.microsoft.com/office/powerpoint/2010/main" val="364212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개념어 정리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n-ea"/>
              </a:rPr>
              <a:t>Objects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4 types of scalar objects</a:t>
            </a:r>
          </a:p>
          <a:p>
            <a:pPr marL="1485900" lvl="2" indent="-342900">
              <a:buFontTx/>
              <a:buChar char="-"/>
            </a:pPr>
            <a:r>
              <a:rPr lang="en-US" altLang="ko-KR" dirty="0">
                <a:latin typeface="+mn-ea"/>
              </a:rPr>
              <a:t>int , float, bool,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indentation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is semantically meaningful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Iteration(repetition)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When we want a program to do the same thing many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Exhaustive enumeration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Enumerate all possibilities until we get the right answer 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exhaust the space of possibilities. </a:t>
            </a:r>
          </a:p>
        </p:txBody>
      </p:sp>
    </p:spTree>
    <p:extLst>
      <p:ext uri="{BB962C8B-B14F-4D97-AF65-F5344CB8AC3E}">
        <p14:creationId xmlns:p14="http://schemas.microsoft.com/office/powerpoint/2010/main" val="263136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개념어 정리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Binary search(Bisection search</a:t>
            </a:r>
            <a:r>
              <a:rPr lang="en-US" altLang="ko-KR" b="0" dirty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Numbers(data) are totally ordered</a:t>
            </a:r>
          </a:p>
        </p:txBody>
      </p:sp>
    </p:spTree>
    <p:extLst>
      <p:ext uri="{BB962C8B-B14F-4D97-AF65-F5344CB8AC3E}">
        <p14:creationId xmlns:p14="http://schemas.microsoft.com/office/powerpoint/2010/main" val="427690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/>
              <a:t>예상 문제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0E9-76DA-4813-A124-A49A396D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4345686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+mn-ea"/>
              </a:rPr>
              <a:t>x = “z”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x *= 3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print(x)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+mn-ea"/>
              </a:rPr>
              <a:t>print(1 + 1*3 == 6)</a:t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+mn-ea"/>
              </a:rPr>
              <a:t>x , y = 4, 2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print( not 1 + 1 == y or x == 4 and 7 == 8)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+mn-ea"/>
              </a:rPr>
              <a:t>print( 5 + 3 // 4 – 7 ** 2 + 6 * 8 )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+mn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4DC19F-EA6B-4F3F-9155-EEB9611D522E}"/>
              </a:ext>
            </a:extLst>
          </p:cNvPr>
          <p:cNvSpPr txBox="1">
            <a:spLocks/>
          </p:cNvSpPr>
          <p:nvPr/>
        </p:nvSpPr>
        <p:spPr>
          <a:xfrm>
            <a:off x="4888992" y="2066925"/>
            <a:ext cx="36263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5"/>
            </a:pPr>
            <a:r>
              <a:rPr lang="en-US" altLang="ko-KR" sz="1400" dirty="0">
                <a:latin typeface="+mn-ea"/>
              </a:rPr>
              <a:t>a = “</a:t>
            </a:r>
            <a:r>
              <a:rPr lang="en-US" altLang="ko-KR" sz="1400" dirty="0" err="1">
                <a:latin typeface="+mn-ea"/>
              </a:rPr>
              <a:t>adbec</a:t>
            </a:r>
            <a:r>
              <a:rPr lang="en-US" altLang="ko-KR" sz="1400" dirty="0">
                <a:latin typeface="+mn-ea"/>
              </a:rPr>
              <a:t>”</a:t>
            </a:r>
            <a:br>
              <a:rPr lang="en-US" altLang="ko-KR" sz="1400" dirty="0">
                <a:latin typeface="+mn-ea"/>
              </a:rPr>
            </a:b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a[-5</a:t>
            </a:r>
            <a:r>
              <a:rPr lang="en-US" altLang="ko-KR" sz="1400">
                <a:latin typeface="+mn-ea"/>
              </a:rPr>
              <a:t>] =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a[3] =</a:t>
            </a:r>
          </a:p>
          <a:p>
            <a:pPr marL="342900" indent="-342900">
              <a:buFont typeface="+mj-lt"/>
              <a:buAutoNum type="arabicPeriod" startAt="5"/>
            </a:pPr>
            <a:endParaRPr lang="en-US" altLang="ko-KR" sz="1400" dirty="0">
              <a:latin typeface="+mn-ea"/>
            </a:endParaRPr>
          </a:p>
          <a:p>
            <a:pPr marL="342900" indent="-342900">
              <a:buFont typeface="+mj-lt"/>
              <a:buAutoNum type="arabicPeriod" startAt="5"/>
            </a:pPr>
            <a:endParaRPr lang="en-US" altLang="ko-KR" sz="1400" dirty="0">
              <a:latin typeface="+mn-ea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altLang="ko-KR" sz="1400" dirty="0">
                <a:latin typeface="+mn-ea"/>
              </a:rPr>
              <a:t>print( True or not True and False or False )</a:t>
            </a:r>
          </a:p>
        </p:txBody>
      </p:sp>
    </p:spTree>
    <p:extLst>
      <p:ext uri="{BB962C8B-B14F-4D97-AF65-F5344CB8AC3E}">
        <p14:creationId xmlns:p14="http://schemas.microsoft.com/office/powerpoint/2010/main" val="3178168476"/>
      </p:ext>
    </p:extLst>
  </p:cSld>
  <p:clrMapOvr>
    <a:masterClrMapping/>
  </p:clrMapOvr>
</p:sld>
</file>

<file path=ppt/theme/theme1.xml><?xml version="1.0" encoding="utf-8"?>
<a:theme xmlns:a="http://schemas.openxmlformats.org/drawingml/2006/main" name="DoS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2280</TotalTime>
  <Words>1253</Words>
  <Application>Microsoft Office PowerPoint</Application>
  <PresentationFormat>화면 슬라이드 쇼(4:3)</PresentationFormat>
  <Paragraphs>292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DoS 레이아웃</vt:lpstr>
      <vt:lpstr>Numerical programs</vt:lpstr>
      <vt:lpstr>목차</vt:lpstr>
      <vt:lpstr>개념어 정리</vt:lpstr>
      <vt:lpstr>개념어 정리</vt:lpstr>
      <vt:lpstr>개념어 정리</vt:lpstr>
      <vt:lpstr>개념어 정리</vt:lpstr>
      <vt:lpstr>개념어 정리</vt:lpstr>
      <vt:lpstr>개념어 정리</vt:lpstr>
      <vt:lpstr>예상 문제</vt:lpstr>
      <vt:lpstr>예상 문제(중간고사 기출)</vt:lpstr>
      <vt:lpstr>예상 문제</vt:lpstr>
      <vt:lpstr>Approximate Solutions (근사 알고리즘)</vt:lpstr>
      <vt:lpstr>Bisection Search (이진탐색)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예상 문제</vt:lpstr>
      <vt:lpstr>예상 문제</vt:lpstr>
      <vt:lpstr>예상 문제</vt:lpstr>
      <vt:lpstr>3제곱근 구하기</vt:lpstr>
      <vt:lpstr>예상 문제</vt:lpstr>
      <vt:lpstr>예상 문제</vt:lpstr>
      <vt:lpstr>예상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1주차 스터디 자료</dc:title>
  <dc:creator>유도진</dc:creator>
  <cp:lastModifiedBy>채연 양</cp:lastModifiedBy>
  <cp:revision>72</cp:revision>
  <dcterms:created xsi:type="dcterms:W3CDTF">2019-03-31T17:47:10Z</dcterms:created>
  <dcterms:modified xsi:type="dcterms:W3CDTF">2021-03-23T04:30:24Z</dcterms:modified>
</cp:coreProperties>
</file>