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39" y="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/>
            </a:pPr>
            <a:fld id="{F7D96416-5E81-4809-A71B-38A9182116D4}" type="datetime1">
              <a:rPr lang="ko-KR" altLang="en-US"/>
              <a:pPr lvl="0">
                <a:defRPr/>
              </a:pPr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/>
            </a:pPr>
            <a:fld id="{3F429F44-BFC4-4847-BA58-B49C86659F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gif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emf"  /><Relationship Id="rId3" Type="http://schemas.openxmlformats.org/officeDocument/2006/relationships/image" Target="../media/image9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6895" y="2659256"/>
            <a:ext cx="8521109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Structured types, Mutability, Higher-order (1)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Range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range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type</a:t>
            </a:r>
            <a:r>
              <a:rPr lang="ko-KR" altLang="en-US" sz="2000" dirty="0">
                <a:latin typeface="+mn-ea"/>
              </a:rPr>
              <a:t> 객체를 반환하는 함수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개의 정수를 인자로 받음 </a:t>
            </a:r>
            <a:r>
              <a:rPr lang="en-US" altLang="ko-KR" sz="2000" dirty="0">
                <a:latin typeface="+mn-ea"/>
              </a:rPr>
              <a:t>(start, stop, step)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변경 불가능</a:t>
            </a:r>
            <a:r>
              <a:rPr lang="en-US" altLang="ko-KR" sz="2000" dirty="0">
                <a:latin typeface="+mn-ea"/>
              </a:rPr>
              <a:t>(immutable)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range(10)[2:6][2] == 4 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range(0, 7, 2) == range(0, 8, 2) 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range(0, 7, 2) == range(6, -1, -2) 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False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27450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+mn-ea"/>
                <a:ea typeface="+mn-ea"/>
              </a:rPr>
              <a:t>List</a:t>
            </a:r>
            <a:r>
              <a:rPr lang="ko-KR" altLang="en-US" b="1">
                <a:latin typeface="+mn-ea"/>
                <a:ea typeface="+mn-ea"/>
              </a:rPr>
              <a:t>의 이해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순서가 있음</a:t>
            </a:r>
            <a:endParaRPr lang="ko-KR" altLang="en-US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모든 데이터형 가능</a:t>
            </a:r>
            <a:r>
              <a:rPr lang="en-US" altLang="ko-KR">
                <a:latin typeface="+mn-ea"/>
              </a:rPr>
              <a:t>(str, int, float,…)</a:t>
            </a:r>
            <a:endParaRPr lang="en-US" altLang="ko-KR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정수형 숫자로 </a:t>
            </a:r>
            <a:r>
              <a:rPr lang="en-US" altLang="ko-KR">
                <a:latin typeface="+mn-ea"/>
              </a:rPr>
              <a:t>index </a:t>
            </a:r>
            <a:r>
              <a:rPr lang="ko-KR" altLang="en-US">
                <a:latin typeface="+mn-ea"/>
              </a:rPr>
              <a:t>접근</a:t>
            </a:r>
            <a:endParaRPr lang="ko-KR" altLang="en-US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서로 다른 데이터형 혼합하여 저장가능</a:t>
            </a:r>
            <a:endParaRPr lang="ko-KR" altLang="en-US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latin typeface="+mn-ea"/>
              </a:rPr>
              <a:t>변경 가능</a:t>
            </a:r>
            <a:r>
              <a:rPr lang="en-US" altLang="ko-KR">
                <a:latin typeface="+mn-ea"/>
              </a:rPr>
              <a:t>(mutable) </a:t>
            </a:r>
            <a:endParaRPr lang="en-US" altLang="ko-KR">
              <a:latin typeface="+mn-ea"/>
            </a:endParaRPr>
          </a:p>
          <a:p>
            <a:pPr lvl="1" indent="0">
              <a:buNone/>
              <a:defRPr/>
            </a:pP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endParaRPr lang="en-US" altLang="ko-KR">
              <a:latin typeface="+mn-ea"/>
            </a:endParaRPr>
          </a:p>
          <a:p>
            <a:pPr marL="342900" indent="-342900">
              <a:defRPr/>
            </a:pPr>
            <a:endParaRPr lang="en-US" altLang="ko-KR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650" y="4704557"/>
            <a:ext cx="5121493" cy="1325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9150" y="4681959"/>
            <a:ext cx="2506200" cy="1223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List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operator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+ : </a:t>
            </a:r>
            <a:r>
              <a:rPr lang="ko-KR" altLang="en-US" dirty="0">
                <a:latin typeface="+mn-ea"/>
              </a:rPr>
              <a:t>두개의 리스트 합해서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새로운 리스트 생성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* : (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)*(</a:t>
            </a:r>
            <a:r>
              <a:rPr lang="ko-KR" altLang="en-US" dirty="0">
                <a:latin typeface="+mn-ea"/>
              </a:rPr>
              <a:t>정수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형태로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정수배만큼 내용이 배가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D08C8-42ED-49B6-A489-0E42BE2D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35" y="4240511"/>
            <a:ext cx="3492560" cy="1887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D0B3D-EDDE-480B-BD1A-765A4218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35" y="2124626"/>
            <a:ext cx="3492560" cy="22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04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+mn-ea"/>
                <a:ea typeface="+mn-ea"/>
              </a:rPr>
              <a:t>List</a:t>
            </a:r>
            <a:r>
              <a:rPr lang="ko-KR" altLang="en-US" b="1">
                <a:latin typeface="+mn-ea"/>
                <a:ea typeface="+mn-ea"/>
              </a:rPr>
              <a:t>의 이해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Slice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str</a:t>
            </a:r>
            <a:r>
              <a:rPr lang="ko-KR" altLang="en-US">
                <a:latin typeface="+mn-ea"/>
              </a:rPr>
              <a:t>과 사용 동일</a:t>
            </a:r>
            <a:endParaRPr lang="ko-KR" altLang="en-US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index</a:t>
            </a:r>
            <a:r>
              <a:rPr lang="ko-KR" altLang="en-US">
                <a:latin typeface="+mn-ea"/>
              </a:rPr>
              <a:t>를 사용하여 리스트 내의 일부 사용</a:t>
            </a:r>
            <a:endParaRPr lang="ko-KR" altLang="en-US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[start:stop:step] </a:t>
            </a:r>
            <a:r>
              <a:rPr lang="ko-KR" altLang="en-US">
                <a:latin typeface="+mn-ea"/>
              </a:rPr>
              <a:t>처럼 추출도 가능</a:t>
            </a:r>
            <a:endParaRPr lang="ko-KR" altLang="en-US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2440" y="3490249"/>
            <a:ext cx="5590906" cy="336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+mn-ea"/>
                <a:ea typeface="+mn-ea"/>
              </a:rPr>
              <a:t>List</a:t>
            </a:r>
            <a:r>
              <a:rPr lang="ko-KR" altLang="en-US" b="1">
                <a:latin typeface="+mn-ea"/>
                <a:ea typeface="+mn-ea"/>
              </a:rPr>
              <a:t>의 이해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Cloning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Make a copy of the list</a:t>
            </a:r>
            <a:endParaRPr lang="en-US" altLang="ko-KR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8241" y="2952402"/>
            <a:ext cx="3930266" cy="3368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+mn-ea"/>
                <a:ea typeface="+mn-ea"/>
              </a:rPr>
              <a:t>List</a:t>
            </a:r>
            <a:r>
              <a:rPr lang="ko-KR" altLang="en-US" b="1">
                <a:latin typeface="+mn-ea"/>
                <a:ea typeface="+mn-ea"/>
              </a:rPr>
              <a:t>의 이해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 methods</a:t>
            </a:r>
            <a:endParaRPr lang="en-US" altLang="ko-KR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287" y="2372150"/>
            <a:ext cx="7770302" cy="403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List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.append(data)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.insert(</a:t>
            </a:r>
            <a:r>
              <a:rPr lang="en-US" altLang="ko-KR" dirty="0" err="1">
                <a:latin typeface="+mn-ea"/>
              </a:rPr>
              <a:t>index,data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.extend(list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name)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+ list name</a:t>
            </a:r>
            <a:r>
              <a:rPr lang="ko-KR" altLang="en-US" dirty="0">
                <a:latin typeface="+mn-ea"/>
              </a:rPr>
              <a:t>과 동일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.sort()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.pop(index)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.remove(data)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75F26F-23E0-4667-944E-70AA2A19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79" y="1869566"/>
            <a:ext cx="3152719" cy="47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List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.count(data)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.index(data)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.reverse()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2BB71-25D0-4481-B5E0-D72E4F37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5" y="1982789"/>
            <a:ext cx="5110535" cy="28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Mutability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int, str, float, tuple -&gt; immutable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값 변경 불가능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재선언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List, Dictionary -&gt; mutable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변수 선언 후 값 변경 가능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ECF8D-7229-45A3-BA8E-5FB07809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4" y="3728641"/>
            <a:ext cx="2445171" cy="1656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416B5B-E356-4645-AE92-CDAE9990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63" y="5648393"/>
            <a:ext cx="2445171" cy="742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5133C3-009C-4277-9745-8C87EDFA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694" y="3733278"/>
            <a:ext cx="2341342" cy="1651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480FB8-092A-46C9-9716-052EB259C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451" y="5648394"/>
            <a:ext cx="2463282" cy="7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Mutability &amp; Alias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Mutablility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B8113-F060-4E98-B0FA-A4B4F6FF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2789"/>
            <a:ext cx="7886700" cy="300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220776-F6D7-4A1E-9EC0-34393F20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" y="5468963"/>
            <a:ext cx="8984984" cy="73180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CB9260-77AD-4DC1-B92F-7FBF954F94BF}"/>
              </a:ext>
            </a:extLst>
          </p:cNvPr>
          <p:cNvCxnSpPr>
            <a:cxnSpLocks/>
          </p:cNvCxnSpPr>
          <p:nvPr/>
        </p:nvCxnSpPr>
        <p:spPr>
          <a:xfrm flipV="1">
            <a:off x="3071674" y="2814221"/>
            <a:ext cx="967666" cy="14204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62A62B-F482-4DA9-BE7B-888AA1AAD842}"/>
              </a:ext>
            </a:extLst>
          </p:cNvPr>
          <p:cNvSpPr txBox="1"/>
          <p:nvPr/>
        </p:nvSpPr>
        <p:spPr>
          <a:xfrm>
            <a:off x="4039340" y="2700577"/>
            <a:ext cx="62388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Alias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C92DBCD-C7C2-4FE8-B91A-3811444E4DDC}"/>
              </a:ext>
            </a:extLst>
          </p:cNvPr>
          <p:cNvCxnSpPr>
            <a:cxnSpLocks/>
          </p:cNvCxnSpPr>
          <p:nvPr/>
        </p:nvCxnSpPr>
        <p:spPr>
          <a:xfrm>
            <a:off x="3197441" y="4016441"/>
            <a:ext cx="841899" cy="24484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3874E4-978C-4472-AAA7-27E879878D10}"/>
              </a:ext>
            </a:extLst>
          </p:cNvPr>
          <p:cNvSpPr txBox="1"/>
          <p:nvPr/>
        </p:nvSpPr>
        <p:spPr>
          <a:xfrm>
            <a:off x="4049443" y="4153179"/>
            <a:ext cx="175996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Side effect </a:t>
            </a:r>
            <a:r>
              <a:rPr lang="ko-KR" altLang="en-US" dirty="0">
                <a:solidFill>
                  <a:schemeClr val="bg1"/>
                </a:solidFill>
              </a:rPr>
              <a:t>주의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5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7" y="1096970"/>
            <a:ext cx="4604766" cy="4930968"/>
          </a:xfrm>
        </p:spPr>
        <p:txBody>
          <a:bodyPr>
            <a:normAutofit fontScale="92500" lnSpcReduction="20000"/>
          </a:bodyPr>
          <a:lstStyle/>
          <a:p>
            <a:endParaRPr lang="en-US" altLang="ko-KR" sz="1600" b="1" dirty="0"/>
          </a:p>
          <a:p>
            <a:r>
              <a:rPr lang="en-US" altLang="ko-KR" sz="2200" b="1" dirty="0"/>
              <a:t>Scalar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&amp;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Non-scalar type</a:t>
            </a:r>
          </a:p>
          <a:p>
            <a:endParaRPr lang="en-US" altLang="ko-KR" sz="2200" b="1" dirty="0"/>
          </a:p>
          <a:p>
            <a:r>
              <a:rPr lang="ko-KR" altLang="en-US" sz="2200" b="1" dirty="0"/>
              <a:t>데이터 구조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2200" b="1" dirty="0"/>
          </a:p>
          <a:p>
            <a:r>
              <a:rPr lang="en-US" altLang="ko-KR" sz="2200" b="1" dirty="0"/>
              <a:t>Tuple</a:t>
            </a:r>
            <a:r>
              <a:rPr lang="ko-KR" altLang="en-US" sz="2200" b="1" dirty="0"/>
              <a:t>의 이해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en-US" altLang="ko-KR" sz="2200" b="1" dirty="0"/>
              <a:t>Range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List</a:t>
            </a:r>
            <a:r>
              <a:rPr lang="ko-KR" altLang="en-US" sz="2200" b="1" dirty="0"/>
              <a:t>의 이해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en-US" altLang="ko-KR" sz="2200" b="1" dirty="0"/>
              <a:t>Mutability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Mutability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List concatenation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ko-KR" altLang="en-US">
                <a:latin typeface="+mn-ea"/>
              </a:rPr>
              <a:t>새로운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반환하므로 </a:t>
            </a:r>
            <a:r>
              <a:rPr lang="en-US" altLang="ko-KR">
                <a:latin typeface="+mn-ea"/>
              </a:rPr>
              <a:t>side effect </a:t>
            </a:r>
            <a:r>
              <a:rPr lang="ko-KR" altLang="en-US">
                <a:latin typeface="+mn-ea"/>
              </a:rPr>
              <a:t>없음</a:t>
            </a:r>
            <a:r>
              <a:rPr lang="en-US" altLang="ko-KR">
                <a:latin typeface="+mn-ea"/>
              </a:rPr>
              <a:t> (</a:t>
            </a:r>
            <a:r>
              <a:rPr lang="ko-KR" altLang="en-US">
                <a:latin typeface="+mn-ea"/>
              </a:rPr>
              <a:t>부작용</a:t>
            </a:r>
            <a:r>
              <a:rPr lang="en-US" altLang="ko-KR">
                <a:latin typeface="+mn-ea"/>
              </a:rPr>
              <a:t>)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Flat = Techs + Ivys</a:t>
            </a:r>
            <a:endParaRPr lang="en-US" altLang="ko-KR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Flat = ['MIT', 'Caltech’, 'Harvard', 'Yale', 'Brown']</a:t>
            </a:r>
            <a:endParaRPr lang="en-US" altLang="ko-KR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List comprehension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Apply an operation to the values in a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를 사용할 수 있음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502F7-EE92-4737-A91B-E936D4AC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33" y="2513612"/>
            <a:ext cx="7179334" cy="1074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737CF-32D0-4BC5-B454-E23D9DAA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26" y="3775359"/>
            <a:ext cx="5249941" cy="613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96DC72-3CFB-4E58-A91A-429816808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31" y="5188855"/>
            <a:ext cx="7179333" cy="846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B219DF-A2D8-4C5C-B08A-92AE053FF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20" y="6175881"/>
            <a:ext cx="1991359" cy="5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예제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예제</a:t>
            </a:r>
            <a:r>
              <a:rPr lang="en-US" altLang="ko-KR" dirty="0">
                <a:latin typeface="+mn-ea"/>
              </a:rPr>
              <a:t>1)list item </a:t>
            </a:r>
            <a:r>
              <a:rPr lang="ko-KR" altLang="en-US" dirty="0">
                <a:latin typeface="+mn-ea"/>
              </a:rPr>
              <a:t>수를 입력 받고 </a:t>
            </a:r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를 생성한다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item </a:t>
            </a:r>
            <a:r>
              <a:rPr lang="ko-KR" altLang="en-US" dirty="0">
                <a:latin typeface="+mn-ea"/>
              </a:rPr>
              <a:t>수만큼 반복해서 값을 입력 받는다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+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활용해서 </a:t>
            </a:r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에 추가한다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 전체 리스트를 출력한다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96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예제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예제</a:t>
            </a:r>
            <a:r>
              <a:rPr lang="en-US" altLang="ko-KR" dirty="0">
                <a:latin typeface="+mn-ea"/>
              </a:rPr>
              <a:t>2)</a:t>
            </a:r>
            <a:r>
              <a:rPr lang="ko-KR" altLang="en-US" dirty="0">
                <a:latin typeface="+mn-ea"/>
              </a:rPr>
              <a:t>문자를 입력 받고 </a:t>
            </a:r>
            <a:r>
              <a:rPr lang="en-US" altLang="ko-KR" dirty="0">
                <a:latin typeface="+mn-ea"/>
              </a:rPr>
              <a:t>‘b’</a:t>
            </a:r>
            <a:r>
              <a:rPr lang="ko-KR" altLang="en-US" dirty="0">
                <a:latin typeface="+mn-ea"/>
              </a:rPr>
              <a:t>로 시작하는 문자열을 찾아서 삭제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01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예제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안에 </a:t>
            </a:r>
            <a:r>
              <a:rPr lang="en-US" altLang="ko-KR" dirty="0">
                <a:latin typeface="+mn-ea"/>
              </a:rPr>
              <a:t>item</a:t>
            </a:r>
            <a:r>
              <a:rPr lang="ko-KR" altLang="en-US" dirty="0">
                <a:latin typeface="+mn-ea"/>
              </a:rPr>
              <a:t>으로 리스트 생성 가능</a:t>
            </a:r>
            <a:r>
              <a:rPr lang="en-US" altLang="ko-KR" dirty="0">
                <a:latin typeface="+mn-ea"/>
              </a:rPr>
              <a:t>(2</a:t>
            </a:r>
            <a:r>
              <a:rPr lang="ko-KR" altLang="en-US" dirty="0">
                <a:latin typeface="+mn-ea"/>
              </a:rPr>
              <a:t>차원 </a:t>
            </a:r>
            <a:r>
              <a:rPr lang="en-US" altLang="ko-KR" dirty="0">
                <a:latin typeface="+mn-ea"/>
              </a:rPr>
              <a:t>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 = </a:t>
            </a:r>
            <a:r>
              <a:rPr lang="pl-PL" altLang="ko-KR" dirty="0">
                <a:latin typeface="+mn-ea"/>
              </a:rPr>
              <a:t>[ ["kim", 90], ["park", 89], ["choi", 76] ]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s[0] = </a:t>
            </a:r>
            <a:r>
              <a:rPr lang="pl-PL" altLang="ko-KR" dirty="0">
                <a:latin typeface="+mn-ea"/>
              </a:rPr>
              <a:t>["kim", 90]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s[0][0] = </a:t>
            </a:r>
            <a:r>
              <a:rPr lang="pl-PL" altLang="ko-KR" dirty="0">
                <a:latin typeface="+mn-ea"/>
              </a:rPr>
              <a:t>kim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예제</a:t>
            </a: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위 </a:t>
            </a:r>
            <a:r>
              <a:rPr lang="en-US" altLang="ko-KR" dirty="0">
                <a:latin typeface="+mn-ea"/>
              </a:rPr>
              <a:t>list s</a:t>
            </a:r>
            <a:r>
              <a:rPr lang="ko-KR" altLang="en-US" dirty="0">
                <a:latin typeface="+mn-ea"/>
              </a:rPr>
              <a:t>를 활용하여 성을 입력하면 성적이 출력 되도록 </a:t>
            </a:r>
            <a:r>
              <a:rPr lang="ko-KR" altLang="en-US" dirty="0" err="1">
                <a:latin typeface="+mn-ea"/>
              </a:rPr>
              <a:t>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44993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latin typeface="+mn-ea"/>
                <a:ea typeface="+mn-ea"/>
              </a:rPr>
              <a:t>Scalar vs. non-scalar </a:t>
            </a:r>
            <a:r>
              <a:rPr lang="en-US" altLang="ko-KR">
                <a:latin typeface="+mn-ea"/>
                <a:ea typeface="+mn-ea"/>
              </a:rPr>
              <a:t>types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int, float,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none, bool 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Scalar types: </a:t>
            </a:r>
            <a:r>
              <a:rPr lang="ko-KR" altLang="en-US">
                <a:latin typeface="+mn-ea"/>
              </a:rPr>
              <a:t>접근할 수 있는 내부 객체 </a:t>
            </a:r>
            <a:r>
              <a:rPr lang="en-US" altLang="ko-KR">
                <a:latin typeface="+mn-ea"/>
              </a:rPr>
              <a:t>X</a:t>
            </a:r>
            <a:endParaRPr lang="en-US" altLang="ko-KR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>
                <a:latin typeface="+mn-ea"/>
              </a:rPr>
              <a:t>str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ko-KR" altLang="en-US">
                <a:latin typeface="+mn-ea"/>
              </a:rPr>
              <a:t>구조체</a:t>
            </a:r>
            <a:r>
              <a:rPr lang="en-US" altLang="ko-KR">
                <a:latin typeface="+mn-ea"/>
              </a:rPr>
              <a:t>(structured type)</a:t>
            </a:r>
            <a:r>
              <a:rPr lang="ko-KR" altLang="en-US">
                <a:latin typeface="+mn-ea"/>
              </a:rPr>
              <a:t>라고 생각할 수 있음</a:t>
            </a:r>
            <a:endParaRPr lang="ko-KR" altLang="en-US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Non-scalar type</a:t>
            </a: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>
                <a:latin typeface="+mn-ea"/>
              </a:rPr>
              <a:t>indexing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slicing </a:t>
            </a:r>
            <a:r>
              <a:rPr lang="ko-KR" altLang="en-US">
                <a:latin typeface="+mn-ea"/>
              </a:rPr>
              <a:t>사용</a:t>
            </a:r>
            <a:endParaRPr lang="ko-KR" altLang="en-US">
              <a:latin typeface="+mn-ea"/>
            </a:endParaRPr>
          </a:p>
          <a:p>
            <a:pPr marL="342900" indent="-342900">
              <a:defRPr/>
            </a:pPr>
            <a:endParaRPr lang="en-US" altLang="ko-KR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데이터 구조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dirty="0">
                <a:latin typeface="+mn-ea"/>
                <a:ea typeface="+mn-ea"/>
              </a:rPr>
              <a:t>Structured type)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Tuple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변경 불가능한 리스트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num=(1,2,3,4,5)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index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부터 시작하여 숫자로 구성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list 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num=[1,2,3,4,5]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index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부터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시작하여 숫자로 구성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Dictionary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value</a:t>
            </a:r>
            <a:r>
              <a:rPr lang="ko-KR" altLang="en-US" dirty="0">
                <a:latin typeface="+mn-ea"/>
              </a:rPr>
              <a:t>로 구성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모든 종류의 데이터형을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로 사용가능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Days = { ‘</a:t>
            </a:r>
            <a:r>
              <a:rPr lang="en-US" altLang="ko-KR" dirty="0" err="1">
                <a:latin typeface="+mn-ea"/>
              </a:rPr>
              <a:t>Sun’:’Sunday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Mon’:’Monday</a:t>
            </a:r>
            <a:r>
              <a:rPr lang="en-US" altLang="ko-KR" dirty="0">
                <a:latin typeface="+mn-ea"/>
              </a:rPr>
              <a:t>’ , ‘</a:t>
            </a:r>
            <a:r>
              <a:rPr lang="en-US" altLang="ko-KR" dirty="0" err="1">
                <a:latin typeface="+mn-ea"/>
              </a:rPr>
              <a:t>Tue’:’Tuesday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Wed’:’Wednesday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Thu’:’Thursday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Fri’:’Friday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Sat’:’Saturday</a:t>
            </a:r>
            <a:r>
              <a:rPr lang="en-US" altLang="ko-KR" dirty="0">
                <a:latin typeface="+mn-ea"/>
              </a:rPr>
              <a:t>’}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83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Tuple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Tuple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Ordered sequence of elements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모든 데이터형 가능</a:t>
            </a:r>
            <a:r>
              <a:rPr lang="en-US" altLang="ko-KR" dirty="0">
                <a:latin typeface="+mn-ea"/>
              </a:rPr>
              <a:t>(str, int, float,…)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index</a:t>
            </a:r>
            <a:r>
              <a:rPr lang="ko-KR" altLang="en-US" dirty="0">
                <a:latin typeface="+mn-ea"/>
              </a:rPr>
              <a:t>로 접근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와 유사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서로 다른 데이터형 혼합하여 저장가능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변경 불가능</a:t>
            </a:r>
            <a:r>
              <a:rPr lang="en-US" altLang="ko-KR" dirty="0">
                <a:latin typeface="+mn-ea"/>
              </a:rPr>
              <a:t>(immutable)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함수에서 여러 개의 값을 </a:t>
            </a:r>
            <a:r>
              <a:rPr lang="en-US" altLang="ko-KR" dirty="0">
                <a:latin typeface="+mn-ea"/>
              </a:rPr>
              <a:t>return</a:t>
            </a:r>
            <a:r>
              <a:rPr lang="ko-KR" altLang="en-US" dirty="0">
                <a:latin typeface="+mn-ea"/>
              </a:rPr>
              <a:t>하면 </a:t>
            </a:r>
            <a:r>
              <a:rPr lang="en-US" altLang="ko-KR" dirty="0">
                <a:latin typeface="+mn-ea"/>
              </a:rPr>
              <a:t>Tuple</a:t>
            </a:r>
            <a:r>
              <a:rPr lang="ko-KR" altLang="en-US" dirty="0">
                <a:latin typeface="+mn-ea"/>
              </a:rPr>
              <a:t>로 형성</a:t>
            </a:r>
            <a:endParaRPr lang="en-US" altLang="ko-KR" dirty="0">
              <a:latin typeface="+mn-ea"/>
            </a:endParaRPr>
          </a:p>
          <a:p>
            <a:pPr marL="1485900" lvl="2" indent="-342900"/>
            <a:r>
              <a:rPr lang="en-US" altLang="ko-KR" sz="1600" dirty="0">
                <a:latin typeface="+mn-ea"/>
              </a:rPr>
              <a:t>return</a:t>
            </a:r>
            <a:r>
              <a:rPr lang="ko-KR" altLang="en-US" sz="1600" dirty="0">
                <a:latin typeface="+mn-ea"/>
              </a:rPr>
              <a:t> 된 값이 변경되지 못하도록 </a:t>
            </a:r>
            <a:r>
              <a:rPr lang="en-US" altLang="ko-KR" sz="1600" dirty="0">
                <a:latin typeface="+mn-ea"/>
              </a:rPr>
              <a:t>Tuple </a:t>
            </a:r>
            <a:r>
              <a:rPr lang="ko-KR" altLang="en-US" sz="1600" dirty="0">
                <a:latin typeface="+mn-ea"/>
              </a:rPr>
              <a:t>처리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50207-8FB2-4389-BE24-E0783A22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35" y="5100324"/>
            <a:ext cx="1876687" cy="1676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E0810F-C3A5-471D-9D1C-D2C7EAAC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44604"/>
            <a:ext cx="61921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Tuple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Tuple </a:t>
            </a:r>
            <a:r>
              <a:rPr lang="ko-KR" altLang="en-US" sz="2000" dirty="0">
                <a:latin typeface="+mn-ea"/>
              </a:rPr>
              <a:t>내 추가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변경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삭제 불가</a:t>
            </a:r>
            <a:r>
              <a:rPr lang="en-US" altLang="ko-KR" sz="2000" dirty="0">
                <a:latin typeface="+mn-ea"/>
              </a:rPr>
              <a:t>(immutable)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대체하여 변경은 가능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형식 주의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7DFFAE-290D-49FF-98E2-971BE929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4" y="2412492"/>
            <a:ext cx="7231952" cy="1420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051DC-65B9-4EBE-BDF5-C0B554B4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24" y="4556076"/>
            <a:ext cx="4544882" cy="13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Tuple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정렬이 필요하다면 리스트로 변환하여 사용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list() </a:t>
            </a:r>
            <a:r>
              <a:rPr lang="ko-KR" altLang="en-US" sz="2000" dirty="0">
                <a:latin typeface="+mn-ea"/>
              </a:rPr>
              <a:t>활용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A5A9D6-456C-4B0A-B73A-E00E47D2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2" y="3161613"/>
            <a:ext cx="8724955" cy="17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Tuple</a:t>
            </a:r>
            <a:r>
              <a:rPr lang="ko-KR" altLang="en-US" b="1" dirty="0">
                <a:latin typeface="+mn-ea"/>
                <a:ea typeface="+mn-ea"/>
              </a:rPr>
              <a:t>의 이해 </a:t>
            </a:r>
            <a:r>
              <a:rPr lang="en-US" altLang="ko-KR" b="1" dirty="0">
                <a:latin typeface="+mn-ea"/>
                <a:ea typeface="+mn-ea"/>
              </a:rPr>
              <a:t>– Common Divisor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E21E7-C6D3-4829-9C27-05215861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3" y="2285179"/>
            <a:ext cx="6165890" cy="412639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78B92-0400-40B1-B17C-28C03B59D345}"/>
              </a:ext>
            </a:extLst>
          </p:cNvPr>
          <p:cNvCxnSpPr/>
          <p:nvPr/>
        </p:nvCxnSpPr>
        <p:spPr>
          <a:xfrm>
            <a:off x="6241005" y="3897297"/>
            <a:ext cx="727969" cy="45107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C08B18-3006-44E1-B90C-6A980A4F36BC}"/>
              </a:ext>
            </a:extLst>
          </p:cNvPr>
          <p:cNvSpPr txBox="1"/>
          <p:nvPr/>
        </p:nvSpPr>
        <p:spPr>
          <a:xfrm>
            <a:off x="6960095" y="4295469"/>
            <a:ext cx="1467068" cy="3693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형식에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6436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566320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Sequence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and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Multiple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Assignment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000">
                <a:latin typeface="+mn-ea"/>
              </a:rPr>
              <a:t>x, y = (3, 4)</a:t>
            </a:r>
            <a:endParaRPr lang="en-US" altLang="ko-KR" sz="2000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 sz="1600">
                <a:latin typeface="+mn-ea"/>
              </a:rPr>
              <a:t>x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-&gt;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3</a:t>
            </a:r>
            <a:endParaRPr lang="en-US" altLang="ko-KR" sz="1600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 sz="1600">
                <a:latin typeface="+mn-ea"/>
              </a:rPr>
              <a:t>y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-&gt;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4</a:t>
            </a:r>
            <a:endParaRPr lang="en-US" altLang="ko-KR" sz="1600">
              <a:latin typeface="+mn-e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 sz="2000">
                <a:latin typeface="+mn-ea"/>
              </a:rPr>
              <a:t>a, b, c = (‘x’, ‘y’, ‘z’)</a:t>
            </a:r>
            <a:endParaRPr lang="en-US" altLang="ko-KR" sz="2000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 sz="1600">
                <a:latin typeface="+mn-ea"/>
              </a:rPr>
              <a:t>a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-&gt;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‘x’</a:t>
            </a:r>
            <a:endParaRPr lang="en-US" altLang="ko-KR" sz="1600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 sz="1600">
                <a:latin typeface="+mn-ea"/>
              </a:rPr>
              <a:t>b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-&gt;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‘y’</a:t>
            </a:r>
            <a:endParaRPr lang="en-US" altLang="ko-KR" sz="1600">
              <a:latin typeface="+mn-ea"/>
            </a:endParaRPr>
          </a:p>
          <a:p>
            <a:pPr marL="1028700" lvl="1" indent="-342900">
              <a:defRPr/>
            </a:pPr>
            <a:r>
              <a:rPr lang="en-US" altLang="ko-KR" sz="1600">
                <a:latin typeface="+mn-ea"/>
              </a:rPr>
              <a:t>c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-&gt;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‘z’</a:t>
            </a:r>
            <a:endParaRPr lang="en-US" altLang="ko-KR" sz="1600">
              <a:latin typeface="+mn-ea"/>
            </a:endParaRPr>
          </a:p>
          <a:p>
            <a:pPr lvl="0">
              <a:defRPr/>
            </a:pPr>
            <a:endParaRPr lang="en-US" altLang="ko-KR" sz="2000">
              <a:latin typeface="+mn-ea"/>
            </a:endParaRPr>
          </a:p>
          <a:p>
            <a:pPr lvl="1" indent="0">
              <a:buNone/>
              <a:defRPr/>
            </a:pPr>
            <a:endParaRPr lang="en-US" altLang="ko-KR">
              <a:latin typeface="+mn-ea"/>
            </a:endParaRPr>
          </a:p>
          <a:p>
            <a:pPr marL="1028700" lvl="1" indent="-342900">
              <a:defRPr/>
            </a:pPr>
            <a:endParaRPr lang="en-US" altLang="ko-KR">
              <a:latin typeface="+mn-ea"/>
            </a:endParaRPr>
          </a:p>
          <a:p>
            <a:pPr marL="342900" indent="-342900">
              <a:defRPr/>
            </a:pPr>
            <a:endParaRPr lang="en-US" altLang="ko-KR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219" y="3508037"/>
            <a:ext cx="6180467" cy="3184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5416" y="2338844"/>
            <a:ext cx="1893303" cy="70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370</ep:Words>
  <ep:PresentationFormat>화면 슬라이드 쇼(4:3)</ep:PresentationFormat>
  <ep:Paragraphs>119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DoS 레이아웃</vt:lpstr>
      <vt:lpstr>Structured types, Mutability, Higher-order (1)</vt:lpstr>
      <vt:lpstr>목차</vt:lpstr>
      <vt:lpstr>Scalar vs. non-scalar types</vt:lpstr>
      <vt:lpstr>데이터 구조(Structured type)</vt:lpstr>
      <vt:lpstr>Tuple의 이해</vt:lpstr>
      <vt:lpstr>Tuple의 이해</vt:lpstr>
      <vt:lpstr>Tuple의 이해</vt:lpstr>
      <vt:lpstr>Tuple의 이해 – Common Divisor</vt:lpstr>
      <vt:lpstr>Sequence and Multiple Assignment</vt:lpstr>
      <vt:lpstr>Range</vt:lpstr>
      <vt:lpstr>List의 이해</vt:lpstr>
      <vt:lpstr>List의 이해</vt:lpstr>
      <vt:lpstr>List의 이해</vt:lpstr>
      <vt:lpstr>List의 이해</vt:lpstr>
      <vt:lpstr>List의 이해</vt:lpstr>
      <vt:lpstr>List의 이해</vt:lpstr>
      <vt:lpstr>List의 이해</vt:lpstr>
      <vt:lpstr>Mutability</vt:lpstr>
      <vt:lpstr>Mutability &amp; Alias</vt:lpstr>
      <vt:lpstr>Mutability</vt:lpstr>
      <vt:lpstr>List comprehension</vt:lpstr>
      <vt:lpstr>예제</vt:lpstr>
      <vt:lpstr>예제</vt:lpstr>
      <vt:lpstr>예제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2019-03-31T17:47:10.000</dcterms:created>
  <dc:creator>유도진</dc:creator>
  <cp:lastModifiedBy>User</cp:lastModifiedBy>
  <dcterms:modified xsi:type="dcterms:W3CDTF">2021-04-29T11:42:04.516</dcterms:modified>
  <cp:revision>215</cp:revision>
  <dc:title>DoS 1주차 스터디 자료</dc:title>
  <cp:version/>
</cp:coreProperties>
</file>