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20"/>
  </p:notesMasterIdLst>
  <p:sldIdLst>
    <p:sldId id="259" r:id="rId2"/>
    <p:sldId id="282" r:id="rId3"/>
    <p:sldId id="283" r:id="rId4"/>
    <p:sldId id="296" r:id="rId5"/>
    <p:sldId id="286" r:id="rId6"/>
    <p:sldId id="290" r:id="rId7"/>
    <p:sldId id="294" r:id="rId8"/>
    <p:sldId id="295" r:id="rId9"/>
    <p:sldId id="298" r:id="rId10"/>
    <p:sldId id="287" r:id="rId11"/>
    <p:sldId id="291" r:id="rId12"/>
    <p:sldId id="293" r:id="rId13"/>
    <p:sldId id="284" r:id="rId14"/>
    <p:sldId id="297" r:id="rId15"/>
    <p:sldId id="292" r:id="rId16"/>
    <p:sldId id="285" r:id="rId17"/>
    <p:sldId id="288" r:id="rId18"/>
    <p:sldId id="289" r:id="rId19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7D96416-5E81-4809-A71B-38A9182116D4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3F429F44-BFC4-4847-BA58-B49C86659F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614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1F5772C-72B9-4227-B89E-64DF6E133FE0}"/>
              </a:ext>
            </a:extLst>
          </p:cNvPr>
          <p:cNvSpPr/>
          <p:nvPr userDrawn="1"/>
        </p:nvSpPr>
        <p:spPr>
          <a:xfrm>
            <a:off x="0" y="2231136"/>
            <a:ext cx="9144000" cy="20726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+mj-ea"/>
              <a:ea typeface="+mj-ea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BE5851-CBD4-4D1B-AE20-C2ACB1008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306" y="2608456"/>
            <a:ext cx="8181594" cy="1325563"/>
          </a:xfrm>
        </p:spPr>
        <p:txBody>
          <a:bodyPr>
            <a:noAutofit/>
          </a:bodyPr>
          <a:lstStyle>
            <a:lvl1pPr>
              <a:defRPr sz="5400" b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변수와 메모리 할당</a:t>
            </a:r>
            <a:endParaRPr lang="en-US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4942A92-00F9-4555-9ADF-51F80916E6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Made by DoS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15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883" y="2608456"/>
            <a:ext cx="2285237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BF6C1A6-E2BD-4572-9A15-FBF9B8D79AAB}"/>
              </a:ext>
            </a:extLst>
          </p:cNvPr>
          <p:cNvCxnSpPr>
            <a:cxnSpLocks/>
          </p:cNvCxnSpPr>
          <p:nvPr userDrawn="1"/>
        </p:nvCxnSpPr>
        <p:spPr>
          <a:xfrm flipV="1">
            <a:off x="3083052" y="1304545"/>
            <a:ext cx="0" cy="44278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C0C624-A425-4A75-A061-9AB3984FA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034" y="1381061"/>
            <a:ext cx="4604766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31284A-C3CA-4B89-9494-224F64BA7A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Made by DoS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418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2628"/>
            <a:ext cx="7886700" cy="1325563"/>
          </a:xfrm>
        </p:spPr>
        <p:txBody>
          <a:bodyPr>
            <a:normAutofit/>
          </a:bodyPr>
          <a:lstStyle>
            <a:lvl1pPr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66925"/>
            <a:ext cx="7886700" cy="4351338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95B677A-0A63-4E9A-9851-362938364C00}"/>
              </a:ext>
            </a:extLst>
          </p:cNvPr>
          <p:cNvCxnSpPr>
            <a:cxnSpLocks/>
          </p:cNvCxnSpPr>
          <p:nvPr userDrawn="1"/>
        </p:nvCxnSpPr>
        <p:spPr>
          <a:xfrm>
            <a:off x="628650" y="1789049"/>
            <a:ext cx="78867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14CB34-29EB-4F05-8C9E-61A2F9FAFD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Made by DoS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40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3957C2A-26A6-445A-B8E1-2BE6F230CD9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386" y="255396"/>
            <a:ext cx="1524000" cy="1543050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89B7B3-8B01-4366-8FB4-9CEFEAB39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Made by DoS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26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3" r:id="rId2"/>
    <p:sldLayoutId id="2147483719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24D1E-8BC3-4F1D-86A1-02742EA2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2659256"/>
            <a:ext cx="7632700" cy="1325563"/>
          </a:xfrm>
        </p:spPr>
        <p:txBody>
          <a:bodyPr/>
          <a:lstStyle/>
          <a:p>
            <a:r>
              <a:rPr lang="en-US" altLang="ko-KR" dirty="0"/>
              <a:t>Introduction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python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508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j-ea"/>
              </a:rPr>
              <a:t>More practice! (for</a:t>
            </a:r>
            <a:r>
              <a:rPr lang="ko-KR" altLang="en-US" b="1" dirty="0">
                <a:latin typeface="+mj-ea"/>
              </a:rPr>
              <a:t>문</a:t>
            </a:r>
            <a:r>
              <a:rPr lang="en-US" altLang="ko-KR" b="1" dirty="0">
                <a:latin typeface="+mj-ea"/>
              </a:rPr>
              <a:t>)</a:t>
            </a:r>
            <a:endParaRPr lang="ko-KR" altLang="en-US" b="1" dirty="0">
              <a:latin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526BF0F-0296-4007-8B39-AB20BF8BA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6925"/>
            <a:ext cx="7886700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문자를 입력 받고 철자를 하나씩 </a:t>
            </a:r>
            <a:r>
              <a:rPr lang="ko-KR" altLang="en-US" dirty="0" err="1">
                <a:latin typeface="+mn-ea"/>
              </a:rPr>
              <a:t>출력하시오</a:t>
            </a:r>
            <a:r>
              <a:rPr lang="en-US" altLang="ko-KR" dirty="0">
                <a:latin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리스트를 정의하고 리스트 안의 문자를 하나씩 </a:t>
            </a:r>
            <a:r>
              <a:rPr lang="ko-KR" altLang="en-US" dirty="0" err="1">
                <a:latin typeface="+mn-ea"/>
              </a:rPr>
              <a:t>출력하시오</a:t>
            </a:r>
            <a:r>
              <a:rPr lang="en-US" altLang="ko-KR" dirty="0">
                <a:latin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리스트를 정의하고 리스트 안의 문자를 철자 하나씩 출력하고 각 문자마다 글자 수를 </a:t>
            </a:r>
            <a:r>
              <a:rPr lang="ko-KR" altLang="en-US" dirty="0" err="1">
                <a:latin typeface="+mn-ea"/>
              </a:rPr>
              <a:t>출력하시오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778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endParaRPr lang="ko-KR" altLang="en-US" b="1" dirty="0">
              <a:latin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526BF0F-0296-4007-8B39-AB20BF8BA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6925"/>
            <a:ext cx="7886700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문자</a:t>
            </a:r>
            <a:r>
              <a:rPr lang="en-US" altLang="ko-KR" dirty="0">
                <a:latin typeface="+mn-ea"/>
              </a:rPr>
              <a:t>”*”</a:t>
            </a:r>
            <a:r>
              <a:rPr lang="ko-KR" altLang="en-US" dirty="0">
                <a:latin typeface="+mn-ea"/>
              </a:rPr>
              <a:t>을 첫 줄에는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두번째 줄에는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반복하여 열 번째 줄에는 </a:t>
            </a:r>
            <a:r>
              <a:rPr lang="ko-KR" altLang="en-US" dirty="0" err="1">
                <a:latin typeface="+mn-ea"/>
              </a:rPr>
              <a:t>열개를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출력하시오</a:t>
            </a:r>
            <a:r>
              <a:rPr lang="en-US" altLang="ko-KR" dirty="0">
                <a:latin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무엇이 출력 될까요</a:t>
            </a:r>
            <a:r>
              <a:rPr lang="en-US" altLang="ko-KR" dirty="0">
                <a:latin typeface="+mn-ea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7D89B4-128D-42A7-9D46-444CF1AA9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74" y="3981452"/>
            <a:ext cx="2140899" cy="19803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26C32C4-7272-4C03-A00B-863250D4F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974" y="3981452"/>
            <a:ext cx="2436292" cy="19803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2EC21EA-549A-444C-9E22-0E740F53AE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309" y="3981452"/>
            <a:ext cx="3160912" cy="198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16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endParaRPr lang="ko-KR" altLang="en-US" b="1" dirty="0">
              <a:latin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526BF0F-0296-4007-8B39-AB20BF8BA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6925"/>
            <a:ext cx="7886700" cy="43513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Prime Number(</a:t>
            </a:r>
            <a:r>
              <a:rPr lang="ko-KR" altLang="en-US" dirty="0">
                <a:latin typeface="+mn-ea"/>
              </a:rPr>
              <a:t>소수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ko-KR" altLang="en-US" dirty="0">
                <a:latin typeface="+mn-ea"/>
              </a:rPr>
              <a:t>양의 정수 중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과 자기자신으로만 나누어 지는 수</a:t>
            </a:r>
            <a:endParaRPr lang="en-US" altLang="ko-KR" dirty="0">
              <a:latin typeface="+mn-ea"/>
            </a:endParaRPr>
          </a:p>
          <a:p>
            <a:pPr marL="1028700" lvl="1" indent="-342900"/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확인 과정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ko-KR" altLang="en-US" dirty="0">
                <a:latin typeface="+mn-ea"/>
              </a:rPr>
              <a:t>입력 받은 수를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부터 나누기 시작하여</a:t>
            </a:r>
            <a:r>
              <a:rPr lang="en-US" altLang="ko-KR" dirty="0">
                <a:latin typeface="+mn-ea"/>
              </a:rPr>
              <a:t>, (</a:t>
            </a:r>
            <a:r>
              <a:rPr lang="ko-KR" altLang="en-US" dirty="0" err="1">
                <a:latin typeface="+mn-ea"/>
              </a:rPr>
              <a:t>입력받은</a:t>
            </a:r>
            <a:r>
              <a:rPr lang="ko-KR" altLang="en-US" dirty="0">
                <a:latin typeface="+mn-ea"/>
              </a:rPr>
              <a:t> 수</a:t>
            </a:r>
            <a:r>
              <a:rPr lang="en-US" altLang="ko-KR" dirty="0">
                <a:latin typeface="+mn-ea"/>
              </a:rPr>
              <a:t>-1)</a:t>
            </a:r>
            <a:r>
              <a:rPr lang="ko-KR" altLang="en-US" dirty="0">
                <a:latin typeface="+mn-ea"/>
              </a:rPr>
              <a:t>까지 나누는 것을 반복한다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1028700" lvl="1" indent="-342900"/>
            <a:r>
              <a:rPr lang="ko-KR" altLang="en-US" dirty="0">
                <a:latin typeface="+mn-ea"/>
              </a:rPr>
              <a:t>그 과정에서 나누어지면 소수가 아니고 끝까지 나누어 지지 않는다면 소수이다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1028700" lvl="1" indent="-342900"/>
            <a:r>
              <a:rPr lang="ko-KR" altLang="en-US" dirty="0">
                <a:latin typeface="+mn-ea"/>
              </a:rPr>
              <a:t>입력된 정수가 소수라면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입력된 숫자와</a:t>
            </a:r>
            <a:r>
              <a:rPr lang="en-US" altLang="ko-KR" dirty="0">
                <a:latin typeface="+mn-ea"/>
              </a:rPr>
              <a:t>“</a:t>
            </a:r>
            <a:r>
              <a:rPr lang="ko-KR" altLang="en-US" dirty="0">
                <a:latin typeface="+mn-ea"/>
              </a:rPr>
              <a:t>는 소수 입니다</a:t>
            </a:r>
            <a:r>
              <a:rPr lang="en-US" altLang="ko-KR" dirty="0">
                <a:latin typeface="+mn-ea"/>
              </a:rPr>
              <a:t>.”</a:t>
            </a:r>
            <a:r>
              <a:rPr lang="ko-KR" altLang="en-US" dirty="0">
                <a:latin typeface="+mn-ea"/>
              </a:rPr>
              <a:t>를 출력 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ko-KR" altLang="en-US" dirty="0">
                <a:latin typeface="+mn-ea"/>
              </a:rPr>
              <a:t>아닌 경우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입력된 숫자와 </a:t>
            </a:r>
            <a:r>
              <a:rPr lang="en-US" altLang="ko-KR" dirty="0">
                <a:latin typeface="+mn-ea"/>
              </a:rPr>
              <a:t>“</a:t>
            </a:r>
            <a:r>
              <a:rPr lang="ko-KR" altLang="en-US" dirty="0">
                <a:latin typeface="+mn-ea"/>
              </a:rPr>
              <a:t>는 소수가 아닙니다</a:t>
            </a:r>
            <a:r>
              <a:rPr lang="en-US" altLang="ko-KR" dirty="0">
                <a:latin typeface="+mn-ea"/>
              </a:rPr>
              <a:t>.” </a:t>
            </a:r>
            <a:r>
              <a:rPr lang="ko-KR" altLang="en-US" dirty="0">
                <a:latin typeface="+mn-ea"/>
              </a:rPr>
              <a:t>를 출력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2283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C7970DC-47A7-4D4E-BDAF-C6370B535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198" y="2572514"/>
            <a:ext cx="3859152" cy="307765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ko-KR" altLang="en-US" dirty="0" err="1"/>
              <a:t>반복문</a:t>
            </a:r>
            <a:r>
              <a:rPr lang="en-US" altLang="ko-KR" dirty="0">
                <a:latin typeface="+mj-ea"/>
              </a:rPr>
              <a:t>(while)</a:t>
            </a:r>
            <a:endParaRPr lang="ko-KR" altLang="en-US" b="1" dirty="0">
              <a:latin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526BF0F-0296-4007-8B39-AB20BF8BA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6925"/>
            <a:ext cx="7886700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조건절을 평가</a:t>
            </a:r>
            <a:r>
              <a:rPr lang="en-US" altLang="ko-KR" dirty="0">
                <a:latin typeface="+mn-ea"/>
              </a:rPr>
              <a:t>, True </a:t>
            </a:r>
            <a:r>
              <a:rPr lang="ko-KR" altLang="en-US" dirty="0">
                <a:latin typeface="+mn-ea"/>
              </a:rPr>
              <a:t>또는 </a:t>
            </a:r>
            <a:r>
              <a:rPr lang="en-US" altLang="ko-KR" dirty="0">
                <a:latin typeface="+mn-ea"/>
              </a:rPr>
              <a:t>False</a:t>
            </a:r>
            <a:r>
              <a:rPr lang="ko-KR" altLang="en-US" dirty="0">
                <a:latin typeface="+mn-ea"/>
              </a:rPr>
              <a:t>를 확인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만약 조건절의 결과가 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True(1)</a:t>
            </a:r>
            <a:r>
              <a:rPr lang="ko-KR" altLang="en-US" dirty="0">
                <a:latin typeface="+mn-ea"/>
              </a:rPr>
              <a:t>이면 </a:t>
            </a:r>
            <a:r>
              <a:rPr lang="en-US" altLang="ko-KR" dirty="0">
                <a:latin typeface="+mn-ea"/>
              </a:rPr>
              <a:t>while</a:t>
            </a:r>
            <a:r>
              <a:rPr lang="ko-KR" altLang="en-US" dirty="0">
                <a:latin typeface="+mn-ea"/>
              </a:rPr>
              <a:t>문 안의 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block of code</a:t>
            </a:r>
            <a:r>
              <a:rPr lang="ko-KR" altLang="en-US" dirty="0">
                <a:latin typeface="+mn-ea"/>
              </a:rPr>
              <a:t>를 실행 그 후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다시 </a:t>
            </a:r>
            <a:r>
              <a:rPr lang="ko-KR" altLang="en-US" dirty="0" err="1">
                <a:latin typeface="+mn-ea"/>
              </a:rPr>
              <a:t>조건절</a:t>
            </a:r>
            <a:r>
              <a:rPr lang="ko-KR" altLang="en-US" dirty="0">
                <a:latin typeface="+mn-ea"/>
              </a:rPr>
              <a:t> 평가부터 시작</a:t>
            </a:r>
            <a:endParaRPr lang="en-US" altLang="ko-KR" dirty="0">
              <a:latin typeface="+mn-ea"/>
            </a:endParaRPr>
          </a:p>
          <a:p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만약 조건절의 결과가 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False(0)</a:t>
            </a:r>
            <a:r>
              <a:rPr lang="ko-KR" altLang="en-US" dirty="0">
                <a:latin typeface="+mn-ea"/>
              </a:rPr>
              <a:t>이면</a:t>
            </a:r>
            <a:r>
              <a:rPr lang="en-US" altLang="ko-KR" dirty="0">
                <a:latin typeface="+mn-ea"/>
              </a:rPr>
              <a:t> while</a:t>
            </a:r>
            <a:r>
              <a:rPr lang="ko-KR" altLang="en-US" dirty="0">
                <a:latin typeface="+mn-ea"/>
              </a:rPr>
              <a:t>문에서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빠져 나와 다음 명령문을 실행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1979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ko-KR" altLang="en-US" dirty="0">
                <a:latin typeface="+mj-ea"/>
              </a:rPr>
              <a:t>무한루프</a:t>
            </a:r>
            <a:endParaRPr lang="ko-KR" altLang="en-US" b="1" dirty="0">
              <a:latin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526BF0F-0296-4007-8B39-AB20BF8BA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6925"/>
            <a:ext cx="7886700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반복문의 조건절이 항상 </a:t>
            </a:r>
            <a:r>
              <a:rPr lang="en-US" altLang="ko-KR" dirty="0">
                <a:latin typeface="+mn-ea"/>
              </a:rPr>
              <a:t>True </a:t>
            </a:r>
            <a:r>
              <a:rPr lang="ko-KR" altLang="en-US" dirty="0">
                <a:latin typeface="+mn-ea"/>
              </a:rPr>
              <a:t>가 되어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   반복문의 명령문이 무한대로 반복되어 실행되는 현상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A955C4F-BABE-44D1-9E2F-C1BBEA9AE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65" y="3222812"/>
            <a:ext cx="2543925" cy="243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0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break</a:t>
            </a:r>
            <a:r>
              <a:rPr lang="ko-KR" altLang="en-US" dirty="0">
                <a:latin typeface="+mj-ea"/>
              </a:rPr>
              <a:t>문</a:t>
            </a:r>
            <a:endParaRPr lang="ko-KR" altLang="en-US" b="1" dirty="0">
              <a:latin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526BF0F-0296-4007-8B39-AB20BF8BA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6925"/>
            <a:ext cx="7886700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반복문에서 벗어나도록 중단시킴</a:t>
            </a:r>
            <a:r>
              <a:rPr lang="en-US" altLang="ko-KR" dirty="0">
                <a:latin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ex)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‘a’</a:t>
            </a:r>
            <a:r>
              <a:rPr lang="ko-KR" altLang="en-US" dirty="0">
                <a:latin typeface="+mn-ea"/>
              </a:rPr>
              <a:t>라는 문자가 나오는 순간 </a:t>
            </a:r>
            <a:r>
              <a:rPr lang="en-US" altLang="ko-KR" dirty="0">
                <a:latin typeface="+mn-ea"/>
              </a:rPr>
              <a:t>s = </a:t>
            </a:r>
            <a:r>
              <a:rPr lang="en-US" altLang="ko-KR" dirty="0" err="1">
                <a:latin typeface="+mn-ea"/>
              </a:rPr>
              <a:t>i</a:t>
            </a:r>
            <a:r>
              <a:rPr lang="en-US" altLang="ko-KR" dirty="0">
                <a:latin typeface="+mn-ea"/>
              </a:rPr>
              <a:t> +1</a:t>
            </a:r>
            <a:r>
              <a:rPr lang="ko-KR" altLang="en-US" dirty="0">
                <a:latin typeface="+mn-ea"/>
              </a:rPr>
              <a:t>을 저장하고 반복문을 벗어남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4AF3CD-9EEE-4CE4-86ED-EAA50FC15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21" y="3058882"/>
            <a:ext cx="4905001" cy="179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36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More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practice!(while)</a:t>
            </a:r>
            <a:endParaRPr lang="ko-KR" altLang="en-US" b="1" dirty="0">
              <a:latin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526BF0F-0296-4007-8B39-AB20BF8BA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6925"/>
            <a:ext cx="7886700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1~100</a:t>
            </a:r>
            <a:r>
              <a:rPr lang="ko-KR" altLang="en-US" dirty="0">
                <a:latin typeface="+mn-ea"/>
              </a:rPr>
              <a:t>사이의 </a:t>
            </a:r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의 배수를 </a:t>
            </a:r>
            <a:r>
              <a:rPr lang="ko-KR" altLang="en-US" dirty="0" err="1">
                <a:latin typeface="+mn-ea"/>
              </a:rPr>
              <a:t>출력하시오</a:t>
            </a:r>
            <a:r>
              <a:rPr lang="en-US" altLang="ko-KR" dirty="0">
                <a:latin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사용자가 프로그램을 종료 요청할 때 </a:t>
            </a:r>
            <a:r>
              <a:rPr lang="en-US" altLang="ko-KR" dirty="0">
                <a:latin typeface="+mn-ea"/>
              </a:rPr>
              <a:t>“y”</a:t>
            </a:r>
            <a:r>
              <a:rPr lang="ko-KR" altLang="en-US" dirty="0">
                <a:latin typeface="+mn-ea"/>
              </a:rPr>
              <a:t>를 입력할 때까지 반복해서 물으시오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2842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endParaRPr lang="ko-KR" altLang="en-US" b="1" dirty="0">
              <a:latin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526BF0F-0296-4007-8B39-AB20BF8BA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6925"/>
            <a:ext cx="7886700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맞는 패스워드를 입력할 때까지 반복하기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패스워드를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회 이상 틀리면 반복 기회 박탈하기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3585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endParaRPr lang="ko-KR" altLang="en-US" b="1" dirty="0">
              <a:latin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526BF0F-0296-4007-8B39-AB20BF8BA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6925"/>
            <a:ext cx="7886700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입력 받을 정수의 개수를 입력 받고 입력 받은 정수들의 평균을 </a:t>
            </a:r>
            <a:r>
              <a:rPr lang="ko-KR" altLang="en-US" dirty="0" err="1">
                <a:latin typeface="+mn-ea"/>
              </a:rPr>
              <a:t>구하시오</a:t>
            </a:r>
            <a:r>
              <a:rPr lang="en-US" altLang="ko-KR" dirty="0">
                <a:latin typeface="+mn-ea"/>
              </a:rPr>
              <a:t>.(</a:t>
            </a:r>
            <a:r>
              <a:rPr lang="ko-KR" altLang="en-US" dirty="0">
                <a:latin typeface="+mn-ea"/>
              </a:rPr>
              <a:t>단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입력 받을 정수의 개수가 음수일 경우 다시 물으시오</a:t>
            </a:r>
            <a:r>
              <a:rPr lang="en-US" altLang="ko-KR" dirty="0">
                <a:latin typeface="+mn-ea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49726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0309-B279-4CF1-9DF8-C5F734A22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92" y="2608454"/>
            <a:ext cx="2806700" cy="179844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67B70A-6047-4268-9AC1-A307A9AE0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반복문이란</a:t>
            </a:r>
            <a:r>
              <a:rPr lang="en-US" altLang="ko-KR" b="1" dirty="0"/>
              <a:t>?</a:t>
            </a:r>
          </a:p>
          <a:p>
            <a:r>
              <a:rPr lang="ko-KR" altLang="en-US" b="1" dirty="0" err="1"/>
              <a:t>반복문</a:t>
            </a:r>
            <a:r>
              <a:rPr lang="en-US" altLang="ko-KR" b="1" dirty="0"/>
              <a:t>(for)</a:t>
            </a:r>
          </a:p>
          <a:p>
            <a:r>
              <a:rPr lang="en-US" altLang="ko-KR" b="1" dirty="0"/>
              <a:t>range()</a:t>
            </a:r>
            <a:r>
              <a:rPr lang="ko-KR" altLang="en-US" b="1" dirty="0"/>
              <a:t>함수</a:t>
            </a:r>
            <a:endParaRPr lang="en-US" altLang="ko-KR" b="1" dirty="0"/>
          </a:p>
          <a:p>
            <a:r>
              <a:rPr lang="en-US" altLang="ko-KR" b="1" dirty="0"/>
              <a:t>More</a:t>
            </a:r>
            <a:r>
              <a:rPr lang="ko-KR" altLang="en-US" b="1" dirty="0"/>
              <a:t> </a:t>
            </a:r>
            <a:r>
              <a:rPr lang="en-US" altLang="ko-KR" b="1" dirty="0"/>
              <a:t>practice!(for)</a:t>
            </a:r>
          </a:p>
          <a:p>
            <a:r>
              <a:rPr lang="ko-KR" altLang="en-US" b="1" dirty="0" err="1"/>
              <a:t>반복문</a:t>
            </a:r>
            <a:r>
              <a:rPr lang="en-US" altLang="ko-KR" b="1" dirty="0"/>
              <a:t>(while)</a:t>
            </a:r>
          </a:p>
          <a:p>
            <a:r>
              <a:rPr lang="en-US" altLang="ko-KR" b="1" dirty="0"/>
              <a:t>Break</a:t>
            </a:r>
            <a:r>
              <a:rPr lang="ko-KR" altLang="en-US" b="1" dirty="0"/>
              <a:t>문</a:t>
            </a:r>
            <a:endParaRPr lang="en-US" altLang="ko-KR" b="1" dirty="0"/>
          </a:p>
          <a:p>
            <a:r>
              <a:rPr lang="en-US" altLang="ko-KR" b="1" dirty="0"/>
              <a:t>More practice!(while)</a:t>
            </a:r>
          </a:p>
        </p:txBody>
      </p:sp>
    </p:spTree>
    <p:extLst>
      <p:ext uri="{BB962C8B-B14F-4D97-AF65-F5344CB8AC3E}">
        <p14:creationId xmlns:p14="http://schemas.microsoft.com/office/powerpoint/2010/main" val="112495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ko-KR" altLang="en-US" dirty="0" err="1"/>
              <a:t>반복문</a:t>
            </a:r>
            <a:r>
              <a:rPr lang="en-US" altLang="ko-KR" dirty="0"/>
              <a:t>(loop)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526BF0F-0296-4007-8B39-AB20BF8BA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6925"/>
            <a:ext cx="7886700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동일하거나 규칙적으로 변화하는 작업을 반복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반복문의 종류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1028700" lvl="1" indent="-342900"/>
            <a:r>
              <a:rPr lang="en-US" altLang="ko-KR" sz="2400" dirty="0">
                <a:latin typeface="+mn-ea"/>
              </a:rPr>
              <a:t>while</a:t>
            </a:r>
          </a:p>
          <a:p>
            <a:pPr marL="1028700" lvl="1" indent="-342900"/>
            <a:r>
              <a:rPr lang="en-US" altLang="ko-KR" sz="2400" dirty="0">
                <a:latin typeface="+mn-ea"/>
              </a:rPr>
              <a:t>for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5A2A82-6F9C-43E5-93A2-58E86F60A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096" y="3822940"/>
            <a:ext cx="4786976" cy="77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8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D75D1-345C-49EA-9039-4E6B4A60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반복문이 </a:t>
            </a:r>
            <a:r>
              <a:rPr lang="ko-KR" altLang="en-US" dirty="0" err="1"/>
              <a:t>사용예시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6126BA-B708-4FCF-AE3B-CFBF4537B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89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ko-KR" altLang="en-US" dirty="0" err="1"/>
              <a:t>반복문</a:t>
            </a:r>
            <a:r>
              <a:rPr lang="en-US" altLang="ko-KR" dirty="0">
                <a:latin typeface="+mj-ea"/>
              </a:rPr>
              <a:t>(for)</a:t>
            </a:r>
            <a:endParaRPr lang="ko-KR" altLang="en-US" b="1" dirty="0">
              <a:latin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526BF0F-0296-4007-8B39-AB20BF8BA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6925"/>
            <a:ext cx="7886700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for loop</a:t>
            </a:r>
            <a:r>
              <a:rPr lang="ko-KR" altLang="en-US" dirty="0">
                <a:latin typeface="+mn-ea"/>
              </a:rPr>
              <a:t>는 반복을 기반으로 실행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ko-KR" altLang="en-US" dirty="0">
                <a:latin typeface="+mn-ea"/>
              </a:rPr>
              <a:t>반복 가능한 문자열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리스트 활용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en-US" altLang="ko-KR" dirty="0">
                <a:latin typeface="+mn-ea"/>
              </a:rPr>
              <a:t>range()</a:t>
            </a:r>
            <a:r>
              <a:rPr lang="ko-KR" altLang="en-US" dirty="0">
                <a:latin typeface="+mn-ea"/>
              </a:rPr>
              <a:t> 함수 사용</a:t>
            </a:r>
            <a:endParaRPr lang="en-US" altLang="ko-KR" dirty="0">
              <a:latin typeface="+mn-ea"/>
            </a:endParaRPr>
          </a:p>
          <a:p>
            <a:pPr marL="1028700" lvl="1" indent="-342900"/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기본 형태는 아래와 같다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1028700" lvl="1" indent="-342900"/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9F4CA8-25F6-4A67-BCD8-F3CB3151F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55" y="4146856"/>
            <a:ext cx="4303062" cy="87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5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range()</a:t>
            </a:r>
            <a:r>
              <a:rPr lang="ko-KR" altLang="en-US" dirty="0">
                <a:latin typeface="+mj-ea"/>
              </a:rPr>
              <a:t>함수</a:t>
            </a:r>
            <a:endParaRPr lang="ko-KR" altLang="en-US" b="1" dirty="0">
              <a:latin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526BF0F-0296-4007-8B39-AB20BF8BA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6925"/>
            <a:ext cx="7886700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내장 함수 </a:t>
            </a:r>
            <a:r>
              <a:rPr lang="en-US" altLang="ko-KR" dirty="0">
                <a:latin typeface="+mn-ea"/>
              </a:rPr>
              <a:t>range()</a:t>
            </a:r>
          </a:p>
          <a:p>
            <a:pPr marL="1028700" lvl="1" indent="-342900"/>
            <a:r>
              <a:rPr lang="ko-KR" altLang="en-US" dirty="0">
                <a:latin typeface="+mn-ea"/>
              </a:rPr>
              <a:t>숫자들을 나열하여 반복 수행하기에 적합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ko-KR" altLang="en-US" dirty="0">
                <a:latin typeface="+mn-ea"/>
              </a:rPr>
              <a:t>산술 계산을 수행하는 반복의 기반을 형성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range(</a:t>
            </a:r>
            <a:r>
              <a:rPr lang="ko-KR" altLang="en-US" dirty="0">
                <a:latin typeface="+mn-ea"/>
              </a:rPr>
              <a:t>시작점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끝점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간격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형태로 사용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ex) list(range(10))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[0, 1, 2, 3, 4, 5, 6, 7, 8, 9]</a:t>
            </a:r>
          </a:p>
          <a:p>
            <a:r>
              <a:rPr lang="en-US" altLang="ko-KR" dirty="0">
                <a:latin typeface="+mn-ea"/>
              </a:rPr>
              <a:t>     list(range(4,10))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[4, 5, 6, 7, 8, 9]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list(range(1,10,2))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[1, 3, 5, 7, 9]</a:t>
            </a: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3138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j-ea"/>
              </a:rPr>
              <a:t>for</a:t>
            </a:r>
            <a:r>
              <a:rPr lang="ko-KR" altLang="en-US" b="1" dirty="0">
                <a:latin typeface="+mj-ea"/>
              </a:rPr>
              <a:t>문 예제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526BF0F-0296-4007-8B39-AB20BF8BA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6925"/>
            <a:ext cx="7886700" cy="4351338"/>
          </a:xfrm>
        </p:spPr>
        <p:txBody>
          <a:bodyPr/>
          <a:lstStyle/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FDC145B-15E7-4ECE-A27B-7E4A6D0DE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76" y="2555547"/>
            <a:ext cx="2892654" cy="2401936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78F4A73-99F8-48AF-8D4C-8FFDA11D5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764" y="2628538"/>
            <a:ext cx="2892655" cy="232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6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j-ea"/>
              </a:rPr>
              <a:t>Nested for </a:t>
            </a:r>
            <a:r>
              <a:rPr lang="ko-KR" altLang="en-US" b="1" dirty="0">
                <a:latin typeface="+mj-ea"/>
              </a:rPr>
              <a:t>문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526BF0F-0296-4007-8B39-AB20BF8BA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6925"/>
            <a:ext cx="7886700" cy="4351338"/>
          </a:xfrm>
        </p:spPr>
        <p:txBody>
          <a:bodyPr/>
          <a:lstStyle/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8EEFF0-4DCF-49CE-9ADB-74E97AD669A7}"/>
              </a:ext>
            </a:extLst>
          </p:cNvPr>
          <p:cNvCxnSpPr>
            <a:cxnSpLocks/>
          </p:cNvCxnSpPr>
          <p:nvPr/>
        </p:nvCxnSpPr>
        <p:spPr>
          <a:xfrm>
            <a:off x="3119717" y="3567954"/>
            <a:ext cx="13536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A3E7C3F-83D6-410A-BA41-B7788AD9DF54}"/>
              </a:ext>
            </a:extLst>
          </p:cNvPr>
          <p:cNvSpPr txBox="1"/>
          <p:nvPr/>
        </p:nvSpPr>
        <p:spPr>
          <a:xfrm>
            <a:off x="5653842" y="2798058"/>
            <a:ext cx="269518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C000"/>
                </a:solidFill>
              </a:rPr>
              <a:t>Only once evaluated</a:t>
            </a:r>
          </a:p>
          <a:p>
            <a:r>
              <a:rPr lang="en-US" altLang="ko-KR" dirty="0"/>
              <a:t>1. x = 4</a:t>
            </a:r>
          </a:p>
          <a:p>
            <a:r>
              <a:rPr lang="en-US" altLang="ko-KR" sz="2000" b="1" dirty="0">
                <a:solidFill>
                  <a:srgbClr val="0070C0"/>
                </a:solidFill>
              </a:rPr>
              <a:t>Each time evaluated</a:t>
            </a:r>
            <a:endParaRPr lang="en-US" altLang="ko-KR" sz="2000" b="1" dirty="0"/>
          </a:p>
          <a:p>
            <a:r>
              <a:rPr lang="en-US" altLang="ko-KR" dirty="0"/>
              <a:t>2. x = 2</a:t>
            </a:r>
            <a:endParaRPr lang="ko-KR" altLang="en-US" dirty="0"/>
          </a:p>
        </p:txBody>
      </p:sp>
      <p:pic>
        <p:nvPicPr>
          <p:cNvPr id="39" name="그림 38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DEA07646-9312-489E-983D-8F996B7AF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34" y="2856641"/>
            <a:ext cx="4363635" cy="1849956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4EF3559-8AA7-4450-B118-145E26CB5099}"/>
              </a:ext>
            </a:extLst>
          </p:cNvPr>
          <p:cNvCxnSpPr>
            <a:cxnSpLocks/>
          </p:cNvCxnSpPr>
          <p:nvPr/>
        </p:nvCxnSpPr>
        <p:spPr>
          <a:xfrm>
            <a:off x="2169457" y="3137648"/>
            <a:ext cx="121645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A53300B-1FD9-4DAF-8BCB-F86008958193}"/>
              </a:ext>
            </a:extLst>
          </p:cNvPr>
          <p:cNvCxnSpPr>
            <a:cxnSpLocks/>
          </p:cNvCxnSpPr>
          <p:nvPr/>
        </p:nvCxnSpPr>
        <p:spPr>
          <a:xfrm flipV="1">
            <a:off x="3378680" y="3137648"/>
            <a:ext cx="0" cy="14412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7220717-002C-43FB-AC38-21ECF0D388EA}"/>
              </a:ext>
            </a:extLst>
          </p:cNvPr>
          <p:cNvCxnSpPr>
            <a:cxnSpLocks/>
          </p:cNvCxnSpPr>
          <p:nvPr/>
        </p:nvCxnSpPr>
        <p:spPr>
          <a:xfrm>
            <a:off x="3971364" y="3754726"/>
            <a:ext cx="100404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1584BCB-4B18-4720-8F89-476689D7A0A3}"/>
              </a:ext>
            </a:extLst>
          </p:cNvPr>
          <p:cNvCxnSpPr>
            <a:cxnSpLocks/>
          </p:cNvCxnSpPr>
          <p:nvPr/>
        </p:nvCxnSpPr>
        <p:spPr>
          <a:xfrm>
            <a:off x="4975413" y="3754726"/>
            <a:ext cx="0" cy="584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23D5385-23A7-4B60-9412-10A2A0ECC1F2}"/>
              </a:ext>
            </a:extLst>
          </p:cNvPr>
          <p:cNvCxnSpPr>
            <a:cxnSpLocks/>
          </p:cNvCxnSpPr>
          <p:nvPr/>
        </p:nvCxnSpPr>
        <p:spPr>
          <a:xfrm flipH="1">
            <a:off x="3272121" y="4338918"/>
            <a:ext cx="17032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 descr="테이블이(가) 표시된 사진&#10;&#10;자동 생성된 설명">
            <a:extLst>
              <a:ext uri="{FF2B5EF4-FFF2-40B4-BE49-F238E27FC236}">
                <a16:creationId xmlns:a16="http://schemas.microsoft.com/office/drawing/2014/main" id="{D887BA30-7C01-4F8E-A544-F93108114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612" y="4151743"/>
            <a:ext cx="2083910" cy="226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39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F4AF5-97FE-47B3-9D76-6B272447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이진탐색</a:t>
            </a:r>
            <a:r>
              <a:rPr lang="en-US" altLang="ko-KR" dirty="0"/>
              <a:t>(Bisection search)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1886B41B-762F-4DCF-AF0D-AF5899DEC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48" y="2411248"/>
            <a:ext cx="5531369" cy="3054823"/>
          </a:xfrm>
        </p:spPr>
      </p:pic>
    </p:spTree>
    <p:extLst>
      <p:ext uri="{BB962C8B-B14F-4D97-AF65-F5344CB8AC3E}">
        <p14:creationId xmlns:p14="http://schemas.microsoft.com/office/powerpoint/2010/main" val="3289134813"/>
      </p:ext>
    </p:extLst>
  </p:cSld>
  <p:clrMapOvr>
    <a:masterClrMapping/>
  </p:clrMapOvr>
</p:sld>
</file>

<file path=ppt/theme/theme1.xml><?xml version="1.0" encoding="utf-8"?>
<a:theme xmlns:a="http://schemas.openxmlformats.org/drawingml/2006/main" name="DoS 레이아웃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</TotalTime>
  <Words>490</Words>
  <Application>Microsoft Office PowerPoint</Application>
  <PresentationFormat>화면 슬라이드 쇼(4:3)</PresentationFormat>
  <Paragraphs>88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DoS 레이아웃</vt:lpstr>
      <vt:lpstr>Introduction to python</vt:lpstr>
      <vt:lpstr>반복문</vt:lpstr>
      <vt:lpstr>반복문(loop)이란?</vt:lpstr>
      <vt:lpstr>반복문이 사용예시</vt:lpstr>
      <vt:lpstr>반복문(for)</vt:lpstr>
      <vt:lpstr>range()함수</vt:lpstr>
      <vt:lpstr>for문 예제 </vt:lpstr>
      <vt:lpstr>Nested for 문</vt:lpstr>
      <vt:lpstr>이진탐색(Bisection search)</vt:lpstr>
      <vt:lpstr>More practice! (for문)</vt:lpstr>
      <vt:lpstr>PowerPoint 프레젠테이션</vt:lpstr>
      <vt:lpstr>PowerPoint 프레젠테이션</vt:lpstr>
      <vt:lpstr>반복문(while)</vt:lpstr>
      <vt:lpstr>무한루프</vt:lpstr>
      <vt:lpstr>break문</vt:lpstr>
      <vt:lpstr>More practice!(while)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 1주차 스터디 자료</dc:title>
  <dc:creator>유도진</dc:creator>
  <cp:lastModifiedBy>채연 양</cp:lastModifiedBy>
  <cp:revision>52</cp:revision>
  <dcterms:created xsi:type="dcterms:W3CDTF">2019-03-31T17:47:10Z</dcterms:created>
  <dcterms:modified xsi:type="dcterms:W3CDTF">2021-03-06T07:05:42Z</dcterms:modified>
</cp:coreProperties>
</file>