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7"/>
  </p:notesMasterIdLst>
  <p:sldIdLst>
    <p:sldId id="259" r:id="rId2"/>
    <p:sldId id="294" r:id="rId3"/>
    <p:sldId id="295" r:id="rId4"/>
    <p:sldId id="296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7D96416-5E81-4809-A71B-38A9182116D4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F429F44-BFC4-4847-BA58-B49C86659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1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F5772C-72B9-4227-B89E-64DF6E133FE0}"/>
              </a:ext>
            </a:extLst>
          </p:cNvPr>
          <p:cNvSpPr/>
          <p:nvPr userDrawn="1"/>
        </p:nvSpPr>
        <p:spPr>
          <a:xfrm>
            <a:off x="0" y="2231136"/>
            <a:ext cx="9144000" cy="20726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BE5851-CBD4-4D1B-AE20-C2ACB1008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306" y="2608456"/>
            <a:ext cx="8181594" cy="1325563"/>
          </a:xfrm>
        </p:spPr>
        <p:txBody>
          <a:bodyPr>
            <a:noAutofit/>
          </a:bodyPr>
          <a:lstStyle>
            <a:lvl1pPr>
              <a:defRPr sz="5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변수와 메모리 할당</a:t>
            </a:r>
            <a:endParaRPr 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942A92-00F9-4555-9ADF-51F80916E6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1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83" y="2608456"/>
            <a:ext cx="2285237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F6C1A6-E2BD-4572-9A15-FBF9B8D79AAB}"/>
              </a:ext>
            </a:extLst>
          </p:cNvPr>
          <p:cNvCxnSpPr>
            <a:cxnSpLocks/>
          </p:cNvCxnSpPr>
          <p:nvPr userDrawn="1"/>
        </p:nvCxnSpPr>
        <p:spPr>
          <a:xfrm flipV="1">
            <a:off x="3083052" y="1304545"/>
            <a:ext cx="0" cy="4427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C0C624-A425-4A75-A061-9AB3984F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34" y="1381061"/>
            <a:ext cx="4604766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31284A-C3CA-4B89-9494-224F64BA7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1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2628"/>
            <a:ext cx="7886700" cy="1325563"/>
          </a:xfrm>
        </p:spPr>
        <p:txBody>
          <a:bodyPr>
            <a:normAutofit/>
          </a:bodyPr>
          <a:lstStyle>
            <a:lvl1pPr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5B677A-0A63-4E9A-9851-362938364C0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89049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4CB34-29EB-4F05-8C9E-61A2F9FAFD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957C2A-26A6-445A-B8E1-2BE6F230CD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386" y="255396"/>
            <a:ext cx="1524000" cy="154305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89B7B3-8B01-4366-8FB4-9CEFEAB39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3" r:id="rId2"/>
    <p:sldLayoutId id="214748371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4D1E-8BC3-4F1D-86A1-02742EA2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2506532"/>
            <a:ext cx="7127539" cy="1478287"/>
          </a:xfrm>
        </p:spPr>
        <p:txBody>
          <a:bodyPr/>
          <a:lstStyle/>
          <a:p>
            <a:r>
              <a:rPr lang="en-US" altLang="ko-KR" dirty="0"/>
              <a:t>Getting started with  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0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b="1" dirty="0"/>
              <a:t>데이터형</a:t>
            </a:r>
            <a:r>
              <a:rPr lang="en-US" altLang="ko-KR" b="1" dirty="0"/>
              <a:t>, string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88"/>
            <a:ext cx="7886700" cy="487521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문자열</a:t>
            </a:r>
            <a:r>
              <a:rPr lang="en-US" altLang="ko-KR" dirty="0">
                <a:latin typeface="+mn-ea"/>
              </a:rPr>
              <a:t>(String) </a:t>
            </a:r>
            <a:r>
              <a:rPr lang="ko-KR" altLang="en-US" dirty="0">
                <a:latin typeface="+mn-ea"/>
              </a:rPr>
              <a:t>형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따옴표 안의 문자열의 나열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이중 따옴표</a:t>
            </a:r>
            <a:r>
              <a:rPr lang="en-US" altLang="ko-KR" dirty="0">
                <a:latin typeface="+mn-ea"/>
              </a:rPr>
              <a:t>: “Hello World!”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따옴표</a:t>
            </a:r>
            <a:r>
              <a:rPr lang="en-US" altLang="ko-KR" dirty="0">
                <a:latin typeface="+mn-ea"/>
              </a:rPr>
              <a:t>: ‘Hello World!’</a:t>
            </a:r>
            <a:endParaRPr lang="ko-KR" altLang="en-US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연산자</a:t>
            </a:r>
            <a:r>
              <a:rPr lang="en-US" altLang="ko-KR" dirty="0">
                <a:latin typeface="+mn-ea"/>
              </a:rPr>
              <a:t>: +,*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+(Concatenation)</a:t>
            </a:r>
            <a:r>
              <a:rPr lang="ko-KR" altLang="en-US" dirty="0">
                <a:latin typeface="+mn-ea"/>
              </a:rPr>
              <a:t>은 문자열에 대해서만 적용 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“ab” + “cd”</a:t>
            </a:r>
            <a:r>
              <a:rPr lang="ko-KR" altLang="en-US" dirty="0">
                <a:latin typeface="+mn-ea"/>
              </a:rPr>
              <a:t>의 결과는 “</a:t>
            </a:r>
            <a:r>
              <a:rPr lang="en-US" altLang="ko-KR" dirty="0" err="1">
                <a:latin typeface="+mn-ea"/>
              </a:rPr>
              <a:t>abcd</a:t>
            </a:r>
            <a:r>
              <a:rPr lang="en-US" altLang="ko-KR" dirty="0">
                <a:latin typeface="+mn-ea"/>
              </a:rPr>
              <a:t>”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*</a:t>
            </a:r>
            <a:r>
              <a:rPr lang="ko-KR" altLang="en-US" dirty="0">
                <a:latin typeface="+mn-ea"/>
              </a:rPr>
              <a:t>는 문자열과 </a:t>
            </a:r>
            <a:r>
              <a:rPr lang="en-US" altLang="ko-KR" dirty="0">
                <a:latin typeface="+mn-ea"/>
              </a:rPr>
              <a:t>int</a:t>
            </a:r>
            <a:r>
              <a:rPr lang="ko-KR" altLang="en-US" dirty="0">
                <a:latin typeface="+mn-ea"/>
              </a:rPr>
              <a:t>에 대해서 적용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3*”a”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==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aaa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==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“a”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“a”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“a”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문자열</a:t>
            </a:r>
            <a:r>
              <a:rPr lang="en-US" altLang="ko-KR" dirty="0">
                <a:latin typeface="+mn-ea"/>
              </a:rPr>
              <a:t>(String)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 err="1">
                <a:latin typeface="+mn-ea"/>
              </a:rPr>
              <a:t>인덱스화됨</a:t>
            </a:r>
            <a:r>
              <a:rPr lang="en-US" altLang="ko-KR" dirty="0">
                <a:latin typeface="+mn-ea"/>
              </a:rPr>
              <a:t>(Indexed)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s = ‘</a:t>
            </a:r>
            <a:r>
              <a:rPr lang="en-US" altLang="ko-KR" dirty="0" err="1">
                <a:latin typeface="+mn-ea"/>
              </a:rPr>
              <a:t>abcd</a:t>
            </a:r>
            <a:r>
              <a:rPr lang="en-US" altLang="ko-KR" dirty="0">
                <a:latin typeface="+mn-ea"/>
              </a:rPr>
              <a:t>’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s[0]</a:t>
            </a:r>
            <a:r>
              <a:rPr lang="ko-KR" altLang="en-US" dirty="0">
                <a:latin typeface="+mn-ea"/>
              </a:rPr>
              <a:t>은 ‘</a:t>
            </a:r>
            <a:r>
              <a:rPr lang="en-US" altLang="ko-KR" dirty="0">
                <a:latin typeface="+mn-ea"/>
              </a:rPr>
              <a:t>a’, s[2]</a:t>
            </a:r>
            <a:r>
              <a:rPr lang="ko-KR" altLang="en-US" dirty="0">
                <a:latin typeface="+mn-ea"/>
              </a:rPr>
              <a:t>은 ‘</a:t>
            </a:r>
            <a:r>
              <a:rPr lang="en-US" altLang="ko-KR" dirty="0">
                <a:latin typeface="+mn-ea"/>
              </a:rPr>
              <a:t>c’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s1 = s[0] + s[3]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S1</a:t>
            </a:r>
            <a:r>
              <a:rPr lang="ko-KR" altLang="en-US" dirty="0">
                <a:latin typeface="+mn-ea"/>
              </a:rPr>
              <a:t>에는 ‘</a:t>
            </a:r>
            <a:r>
              <a:rPr lang="en-US" altLang="ko-KR" dirty="0">
                <a:latin typeface="+mn-ea"/>
              </a:rPr>
              <a:t>ad’ </a:t>
            </a:r>
            <a:r>
              <a:rPr lang="ko-KR" altLang="en-US" dirty="0">
                <a:latin typeface="+mn-ea"/>
              </a:rPr>
              <a:t>가 기억된다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부분 문자열 추출 가능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s[1:] = ‘</a:t>
            </a:r>
            <a:r>
              <a:rPr lang="en-US" altLang="ko-KR" dirty="0" err="1">
                <a:latin typeface="+mn-ea"/>
              </a:rPr>
              <a:t>bcd</a:t>
            </a:r>
            <a:r>
              <a:rPr lang="en-US" altLang="ko-KR" dirty="0">
                <a:latin typeface="+mn-ea"/>
              </a:rPr>
              <a:t>’ s[:2] = ‘ab’ s[1:3] = ‘</a:t>
            </a:r>
            <a:r>
              <a:rPr lang="en-US" altLang="ko-KR" dirty="0" err="1">
                <a:latin typeface="+mn-ea"/>
              </a:rPr>
              <a:t>bc</a:t>
            </a:r>
            <a:r>
              <a:rPr lang="en-US" altLang="ko-KR" dirty="0">
                <a:latin typeface="+mn-ea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2200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b="1" dirty="0"/>
              <a:t>데이터형</a:t>
            </a:r>
            <a:r>
              <a:rPr lang="en-US" altLang="ko-KR" b="1" dirty="0"/>
              <a:t>, Boolean/bool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boolean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bool </a:t>
            </a:r>
            <a:r>
              <a:rPr lang="ko-KR" altLang="en-US" dirty="0">
                <a:latin typeface="+mn-ea"/>
              </a:rPr>
              <a:t>형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True 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False</a:t>
            </a:r>
            <a:r>
              <a:rPr lang="ko-KR" altLang="en-US" dirty="0">
                <a:latin typeface="+mn-ea"/>
              </a:rPr>
              <a:t>로 결과가 나타난다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연산자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Not,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and,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정수형 또는 실수형 값들 비교할 때 사용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&gt; j ,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&gt;= j ,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== j ,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!= j </a:t>
            </a:r>
          </a:p>
        </p:txBody>
      </p:sp>
    </p:spTree>
    <p:extLst>
      <p:ext uri="{BB962C8B-B14F-4D97-AF65-F5344CB8AC3E}">
        <p14:creationId xmlns:p14="http://schemas.microsoft.com/office/powerpoint/2010/main" val="215516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b="1" dirty="0"/>
              <a:t>데이터형</a:t>
            </a:r>
            <a:r>
              <a:rPr lang="en-US" altLang="ko-KR" b="1" dirty="0"/>
              <a:t>, list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여러 개의 데이터들을 모은 것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집합적인 형태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Index</a:t>
            </a:r>
            <a:r>
              <a:rPr lang="ko-KR" altLang="en-US" dirty="0">
                <a:latin typeface="+mn-ea"/>
              </a:rPr>
              <a:t>로 각 요소의 변수명을 지칭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lvl="1" indent="0">
              <a:buNone/>
            </a:pPr>
            <a:r>
              <a:rPr lang="en-US" altLang="ko-KR" dirty="0">
                <a:latin typeface="+mn-ea"/>
              </a:rPr>
              <a:t>&gt;&gt;&gt; fruits = [ ‘apple’, ‘banana’, ‘blueberry’, ‘lime’]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&gt;&gt;&gt; fruits[2] = ‘blueberry’</a:t>
            </a:r>
          </a:p>
          <a:p>
            <a:pPr lvl="1" indent="0">
              <a:buNone/>
            </a:pPr>
            <a:r>
              <a:rPr lang="en-US" altLang="ko-KR" dirty="0">
                <a:latin typeface="+mn-ea"/>
              </a:rPr>
              <a:t>&gt;&gt;&gt; numbers = [ 1,2,4,7,11,16,22,29 ] </a:t>
            </a:r>
          </a:p>
          <a:p>
            <a:pPr lvl="1" indent="0">
              <a:buNone/>
            </a:pPr>
            <a:r>
              <a:rPr lang="en-US" altLang="ko-KR" dirty="0">
                <a:latin typeface="+mn-ea"/>
              </a:rPr>
              <a:t>&gt;&gt;&gt; print(numbers) [ 1, 2, 4, 7, 11, 16, 22, 29 ] </a:t>
            </a:r>
          </a:p>
        </p:txBody>
      </p:sp>
    </p:spTree>
    <p:extLst>
      <p:ext uri="{BB962C8B-B14F-4D97-AF65-F5344CB8AC3E}">
        <p14:creationId xmlns:p14="http://schemas.microsoft.com/office/powerpoint/2010/main" val="216313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b="1" dirty="0"/>
              <a:t>데이터형</a:t>
            </a:r>
            <a:r>
              <a:rPr lang="en-US" altLang="ko-KR" b="1" dirty="0"/>
              <a:t> </a:t>
            </a:r>
            <a:r>
              <a:rPr lang="ko-KR" altLang="en-US" dirty="0"/>
              <a:t>변환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변수에 사용 목적에 따라 데이터 형을 변경해야 하는 경우가 발생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이때 데이터를 바꾸려면 아래와 같은 명령어를 사용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int(Variable name)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float(Variable name)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str(Variable name)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혹은 명령어를 활용해서 연산식에서 일시적으로 바꿔서 사용</a:t>
            </a:r>
            <a:endParaRPr lang="en-US" altLang="ko-KR" dirty="0">
              <a:latin typeface="+mn-ea"/>
            </a:endParaRPr>
          </a:p>
          <a:p>
            <a:r>
              <a:rPr lang="en-US" altLang="ko-KR" sz="2000" b="0" dirty="0">
                <a:latin typeface="+mn-ea"/>
              </a:rPr>
              <a:t>ex)</a:t>
            </a:r>
            <a:r>
              <a:rPr lang="ko-KR" altLang="en-US" sz="2000" b="0" dirty="0">
                <a:latin typeface="+mn-ea"/>
              </a:rPr>
              <a:t> </a:t>
            </a:r>
            <a:r>
              <a:rPr lang="en-US" altLang="ko-KR" sz="2000" b="0" dirty="0">
                <a:latin typeface="+mn-ea"/>
              </a:rPr>
              <a:t>input()</a:t>
            </a:r>
            <a:r>
              <a:rPr lang="ko-KR" altLang="en-US" sz="2000" b="0" dirty="0">
                <a:latin typeface="+mn-ea"/>
              </a:rPr>
              <a:t>을 사용하여 숫자를 받을 경우 문자열로 저장되기 때문에 데이터형을 변환하여야 함</a:t>
            </a:r>
            <a:r>
              <a:rPr lang="en-US" altLang="ko-KR" sz="2000" b="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49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0309-B279-4CF1-9DF8-C5F734A2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608454"/>
            <a:ext cx="2806700" cy="1798446"/>
          </a:xfrm>
        </p:spPr>
        <p:txBody>
          <a:bodyPr>
            <a:normAutofit/>
          </a:bodyPr>
          <a:lstStyle/>
          <a:p>
            <a:r>
              <a:rPr lang="ko-KR" altLang="en-US" dirty="0"/>
              <a:t>입출력문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B70A-6047-4268-9AC1-A307A9AE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입출력하기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– input()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print()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90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b="1" dirty="0"/>
              <a:t>입출력하기</a:t>
            </a:r>
            <a:r>
              <a:rPr lang="en-US" altLang="ko-KR" dirty="0"/>
              <a:t> – input()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b="1" dirty="0"/>
              <a:t>print()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input() </a:t>
            </a:r>
            <a:r>
              <a:rPr lang="ko-KR" altLang="en-US" dirty="0">
                <a:latin typeface="+mn-ea"/>
              </a:rPr>
              <a:t>사용하기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사용자에게 입력 받을 때 쓰는 명령어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입력 받은 결과의 데이터형은 문자열</a:t>
            </a:r>
            <a:r>
              <a:rPr lang="en-US" altLang="ko-KR" dirty="0">
                <a:latin typeface="+mn-ea"/>
              </a:rPr>
              <a:t>(String)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입력 받은 값을 저장하는 변수를 </a:t>
            </a:r>
            <a:r>
              <a:rPr lang="ko-KR" altLang="en-US" dirty="0" err="1">
                <a:latin typeface="+mn-ea"/>
              </a:rPr>
              <a:t>지정해야한다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print() </a:t>
            </a:r>
            <a:r>
              <a:rPr lang="ko-KR" altLang="en-US" dirty="0">
                <a:latin typeface="+mn-ea"/>
              </a:rPr>
              <a:t>사용하기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출력할 때 쓰는 명령어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출력하고 싶은 문자나 숫자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연산식</a:t>
            </a:r>
            <a:r>
              <a:rPr lang="ko-KR" altLang="en-US" dirty="0">
                <a:latin typeface="+mn-ea"/>
              </a:rPr>
              <a:t> 등을 쓴다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2D2C9-9BE7-47F2-9894-9F4377EC0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2" y="3646842"/>
            <a:ext cx="6600676" cy="419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93E804-B14F-4329-918E-86A5994A4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2" y="5725532"/>
            <a:ext cx="5797462" cy="30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0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0309-B279-4CF1-9DF8-C5F734A2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608454"/>
            <a:ext cx="2806700" cy="179844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연산자</a:t>
            </a:r>
            <a:br>
              <a:rPr lang="en-US" altLang="ko-KR" dirty="0"/>
            </a:br>
            <a:r>
              <a:rPr lang="en-US" altLang="ko-KR" dirty="0"/>
              <a:t>(Operators)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B70A-6047-4268-9AC1-A307A9AE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dirty="0"/>
              <a:t>연산자</a:t>
            </a:r>
            <a:r>
              <a:rPr lang="en-US" altLang="ko-KR" b="1" dirty="0"/>
              <a:t>(Operators)</a:t>
            </a:r>
          </a:p>
          <a:p>
            <a:endParaRPr lang="en-US" altLang="ko-KR" b="1" dirty="0"/>
          </a:p>
          <a:p>
            <a:r>
              <a:rPr lang="ko-KR" altLang="en-US" b="1" dirty="0"/>
              <a:t>산술 연산자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관계 연산자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논리 연산자</a:t>
            </a:r>
            <a:br>
              <a:rPr lang="en-US" altLang="ko-KR" b="1" dirty="0"/>
            </a:br>
            <a:endParaRPr lang="en-US" altLang="ko-KR" b="1" dirty="0"/>
          </a:p>
          <a:p>
            <a:r>
              <a:rPr lang="ko-KR" altLang="en-US" b="1" dirty="0"/>
              <a:t>연산자 우선 순위</a:t>
            </a:r>
            <a:r>
              <a:rPr lang="en-US" altLang="ko-KR" b="1" dirty="0"/>
              <a:t>(Precedence)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883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b="1" dirty="0"/>
              <a:t>연산자</a:t>
            </a:r>
            <a:r>
              <a:rPr lang="en-US" altLang="ko-KR" b="1" dirty="0"/>
              <a:t>(Operators)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연산자는 특수한 심볼</a:t>
            </a:r>
            <a:r>
              <a:rPr lang="en-US" altLang="ko-KR" dirty="0">
                <a:latin typeface="+mn-ea"/>
              </a:rPr>
              <a:t>(symbols)</a:t>
            </a:r>
            <a:r>
              <a:rPr lang="ko-KR" altLang="en-US" dirty="0">
                <a:latin typeface="+mn-ea"/>
              </a:rPr>
              <a:t>로 덧셈이나 곱셈과 같은 계산을 표현하는 기호이다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995962-D5A4-4BB3-9029-1686309CE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68639"/>
              </p:ext>
            </p:extLst>
          </p:nvPr>
        </p:nvGraphicFramePr>
        <p:xfrm>
          <a:off x="771527" y="3053059"/>
          <a:ext cx="7651749" cy="1445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3624063917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1793256040"/>
                    </a:ext>
                  </a:extLst>
                </a:gridCol>
                <a:gridCol w="2635249">
                  <a:extLst>
                    <a:ext uri="{9D8B030D-6E8A-4147-A177-3AD203B41FA5}">
                      <a16:colId xmlns:a16="http://schemas.microsoft.com/office/drawing/2014/main" val="159087536"/>
                    </a:ext>
                  </a:extLst>
                </a:gridCol>
              </a:tblGrid>
              <a:tr h="485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산술 연산자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관계 연산자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논리연산자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05628"/>
                  </a:ext>
                </a:extLst>
              </a:tr>
              <a:tr h="9599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+, - ,*, **, /, //, %, +=, -=, *=, /=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&lt;, &gt;, &lt;=, &gt;=, =, !=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and, or, not, 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10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12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b="1" dirty="0"/>
              <a:t>산술 연산자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995962-D5A4-4BB3-9029-1686309CE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94111"/>
              </p:ext>
            </p:extLst>
          </p:nvPr>
        </p:nvGraphicFramePr>
        <p:xfrm>
          <a:off x="628652" y="2164059"/>
          <a:ext cx="7651749" cy="4135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554">
                  <a:extLst>
                    <a:ext uri="{9D8B030D-6E8A-4147-A177-3AD203B41FA5}">
                      <a16:colId xmlns:a16="http://schemas.microsoft.com/office/drawing/2014/main" val="3624063917"/>
                    </a:ext>
                  </a:extLst>
                </a:gridCol>
                <a:gridCol w="1794855">
                  <a:extLst>
                    <a:ext uri="{9D8B030D-6E8A-4147-A177-3AD203B41FA5}">
                      <a16:colId xmlns:a16="http://schemas.microsoft.com/office/drawing/2014/main" val="1793256040"/>
                    </a:ext>
                  </a:extLst>
                </a:gridCol>
                <a:gridCol w="1960170">
                  <a:extLst>
                    <a:ext uri="{9D8B030D-6E8A-4147-A177-3AD203B41FA5}">
                      <a16:colId xmlns:a16="http://schemas.microsoft.com/office/drawing/2014/main" val="159087536"/>
                    </a:ext>
                  </a:extLst>
                </a:gridCol>
                <a:gridCol w="1960170">
                  <a:extLst>
                    <a:ext uri="{9D8B030D-6E8A-4147-A177-3AD203B41FA5}">
                      <a16:colId xmlns:a16="http://schemas.microsoft.com/office/drawing/2014/main" val="2962440086"/>
                    </a:ext>
                  </a:extLst>
                </a:gridCol>
              </a:tblGrid>
              <a:tr h="48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연산자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05628"/>
                  </a:ext>
                </a:extLst>
              </a:tr>
              <a:tr h="52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더하기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2+3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100016"/>
                  </a:ext>
                </a:extLst>
              </a:tr>
              <a:tr h="52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빼기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772617"/>
                  </a:ext>
                </a:extLst>
              </a:tr>
              <a:tr h="52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곱하기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5*2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75748"/>
                  </a:ext>
                </a:extLst>
              </a:tr>
              <a:tr h="52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제곱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5**2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410704"/>
                  </a:ext>
                </a:extLst>
              </a:tr>
              <a:tr h="52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나누기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15/2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15432"/>
                  </a:ext>
                </a:extLst>
              </a:tr>
              <a:tr h="52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//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나누기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몫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15//2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1286"/>
                  </a:ext>
                </a:extLst>
              </a:tr>
              <a:tr h="52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나누기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나머지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15%2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5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47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관계</a:t>
            </a:r>
            <a:r>
              <a:rPr lang="ko-KR" altLang="en-US" b="1" dirty="0"/>
              <a:t> 연산자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995962-D5A4-4BB3-9029-1686309CE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33485"/>
              </p:ext>
            </p:extLst>
          </p:nvPr>
        </p:nvGraphicFramePr>
        <p:xfrm>
          <a:off x="628652" y="2164059"/>
          <a:ext cx="7651749" cy="361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554">
                  <a:extLst>
                    <a:ext uri="{9D8B030D-6E8A-4147-A177-3AD203B41FA5}">
                      <a16:colId xmlns:a16="http://schemas.microsoft.com/office/drawing/2014/main" val="3624063917"/>
                    </a:ext>
                  </a:extLst>
                </a:gridCol>
                <a:gridCol w="1794855">
                  <a:extLst>
                    <a:ext uri="{9D8B030D-6E8A-4147-A177-3AD203B41FA5}">
                      <a16:colId xmlns:a16="http://schemas.microsoft.com/office/drawing/2014/main" val="1793256040"/>
                    </a:ext>
                  </a:extLst>
                </a:gridCol>
                <a:gridCol w="1960170">
                  <a:extLst>
                    <a:ext uri="{9D8B030D-6E8A-4147-A177-3AD203B41FA5}">
                      <a16:colId xmlns:a16="http://schemas.microsoft.com/office/drawing/2014/main" val="159087536"/>
                    </a:ext>
                  </a:extLst>
                </a:gridCol>
                <a:gridCol w="1960170">
                  <a:extLst>
                    <a:ext uri="{9D8B030D-6E8A-4147-A177-3AD203B41FA5}">
                      <a16:colId xmlns:a16="http://schemas.microsoft.com/office/drawing/2014/main" val="2962440086"/>
                    </a:ext>
                  </a:extLst>
                </a:gridCol>
              </a:tblGrid>
              <a:tr h="48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연산자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05628"/>
                  </a:ext>
                </a:extLst>
              </a:tr>
              <a:tr h="52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작다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 &lt; 3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alse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100016"/>
                  </a:ext>
                </a:extLst>
              </a:tr>
              <a:tr h="52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작거나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같다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&lt;= 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T(rue)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772617"/>
                  </a:ext>
                </a:extLst>
              </a:tr>
              <a:tr h="52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크다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 &gt; 3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75748"/>
                  </a:ext>
                </a:extLst>
              </a:tr>
              <a:tr h="52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크거나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같다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&gt;= 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410704"/>
                  </a:ext>
                </a:extLst>
              </a:tr>
              <a:tr h="52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같다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==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15432"/>
                  </a:ext>
                </a:extLst>
              </a:tr>
              <a:tr h="52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다르다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!=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08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7"/>
            <a:ext cx="7886700" cy="1325563"/>
          </a:xfrm>
        </p:spPr>
        <p:txBody>
          <a:bodyPr/>
          <a:lstStyle/>
          <a:p>
            <a:r>
              <a:rPr lang="ko-KR" altLang="en-US" b="1" dirty="0" err="1"/>
              <a:t>파이썬이란</a:t>
            </a:r>
            <a:r>
              <a:rPr lang="en-US" altLang="ko-KR" b="1" dirty="0"/>
              <a:t>?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7889"/>
            <a:ext cx="7886700" cy="4710111"/>
          </a:xfrm>
        </p:spPr>
        <p:txBody>
          <a:bodyPr>
            <a:normAutofit/>
          </a:bodyPr>
          <a:lstStyle/>
          <a:p>
            <a:r>
              <a:rPr lang="ko-KR" altLang="en-US" dirty="0"/>
              <a:t>네덜란드 출신의 프로그래머 휘도 판 </a:t>
            </a:r>
            <a:r>
              <a:rPr lang="ko-KR" altLang="en-US" dirty="0" err="1"/>
              <a:t>로썸이</a:t>
            </a:r>
            <a:r>
              <a:rPr lang="ko-KR" altLang="en-US" dirty="0"/>
              <a:t> </a:t>
            </a:r>
            <a:r>
              <a:rPr lang="en-US" altLang="ko-KR" dirty="0"/>
              <a:t>ABC </a:t>
            </a:r>
            <a:r>
              <a:rPr lang="ko-KR" altLang="en-US" dirty="0"/>
              <a:t>프로그래밍 언어를 계승해서 만든 것</a:t>
            </a:r>
          </a:p>
          <a:p>
            <a:r>
              <a:rPr lang="en-US" altLang="ko-KR" dirty="0"/>
              <a:t>1989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크리스마스 휴가 때 구현 시작</a:t>
            </a:r>
            <a:r>
              <a:rPr lang="en-US" altLang="ko-KR" dirty="0"/>
              <a:t>, 1991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버전 </a:t>
            </a:r>
            <a:r>
              <a:rPr lang="en-US" altLang="ko-KR" dirty="0"/>
              <a:t>0.9.0</a:t>
            </a:r>
            <a:r>
              <a:rPr lang="ko-KR" altLang="en-US" dirty="0"/>
              <a:t>을 배포하며 알려짐</a:t>
            </a:r>
            <a:endParaRPr lang="en-US" altLang="ko-KR" dirty="0"/>
          </a:p>
          <a:p>
            <a:endParaRPr lang="ko-KR" altLang="en-US" sz="2300" dirty="0"/>
          </a:p>
          <a:p>
            <a:pPr lvl="1"/>
            <a:r>
              <a:rPr lang="ko-KR" altLang="en-US" sz="2300" dirty="0"/>
              <a:t>파이썬 버전 </a:t>
            </a:r>
            <a:r>
              <a:rPr lang="en-US" altLang="ko-KR" sz="2300" dirty="0"/>
              <a:t>3.x</a:t>
            </a:r>
            <a:r>
              <a:rPr lang="ko-KR" altLang="en-US" sz="2300" dirty="0"/>
              <a:t>는 </a:t>
            </a:r>
            <a:r>
              <a:rPr lang="ko-KR" altLang="en-US" sz="2300" dirty="0" err="1"/>
              <a:t>파이썬의</a:t>
            </a:r>
            <a:r>
              <a:rPr lang="ko-KR" altLang="en-US" sz="2300" dirty="0"/>
              <a:t> 설계가 근본적으로 변화되어 파이썬 </a:t>
            </a:r>
            <a:r>
              <a:rPr lang="en-US" altLang="ko-KR" sz="2300" dirty="0"/>
              <a:t>2.x </a:t>
            </a:r>
            <a:r>
              <a:rPr lang="ko-KR" altLang="en-US" sz="2300" dirty="0"/>
              <a:t>를 비롯한 이전 버전과</a:t>
            </a:r>
            <a:endParaRPr lang="en-US" altLang="ko-KR" sz="2300" dirty="0"/>
          </a:p>
          <a:p>
            <a:pPr marL="457200" lvl="1" indent="0">
              <a:buNone/>
            </a:pPr>
            <a:r>
              <a:rPr lang="en-US" altLang="ko-KR" sz="2300" dirty="0"/>
              <a:t>   </a:t>
            </a:r>
            <a:r>
              <a:rPr lang="ko-KR" altLang="en-US" sz="2300" dirty="0"/>
              <a:t>완벽하게 호환되지 않는다</a:t>
            </a:r>
            <a:r>
              <a:rPr lang="en-US" altLang="ko-KR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3301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논리</a:t>
            </a:r>
            <a:r>
              <a:rPr lang="ko-KR" altLang="en-US" b="1" dirty="0"/>
              <a:t> 연산자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995962-D5A4-4BB3-9029-1686309CE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35429"/>
              </p:ext>
            </p:extLst>
          </p:nvPr>
        </p:nvGraphicFramePr>
        <p:xfrm>
          <a:off x="628652" y="2164059"/>
          <a:ext cx="7651749" cy="2832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554">
                  <a:extLst>
                    <a:ext uri="{9D8B030D-6E8A-4147-A177-3AD203B41FA5}">
                      <a16:colId xmlns:a16="http://schemas.microsoft.com/office/drawing/2014/main" val="3624063917"/>
                    </a:ext>
                  </a:extLst>
                </a:gridCol>
                <a:gridCol w="1794855">
                  <a:extLst>
                    <a:ext uri="{9D8B030D-6E8A-4147-A177-3AD203B41FA5}">
                      <a16:colId xmlns:a16="http://schemas.microsoft.com/office/drawing/2014/main" val="1793256040"/>
                    </a:ext>
                  </a:extLst>
                </a:gridCol>
                <a:gridCol w="1960170">
                  <a:extLst>
                    <a:ext uri="{9D8B030D-6E8A-4147-A177-3AD203B41FA5}">
                      <a16:colId xmlns:a16="http://schemas.microsoft.com/office/drawing/2014/main" val="159087536"/>
                    </a:ext>
                  </a:extLst>
                </a:gridCol>
                <a:gridCol w="1960170">
                  <a:extLst>
                    <a:ext uri="{9D8B030D-6E8A-4147-A177-3AD203B41FA5}">
                      <a16:colId xmlns:a16="http://schemas.microsoft.com/office/drawing/2014/main" val="2962440086"/>
                    </a:ext>
                  </a:extLst>
                </a:gridCol>
              </a:tblGrid>
              <a:tr h="48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연산자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05628"/>
                  </a:ext>
                </a:extLst>
              </a:tr>
              <a:tr h="52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부정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Not(5 &lt; 3)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100016"/>
                  </a:ext>
                </a:extLst>
              </a:tr>
              <a:tr h="52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동시에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조건이 모두 만족해야만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 + 1 == 2 )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 (1 + 2 !=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772617"/>
                  </a:ext>
                </a:extLst>
              </a:tr>
              <a:tr h="52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하나라도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조건이 하나라도 만족하면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 + 1 != 2 )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 (1 + 2 ==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7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61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b="1" dirty="0"/>
              <a:t>연산자 </a:t>
            </a:r>
            <a:r>
              <a:rPr lang="ko-KR" altLang="en-US" dirty="0"/>
              <a:t>우선 순위</a:t>
            </a:r>
            <a:r>
              <a:rPr lang="en-US" altLang="ko-KR" dirty="0"/>
              <a:t>(Precedence)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문장 하나에 여러 종류의 연산자가 표현될 때</a:t>
            </a:r>
            <a:endParaRPr lang="en-US" altLang="ko-KR" dirty="0">
              <a:latin typeface="+mn-ea"/>
            </a:endParaRPr>
          </a:p>
          <a:p>
            <a:pPr marL="1143000" lvl="1" indent="-4572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산술 연산자</a:t>
            </a:r>
            <a:r>
              <a:rPr lang="en-US" altLang="ko-KR" dirty="0">
                <a:latin typeface="+mn-ea"/>
              </a:rPr>
              <a:t>(+,-,*,/,…)</a:t>
            </a:r>
          </a:p>
          <a:p>
            <a:pPr marL="1143000" lvl="1" indent="-4572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관계 연산자</a:t>
            </a:r>
            <a:r>
              <a:rPr lang="en-US" altLang="ko-KR" dirty="0">
                <a:latin typeface="+mn-ea"/>
              </a:rPr>
              <a:t>(&lt;,&gt;,==,…)</a:t>
            </a:r>
          </a:p>
          <a:p>
            <a:pPr marL="1143000" lvl="1" indent="-4572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논리 연산자</a:t>
            </a:r>
            <a:r>
              <a:rPr lang="en-US" altLang="ko-KR" dirty="0">
                <a:latin typeface="+mn-ea"/>
              </a:rPr>
              <a:t>(and, or, not)</a:t>
            </a: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괄호를 활용하여 원하는 연산 순서를 만들 수 있음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ex)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*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15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==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25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(5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10)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*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15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==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35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(5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*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15)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==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21 </a:t>
            </a:r>
          </a:p>
        </p:txBody>
      </p:sp>
    </p:spTree>
    <p:extLst>
      <p:ext uri="{BB962C8B-B14F-4D97-AF65-F5344CB8AC3E}">
        <p14:creationId xmlns:p14="http://schemas.microsoft.com/office/powerpoint/2010/main" val="866580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0309-B279-4CF1-9DF8-C5F734A2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52" y="2608454"/>
            <a:ext cx="2806700" cy="179844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조건문</a:t>
            </a:r>
            <a:br>
              <a:rPr lang="en-US" altLang="ko-KR" dirty="0"/>
            </a:br>
            <a:r>
              <a:rPr lang="en-US" altLang="ko-KR" dirty="0"/>
              <a:t>(if)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B70A-6047-4268-9AC1-A307A9AE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조건문이란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조건문의 종류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조건문</a:t>
            </a:r>
            <a:r>
              <a:rPr lang="ko-KR" altLang="en-US" b="1" dirty="0"/>
              <a:t> 예제</a:t>
            </a:r>
          </a:p>
        </p:txBody>
      </p:sp>
    </p:spTree>
    <p:extLst>
      <p:ext uri="{BB962C8B-B14F-4D97-AF65-F5344CB8AC3E}">
        <p14:creationId xmlns:p14="http://schemas.microsoft.com/office/powerpoint/2010/main" val="141817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 err="1"/>
              <a:t>조건문이란</a:t>
            </a:r>
            <a:r>
              <a:rPr lang="en-US" altLang="ko-KR" dirty="0"/>
              <a:t>?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특정한 조건에 따라 실행해야 하는 과정이 </a:t>
            </a:r>
            <a:r>
              <a:rPr lang="ko-KR" altLang="en-US" dirty="0" err="1">
                <a:latin typeface="+mn-ea"/>
              </a:rPr>
              <a:t>달라야할</a:t>
            </a:r>
            <a:r>
              <a:rPr lang="ko-KR" altLang="en-US" dirty="0">
                <a:latin typeface="+mn-ea"/>
              </a:rPr>
              <a:t> 때 사용한다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if</a:t>
            </a:r>
            <a:r>
              <a:rPr lang="ko-KR" altLang="en-US" dirty="0">
                <a:latin typeface="+mn-ea"/>
              </a:rPr>
              <a:t>문 뒤에 오는 표현은 </a:t>
            </a:r>
            <a:r>
              <a:rPr lang="ko-KR" altLang="en-US" dirty="0" err="1">
                <a:latin typeface="+mn-ea"/>
              </a:rPr>
              <a:t>조건절</a:t>
            </a:r>
            <a:r>
              <a:rPr lang="en-US" altLang="ko-KR" dirty="0">
                <a:latin typeface="+mn-ea"/>
              </a:rPr>
              <a:t>(condition)</a:t>
            </a:r>
            <a:r>
              <a:rPr lang="ko-KR" altLang="en-US" dirty="0">
                <a:latin typeface="+mn-ea"/>
              </a:rPr>
              <a:t>이라고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조건절을 표현할 때 괄호를 사용하지 않아도 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조건절이 끝나면 콜론</a:t>
            </a:r>
            <a:r>
              <a:rPr lang="en-US" altLang="ko-KR" dirty="0">
                <a:latin typeface="+mn-ea"/>
              </a:rPr>
              <a:t>(:)</a:t>
            </a:r>
            <a:r>
              <a:rPr lang="ko-KR" altLang="en-US" dirty="0">
                <a:latin typeface="+mn-ea"/>
              </a:rPr>
              <a:t>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반드시 써야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조건절</a:t>
            </a:r>
            <a:r>
              <a:rPr lang="ko-KR" altLang="en-US" dirty="0">
                <a:latin typeface="+mn-ea"/>
              </a:rPr>
              <a:t> 이후 따라오는 명령문들은 </a:t>
            </a:r>
            <a:r>
              <a:rPr lang="en-US" altLang="ko-KR" dirty="0">
                <a:latin typeface="+mn-ea"/>
              </a:rPr>
              <a:t>block</a:t>
            </a:r>
            <a:r>
              <a:rPr lang="ko-KR" altLang="en-US" dirty="0">
                <a:latin typeface="+mn-ea"/>
              </a:rPr>
              <a:t>으로 지칭하고 반드시 들여쓰기를 해야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84A552-F9A8-4D96-89C3-F592E423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66" r="38969" b="53358"/>
          <a:stretch/>
        </p:blipFill>
        <p:spPr>
          <a:xfrm>
            <a:off x="3472295" y="2644648"/>
            <a:ext cx="4231702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20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조건문의 종류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6"/>
            <a:ext cx="7886700" cy="479107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조건이 참일 경우만 처리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if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조건절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statement(</a:t>
            </a:r>
            <a:r>
              <a:rPr lang="ko-KR" altLang="en-US" dirty="0">
                <a:latin typeface="+mn-ea"/>
              </a:rPr>
              <a:t>선언문</a:t>
            </a:r>
            <a:r>
              <a:rPr lang="en-US" altLang="ko-KR" dirty="0">
                <a:latin typeface="+mn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조건이 참과 거짓일 경우 각각 처리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if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조건절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statement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else :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</a:t>
            </a:r>
            <a:r>
              <a:rPr lang="en-US" altLang="ko-KR" dirty="0" err="1">
                <a:latin typeface="+mn-ea"/>
              </a:rPr>
              <a:t>stetement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조건이 참과 거짓일 경우 각각 처리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if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조건절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statement</a:t>
            </a:r>
            <a:br>
              <a:rPr lang="en-US" altLang="ko-KR" dirty="0">
                <a:latin typeface="+mn-ea"/>
              </a:rPr>
            </a:br>
            <a:r>
              <a:rPr lang="en-US" altLang="ko-KR" dirty="0" err="1">
                <a:latin typeface="+mn-ea"/>
              </a:rPr>
              <a:t>elif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조건절</a:t>
            </a:r>
            <a:r>
              <a:rPr lang="en-US" altLang="ko-KR" dirty="0">
                <a:latin typeface="+mn-ea"/>
              </a:rPr>
              <a:t> :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statement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else :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statement</a:t>
            </a:r>
          </a:p>
        </p:txBody>
      </p:sp>
    </p:spTree>
    <p:extLst>
      <p:ext uri="{BB962C8B-B14F-4D97-AF65-F5344CB8AC3E}">
        <p14:creationId xmlns:p14="http://schemas.microsoft.com/office/powerpoint/2010/main" val="3437233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More practice!</a:t>
            </a:r>
            <a:endParaRPr lang="ko-KR" altLang="en-US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7"/>
            <a:ext cx="7886700" cy="41338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입력 받은 숫자를 짝수와 홀수로 구분하기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입력 받은 세 숫자 </a:t>
            </a:r>
            <a:r>
              <a:rPr lang="en-US" altLang="ko-KR" dirty="0">
                <a:latin typeface="+mn-ea"/>
              </a:rPr>
              <a:t>x, y, z</a:t>
            </a:r>
            <a:r>
              <a:rPr lang="ko-KR" altLang="en-US" dirty="0">
                <a:latin typeface="+mn-ea"/>
              </a:rPr>
              <a:t> 중 가장 작은 수 찾기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입력 받은 수가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을 약수로 가지는 지 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378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b="1" dirty="0" err="1"/>
              <a:t>파이썬이란</a:t>
            </a:r>
            <a:r>
              <a:rPr lang="en-US" altLang="ko-KR" b="1" dirty="0"/>
              <a:t>?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3D61FFC9-DE12-4740-99B7-412FEFA42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93107"/>
            <a:ext cx="7886700" cy="37021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E52C9D-94A9-4C7B-8E6B-C5A7EA3B46AE}"/>
              </a:ext>
            </a:extLst>
          </p:cNvPr>
          <p:cNvSpPr txBox="1"/>
          <p:nvPr/>
        </p:nvSpPr>
        <p:spPr>
          <a:xfrm>
            <a:off x="628650" y="6121101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[</a:t>
            </a:r>
            <a:r>
              <a:rPr lang="en-US" altLang="ko-KR" dirty="0">
                <a:hlinkClick r:id="rId3"/>
              </a:rPr>
              <a:t>https://www.tiobe.com/tiobe-index/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65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b="1" dirty="0" err="1"/>
              <a:t>파이썬이란</a:t>
            </a:r>
            <a:r>
              <a:rPr lang="en-US" altLang="ko-KR" b="1" dirty="0"/>
              <a:t>?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4FC79CD2-4940-46AE-89E7-32F7E6E00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37380"/>
            <a:ext cx="7886700" cy="381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2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0732-8D34-43CD-A799-B52862E6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208" y="2646556"/>
            <a:ext cx="2285237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918DF-1309-4EEA-942B-189AB1F0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443" y="1827595"/>
            <a:ext cx="4604766" cy="3268663"/>
          </a:xfrm>
        </p:spPr>
        <p:txBody>
          <a:bodyPr>
            <a:normAutofit/>
          </a:bodyPr>
          <a:lstStyle/>
          <a:p>
            <a:pPr marL="457189" indent="-228594" latinLnBrk="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/>
              <a:t>변수</a:t>
            </a:r>
            <a:r>
              <a:rPr lang="en-US" altLang="ko-KR" sz="2400" b="1" dirty="0"/>
              <a:t>(Variables)</a:t>
            </a:r>
          </a:p>
          <a:p>
            <a:pPr marL="457189" indent="-228594" latinLnBrk="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/>
              <a:t>입출력문</a:t>
            </a:r>
            <a:r>
              <a:rPr lang="en-US" altLang="ko-KR" sz="2400" b="1" dirty="0"/>
              <a:t>(input / print)</a:t>
            </a:r>
          </a:p>
          <a:p>
            <a:pPr marL="457189" indent="-228594" latinLnBrk="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/>
              <a:t>연산자</a:t>
            </a:r>
            <a:r>
              <a:rPr lang="en-US" altLang="ko-KR" sz="2400" b="1" dirty="0"/>
              <a:t>(Operators)</a:t>
            </a:r>
          </a:p>
          <a:p>
            <a:pPr marL="457189" indent="-228594" latinLnBrk="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 err="1"/>
              <a:t>조건문</a:t>
            </a:r>
            <a:r>
              <a:rPr lang="en-US" altLang="ko-KR" sz="2400" b="1" dirty="0"/>
              <a:t>(if)</a:t>
            </a:r>
          </a:p>
          <a:p>
            <a:pPr marL="457189" indent="-228594" latinLnBrk="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altLang="ko-KR" sz="2400" b="1" dirty="0"/>
              <a:t>More practice!</a:t>
            </a:r>
          </a:p>
        </p:txBody>
      </p:sp>
    </p:spTree>
    <p:extLst>
      <p:ext uri="{BB962C8B-B14F-4D97-AF65-F5344CB8AC3E}">
        <p14:creationId xmlns:p14="http://schemas.microsoft.com/office/powerpoint/2010/main" val="155379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0309-B279-4CF1-9DF8-C5F734A2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06" y="2608456"/>
            <a:ext cx="2466594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변수</a:t>
            </a:r>
            <a:br>
              <a:rPr lang="en-US" altLang="ko-KR" dirty="0"/>
            </a:br>
            <a:r>
              <a:rPr lang="en-US" altLang="ko-KR" dirty="0"/>
              <a:t>(Variable)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B70A-6047-4268-9AC1-A307A9AE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r>
              <a:rPr lang="ko-KR" altLang="en-US" b="1" dirty="0"/>
              <a:t>의</a:t>
            </a:r>
            <a:br>
              <a:rPr lang="en-US" altLang="ko-KR" b="1" dirty="0"/>
            </a:br>
            <a:r>
              <a:rPr lang="ko-KR" altLang="en-US" b="1" dirty="0"/>
              <a:t>데이터형</a:t>
            </a:r>
            <a:r>
              <a:rPr lang="en-US" altLang="ko-KR" b="1" dirty="0"/>
              <a:t>(Type)</a:t>
            </a:r>
            <a:br>
              <a:rPr lang="en-US" altLang="ko-KR" b="1" dirty="0"/>
            </a:br>
            <a:br>
              <a:rPr lang="en-US" altLang="ko-KR" b="1" dirty="0"/>
            </a:br>
            <a:endParaRPr lang="en-US" altLang="ko-KR" b="1" dirty="0"/>
          </a:p>
          <a:p>
            <a:r>
              <a:rPr lang="ko-KR" altLang="en-US" b="1" dirty="0"/>
              <a:t>데이터형</a:t>
            </a:r>
            <a:r>
              <a:rPr lang="en-US" altLang="ko-KR" b="1" dirty="0"/>
              <a:t> </a:t>
            </a:r>
            <a:r>
              <a:rPr lang="ko-KR" altLang="en-US" b="1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350944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b="1" dirty="0"/>
              <a:t>변수</a:t>
            </a:r>
            <a:r>
              <a:rPr lang="en-US" altLang="ko-KR" b="1" dirty="0"/>
              <a:t>(</a:t>
            </a:r>
            <a:r>
              <a:rPr lang="en-US" altLang="ko-KR" b="1" dirty="0">
                <a:latin typeface="+mn-ea"/>
                <a:ea typeface="+mn-ea"/>
              </a:rPr>
              <a:t>Variable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상징적인 주소의 이름</a:t>
            </a:r>
            <a:r>
              <a:rPr lang="en-US" altLang="ko-KR" dirty="0">
                <a:latin typeface="+mn-ea"/>
              </a:rPr>
              <a:t>!(Symbolic Address Names!)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무엇인가 기억 </a:t>
            </a:r>
            <a:r>
              <a:rPr lang="ko-KR" altLang="en-US" dirty="0" err="1">
                <a:latin typeface="+mn-ea"/>
              </a:rPr>
              <a:t>시켜놓을</a:t>
            </a:r>
            <a:r>
              <a:rPr lang="ko-KR" altLang="en-US" dirty="0">
                <a:latin typeface="+mn-ea"/>
              </a:rPr>
              <a:t> 만한 요인이 생겼을 때 사용</a:t>
            </a:r>
            <a:r>
              <a:rPr lang="en-US" altLang="ko-KR" dirty="0">
                <a:latin typeface="+mn-ea"/>
              </a:rPr>
              <a:t>!</a:t>
            </a:r>
          </a:p>
          <a:p>
            <a:pPr marL="1028700" lvl="1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몇 번 실행 했는지 확인하기 위한 </a:t>
            </a:r>
            <a:r>
              <a:rPr lang="en-US" altLang="ko-KR" dirty="0">
                <a:latin typeface="+mn-ea"/>
              </a:rPr>
              <a:t>count</a:t>
            </a:r>
            <a:r>
              <a:rPr lang="ko-KR" altLang="en-US" dirty="0">
                <a:latin typeface="+mn-ea"/>
              </a:rPr>
              <a:t>가 필요할 때</a:t>
            </a:r>
            <a:r>
              <a:rPr lang="en-US" altLang="ko-KR" dirty="0">
                <a:latin typeface="+mn-ea"/>
              </a:rPr>
              <a:t>!</a:t>
            </a:r>
          </a:p>
          <a:p>
            <a:pPr marL="1028700" lvl="1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사용자에게 입력 받은 값을 저장해 놓고 싶을 때</a:t>
            </a:r>
            <a:endParaRPr lang="en-US" altLang="ko-KR" dirty="0">
              <a:latin typeface="+mn-ea"/>
            </a:endParaRPr>
          </a:p>
          <a:p>
            <a:pPr marL="1028700" lvl="1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반복문을 사용하는데 반복 횟수를 저장해야 할 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등등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변수명이 중요하다</a:t>
            </a:r>
            <a:r>
              <a:rPr lang="en-US" altLang="ko-KR" dirty="0">
                <a:latin typeface="+mn-ea"/>
              </a:rPr>
              <a:t>!</a:t>
            </a:r>
          </a:p>
          <a:p>
            <a:pPr marL="1028700" lvl="1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직관적이고 간단하게 사용할 수 있는 것으로</a:t>
            </a:r>
            <a:endParaRPr lang="en-US" altLang="ko-KR" dirty="0">
              <a:latin typeface="+mn-ea"/>
            </a:endParaRPr>
          </a:p>
          <a:p>
            <a:pPr marL="1028700" lvl="1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한글도 가능하지만 다른 언어와 호환을 고려하면 자제</a:t>
            </a:r>
            <a:endParaRPr lang="en-US" altLang="ko-KR" dirty="0">
              <a:latin typeface="+mn-ea"/>
            </a:endParaRPr>
          </a:p>
          <a:p>
            <a:pPr marL="1028700" lvl="1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숫자로 시작하는 변수명을 불가능</a:t>
            </a:r>
            <a:endParaRPr lang="en-US" altLang="ko-KR" dirty="0">
              <a:latin typeface="+mn-ea"/>
            </a:endParaRPr>
          </a:p>
          <a:p>
            <a:pPr marL="1028700" lvl="1" indent="-34290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+mn-ea"/>
              </a:rPr>
              <a:t>파이썬</a:t>
            </a:r>
            <a:r>
              <a:rPr lang="ko-KR" altLang="en-US" dirty="0">
                <a:latin typeface="+mn-ea"/>
              </a:rPr>
              <a:t> 문법에 저장된 단어도 불가능</a:t>
            </a:r>
            <a:r>
              <a:rPr lang="en-US" altLang="ko-KR" dirty="0">
                <a:latin typeface="+mn-ea"/>
              </a:rPr>
              <a:t>!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Ex)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False, Class, is, or, if </a:t>
            </a:r>
            <a:r>
              <a:rPr lang="ko-KR" altLang="en-US" dirty="0">
                <a:latin typeface="+mn-ea"/>
              </a:rPr>
              <a:t>등등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831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b="1" dirty="0"/>
              <a:t>변수</a:t>
            </a:r>
            <a:r>
              <a:rPr lang="en-US" altLang="ko-KR" b="1" dirty="0"/>
              <a:t>(</a:t>
            </a:r>
            <a:r>
              <a:rPr lang="en-US" altLang="ko-KR" b="1" dirty="0">
                <a:latin typeface="+mn-ea"/>
                <a:ea typeface="+mn-ea"/>
              </a:rPr>
              <a:t>Variable</a:t>
            </a:r>
            <a:r>
              <a:rPr lang="en-US" altLang="ko-KR" b="1" dirty="0"/>
              <a:t>)</a:t>
            </a:r>
            <a:r>
              <a:rPr lang="ko-KR" altLang="en-US" b="1" dirty="0"/>
              <a:t>의 데이터형</a:t>
            </a:r>
            <a:r>
              <a:rPr lang="en-US" altLang="ko-KR" b="1" dirty="0">
                <a:latin typeface="+mn-ea"/>
                <a:ea typeface="+mn-ea"/>
              </a:rPr>
              <a:t>(Type)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0E4BEB-283A-4A44-8369-709332BCA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59528"/>
              </p:ext>
            </p:extLst>
          </p:nvPr>
        </p:nvGraphicFramePr>
        <p:xfrm>
          <a:off x="711202" y="2082802"/>
          <a:ext cx="7651749" cy="3956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624063917"/>
                    </a:ext>
                  </a:extLst>
                </a:gridCol>
                <a:gridCol w="1517872">
                  <a:extLst>
                    <a:ext uri="{9D8B030D-6E8A-4147-A177-3AD203B41FA5}">
                      <a16:colId xmlns:a16="http://schemas.microsoft.com/office/drawing/2014/main" val="1793256040"/>
                    </a:ext>
                  </a:extLst>
                </a:gridCol>
                <a:gridCol w="4038377">
                  <a:extLst>
                    <a:ext uri="{9D8B030D-6E8A-4147-A177-3AD203B41FA5}">
                      <a16:colId xmlns:a16="http://schemas.microsoft.com/office/drawing/2014/main" val="159087536"/>
                    </a:ext>
                  </a:extLst>
                </a:gridCol>
              </a:tblGrid>
              <a:tr h="649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데이터형 성격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데이터형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05628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정수형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양의 정수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0,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음의 정수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100016"/>
                  </a:ext>
                </a:extLst>
              </a:tr>
              <a:tr h="6498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실수형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실수로 나타나는 수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02468"/>
                  </a:ext>
                </a:extLst>
              </a:tr>
              <a:tr h="6498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문자열형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텍스트로 표시하는 글자 모음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2595"/>
                  </a:ext>
                </a:extLst>
              </a:tr>
              <a:tr h="6498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불린형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True, False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로만 표현 가능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24654"/>
                  </a:ext>
                </a:extLst>
              </a:tr>
              <a:tr h="6498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리스트형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여러 개의 데이터들을 모은 것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[1,2,3,4,5]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[‘apple’,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‘banana’,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‘orange’]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8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47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b="1" dirty="0"/>
              <a:t>데이터형</a:t>
            </a:r>
            <a:r>
              <a:rPr lang="en-US" altLang="ko-KR" b="1" dirty="0"/>
              <a:t>, int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+mn-ea"/>
              </a:rPr>
              <a:t>1. 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값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-3, -2, -1, 0, 1, 2, 3, ….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쉼표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자릿수 표현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나 마침표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소수점 표현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가 없음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연산자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+, -, *, //, /, %, **</a:t>
            </a:r>
          </a:p>
          <a:p>
            <a:r>
              <a:rPr lang="en-US" altLang="ko-KR" dirty="0">
                <a:latin typeface="+mn-ea"/>
              </a:rPr>
              <a:t>2. Float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값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실수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근사치</a:t>
            </a:r>
            <a:r>
              <a:rPr lang="en-US" altLang="ko-KR" dirty="0">
                <a:latin typeface="+mn-ea"/>
              </a:rPr>
              <a:t>)</a:t>
            </a:r>
          </a:p>
          <a:p>
            <a:pPr marL="1028700" lvl="1" indent="-342900"/>
            <a:r>
              <a:rPr lang="ko-KR" altLang="en-US" dirty="0" err="1">
                <a:latin typeface="+mn-ea"/>
              </a:rPr>
              <a:t>파이썬에서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“.”</a:t>
            </a:r>
            <a:r>
              <a:rPr lang="ko-KR" altLang="en-US" dirty="0">
                <a:latin typeface="+mn-ea"/>
              </a:rPr>
              <a:t>을 포함하는 숫자를 실수형으로 취급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연산자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+, -, *, //, /, %, **</a:t>
            </a:r>
          </a:p>
        </p:txBody>
      </p:sp>
    </p:spTree>
    <p:extLst>
      <p:ext uri="{BB962C8B-B14F-4D97-AF65-F5344CB8AC3E}">
        <p14:creationId xmlns:p14="http://schemas.microsoft.com/office/powerpoint/2010/main" val="3860891955"/>
      </p:ext>
    </p:extLst>
  </p:cSld>
  <p:clrMapOvr>
    <a:masterClrMapping/>
  </p:clrMapOvr>
</p:sld>
</file>

<file path=ppt/theme/theme1.xml><?xml version="1.0" encoding="utf-8"?>
<a:theme xmlns:a="http://schemas.openxmlformats.org/drawingml/2006/main" name="DoS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1182</Words>
  <Application>Microsoft Office PowerPoint</Application>
  <PresentationFormat>화면 슬라이드 쇼(4:3)</PresentationFormat>
  <Paragraphs>257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Wingdings</vt:lpstr>
      <vt:lpstr>DoS 레이아웃</vt:lpstr>
      <vt:lpstr>Getting started with   python</vt:lpstr>
      <vt:lpstr>파이썬이란?</vt:lpstr>
      <vt:lpstr>파이썬이란?</vt:lpstr>
      <vt:lpstr>파이썬이란?</vt:lpstr>
      <vt:lpstr>목차</vt:lpstr>
      <vt:lpstr>변수 (Variable)</vt:lpstr>
      <vt:lpstr>변수(Variable)</vt:lpstr>
      <vt:lpstr>변수(Variable)의 데이터형(Type)</vt:lpstr>
      <vt:lpstr>데이터형, int and float</vt:lpstr>
      <vt:lpstr>데이터형, string</vt:lpstr>
      <vt:lpstr>데이터형, Boolean/bool</vt:lpstr>
      <vt:lpstr>데이터형, list</vt:lpstr>
      <vt:lpstr>데이터형 변환</vt:lpstr>
      <vt:lpstr>입출력문</vt:lpstr>
      <vt:lpstr>입출력하기 – input() and print()</vt:lpstr>
      <vt:lpstr>연산자 (Operators)</vt:lpstr>
      <vt:lpstr>연산자(Operators)</vt:lpstr>
      <vt:lpstr>산술 연산자</vt:lpstr>
      <vt:lpstr>관계 연산자</vt:lpstr>
      <vt:lpstr>논리 연산자</vt:lpstr>
      <vt:lpstr>연산자 우선 순위(Precedence)</vt:lpstr>
      <vt:lpstr>조건문 (if)</vt:lpstr>
      <vt:lpstr>조건문이란?</vt:lpstr>
      <vt:lpstr>조건문의 종류</vt:lpstr>
      <vt:lpstr>More 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1주차 스터디 자료</dc:title>
  <dc:creator>유도진</dc:creator>
  <cp:lastModifiedBy>채연 양</cp:lastModifiedBy>
  <cp:revision>50</cp:revision>
  <dcterms:created xsi:type="dcterms:W3CDTF">2019-03-31T17:47:10Z</dcterms:created>
  <dcterms:modified xsi:type="dcterms:W3CDTF">2021-03-06T07:07:52Z</dcterms:modified>
</cp:coreProperties>
</file>