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7" r:id="rId1"/>
  </p:sldMasterIdLst>
  <p:notesMasterIdLst>
    <p:notesMasterId r:id="rId25"/>
  </p:notesMasterIdLst>
  <p:sldIdLst>
    <p:sldId id="259" r:id="rId2"/>
    <p:sldId id="312" r:id="rId3"/>
    <p:sldId id="307" r:id="rId4"/>
    <p:sldId id="323" r:id="rId5"/>
    <p:sldId id="322" r:id="rId6"/>
    <p:sldId id="324" r:id="rId7"/>
    <p:sldId id="325" r:id="rId8"/>
    <p:sldId id="327" r:id="rId9"/>
    <p:sldId id="326" r:id="rId10"/>
    <p:sldId id="328" r:id="rId11"/>
    <p:sldId id="329" r:id="rId12"/>
    <p:sldId id="313" r:id="rId13"/>
    <p:sldId id="341" r:id="rId14"/>
    <p:sldId id="330" r:id="rId15"/>
    <p:sldId id="334" r:id="rId16"/>
    <p:sldId id="335" r:id="rId17"/>
    <p:sldId id="333" r:id="rId18"/>
    <p:sldId id="331" r:id="rId19"/>
    <p:sldId id="332" r:id="rId20"/>
    <p:sldId id="336" r:id="rId21"/>
    <p:sldId id="337" r:id="rId22"/>
    <p:sldId id="338" r:id="rId23"/>
    <p:sldId id="340" r:id="rId24"/>
  </p:sldIdLst>
  <p:sldSz cx="9144000" cy="6858000" type="screen4x3"/>
  <p:notesSz cx="7104063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51" autoAdjust="0"/>
    <p:restoredTop sz="94660"/>
  </p:normalViewPr>
  <p:slideViewPr>
    <p:cSldViewPr snapToGrid="0">
      <p:cViewPr>
        <p:scale>
          <a:sx n="128" d="100"/>
          <a:sy n="128" d="100"/>
        </p:scale>
        <p:origin x="1136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95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1T03:40:02.9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1 131 24575,'0'-16'0,"0"-76"0,0 69 0,0 71 0,0 7 0,0 12-958,3 3 0,1 7 0,1-4 958,-2 7 0,2-3 0,6 12 0,1 0-128,-5-20 1,-1-2 127,2 2 0,0-5 0,2 12 0,-1-25 0,-4-13 0,-2-16 2083,-3-8-2083,0-5 1046,0-28-1046,0-29 0,0-23 0,0 20 0,0-4-277,0 0 1,0 0 276,5-43 0,-3 41 0,2 1 0,6-23 0,0 1 0,-1 16 0,0 19 0,-1 15 0,-2 9 0,1 10 553,-1 6-553,-3 3 0,-1 3 0,-2 3 0,0 0 0,-2-1 0,-5 2 0,-3-4 0,3 0 0,1-3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1T03:40:14.69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355 630 24575,'0'-31'0,"0"-7"0,0 0 0,0-9 0,0-8 0,0 14 0,0-8 0,0 18 0,0 3 0,0 3 0,0 14 0,0 0 0,0 5 0,0 35 0,0-8 0,0 36 0,0-14-469,0 12 469,0 1 0,-3 5 0,3-28 0,-1-1-434,0 1 1,-1 1 433,2 1 0,0 1 0,0 0 0,0 0 0,0-2 0,0-2-55,0 18 55,0 3 0,0-18 0,0 4 447,0-7-447,0-11 884,0-2-884,0-11 60,0 0-60,-2-26 0,1 3 0,-1-23 0,2 8 0,0-7 0,0-5 0,0-5 0,0-4 0,0 14 0,0-6 0,0 15 0,0-3 0,0 8 0,0 8 0,0 4 0,0 2 0,0 7 0,0 16 0,0 6 0,-3 13 0,0 5 0,-3-10 0,-1 11 0,1-8 0,0 11 0,-1-4 0,1-1 0,0-3 0,0-7 0,-2-2 0,4-8 0,-3-4 0,5-2 0,-2-5 0,1-1 0,-4-3 0,2 0 0,-3-2 0,3-5 0,3 0 0,-2-3 0,2 1 0,-3-2 0,-2-1 0,2-6 0,-5-1 0,2-2 0,0 3 0,-2 0 0,4 2 0,-1 1 0,3 2 0,-1 1 0,3 4 0,-2 0 0,-2 4 0,1 10 0,-2-4 0,3 8 0,0-10 0,-1-1 0,-4-1 0,2 0 0,0 0 0,1-3 0,3-1 0,0-3 0,3 1 0,0 1 0,-2-2 0,-1-2 0,-1-1 0,-1-3 0,0 2 0,-2-4 0,1 1 0,-1-2 0,2 5 0,0 1 0,3 2 0,-2 0 0,3 2 0,-1 0 0,2 1 0,-1 0 0,-1-2 0,0 0 0,-2-1 0,3 0 0,-1 0 0,0-2 0,2 2 0,-3-3 0,3 3 0,0 2 0,0 1 0,-1-1 0,0 24 0,-1-13 0,2 22 0,0-18 0,0 3 0,0-3 0,0 1 0,0-2 0,0-2 0,0 2 0,0-4 0,2 3 0,-1 1 0,3 2 0,-4 5 0,5 1 0,-5 1 0,3 1 0,-1-1 0,-1-1 0,3 0 0,-3-3 0,1-4 0,-2 1 0,0-6 0,0 2 0,2 1 0,0-3 0,0 3 0,0-2 0,-2 3 0,0 3 0,0 5 0,0 1 0,0 5 0,0-2 0,0 2 0,0-6 0,0 0 0,0-7 0,0 3 0,0-7 0,0 3 0,0-3 0,0-1 0,5 2 0,-4-2 0,6 1 0,-6 3 0,3 1 0,-1 4 0,2 3 0,0-2 0,2 2 0,-2-3 0,2-2 0,-2-1 0,-1-4 0,0 0 0,-1-3 0,4-1 0,-2 0 0,3-7 0,-3 2 0,0-9 0,4 5 0,-1-5 0,7-5 0,-1-1 0,1-4 0,1-1 0,-1 0 0,2-3 0,-2 0 0,-2 3 0,-4 1 0,1 3 0,-4 0 0,2-1 0,-3 4 0,0 0 0,-2 0 0,-1 2 0,0-1 0,-1-1 0,1-1 0,-2-2 0,0-3 0,0 2 0,0-2 0,0 3 0,0 0 0,0 2 0,0-2 0,0 3 0,0-1 0,0 2 0,0-1 0,0 2 0,0-2 0,0 0 0,0 2 0,0-2 0,0 3 0,0-3 0,0 3 0,0-1 0,0 1 0,0 3 0,0-1 0,0-2 0,0 4 0,0-1 0,0 0 0,0 1 0,0-3 0,0 1 0,2-2 0,-1-3 0,3-1 0,-1-2 0,3-10 0,0 1 0,1-17 0,-1 6 0,4-11 0,-3 15 0,6-5 0,-4 9 0,1-2 0,-2 6 0,0 4 0,-2 7 0,1 5 0,-5 3 0,0 4 0,-2 3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1T03:40:02.9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1 131 24575,'0'-16'0,"0"-76"0,0 69 0,0 71 0,0 7 0,0 12-958,3 3 0,1 7 0,1-4 958,-2 7 0,2-3 0,6 12 0,1 0-128,-5-20 1,-1-2 127,2 2 0,0-5 0,2 12 0,-1-25 0,-4-13 0,-2-16 2083,-3-8-2083,0-5 1046,0-28-1046,0-29 0,0-23 0,0 20 0,0-4-277,0 0 1,0 0 276,5-43 0,-3 41 0,2 1 0,6-23 0,0 1 0,-1 16 0,0 19 0,-1 15 0,-2 9 0,1 10 553,-1 6-553,-3 3 0,-1 3 0,-2 3 0,0 0 0,-2-1 0,-5 2 0,-3-4 0,3 0 0,1-3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1T03:40:02.9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1 131 24575,'0'-16'0,"0"-76"0,0 69 0,0 71 0,0 7 0,0 12-958,3 3 0,1 7 0,1-4 958,-2 7 0,2-3 0,6 12 0,1 0-128,-5-20 1,-1-2 127,2 2 0,0-5 0,2 12 0,-1-25 0,-4-13 0,-2-16 2083,-3-8-2083,0-5 1046,0-28-1046,0-29 0,0-23 0,0 20 0,0-4-277,0 0 1,0 0 276,5-43 0,-3 41 0,2 1 0,6-23 0,0 1 0,-1 16 0,0 19 0,-1 15 0,-2 9 0,1 10 553,-1 6-553,-3 3 0,-1 3 0,-2 3 0,0 0 0,-2-1 0,-5 2 0,-3-4 0,3 0 0,1-3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F7D96416-5E81-4809-A71B-38A9182116D4}" type="datetimeFigureOut">
              <a:rPr lang="ko-KR" altLang="en-US" smtClean="0"/>
              <a:t>2021. 4. 1.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49363" y="1279525"/>
            <a:ext cx="4605337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3F429F44-BFC4-4847-BA58-B49C86659F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96144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81F5772C-72B9-4227-B89E-64DF6E133FE0}"/>
              </a:ext>
            </a:extLst>
          </p:cNvPr>
          <p:cNvSpPr/>
          <p:nvPr userDrawn="1"/>
        </p:nvSpPr>
        <p:spPr>
          <a:xfrm>
            <a:off x="0" y="2231136"/>
            <a:ext cx="9144000" cy="207264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0" dirty="0">
              <a:latin typeface="+mj-ea"/>
              <a:ea typeface="+mj-ea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98BE5851-CBD4-4D1B-AE20-C2ACB1008C9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3306" y="2608456"/>
            <a:ext cx="8181594" cy="1325563"/>
          </a:xfrm>
        </p:spPr>
        <p:txBody>
          <a:bodyPr>
            <a:noAutofit/>
          </a:bodyPr>
          <a:lstStyle>
            <a:lvl1pPr>
              <a:defRPr sz="5400" b="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ko-KR" altLang="en-US" dirty="0"/>
              <a:t>변수와 메모리 할당</a:t>
            </a:r>
            <a:endParaRPr lang="en-US" dirty="0"/>
          </a:p>
        </p:txBody>
      </p: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14942A92-00F9-4555-9ADF-51F80916E6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ko-KR" dirty="0"/>
              <a:t>Made by DoS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5154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883" y="2608456"/>
            <a:ext cx="2285237" cy="1325563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BF6C1A6-E2BD-4572-9A15-FBF9B8D79AAB}"/>
              </a:ext>
            </a:extLst>
          </p:cNvPr>
          <p:cNvCxnSpPr>
            <a:cxnSpLocks/>
          </p:cNvCxnSpPr>
          <p:nvPr userDrawn="1"/>
        </p:nvCxnSpPr>
        <p:spPr>
          <a:xfrm flipV="1">
            <a:off x="3083052" y="1304545"/>
            <a:ext cx="0" cy="442785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1C0C624-A425-4A75-A061-9AB3984FA5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1034" y="1381061"/>
            <a:ext cx="4604766" cy="4351338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+mn-ea"/>
                <a:ea typeface="+mn-ea"/>
              </a:defRPr>
            </a:lvl1pPr>
            <a:lvl2pPr>
              <a:defRPr>
                <a:solidFill>
                  <a:schemeClr val="tx1"/>
                </a:solidFill>
                <a:latin typeface="+mn-ea"/>
                <a:ea typeface="+mn-ea"/>
              </a:defRPr>
            </a:lvl2pPr>
            <a:lvl3pPr>
              <a:defRPr>
                <a:solidFill>
                  <a:schemeClr val="tx1"/>
                </a:solidFill>
                <a:latin typeface="+mn-ea"/>
                <a:ea typeface="+mn-ea"/>
              </a:defRPr>
            </a:lvl3pPr>
            <a:lvl4pPr>
              <a:defRPr>
                <a:solidFill>
                  <a:schemeClr val="tx1"/>
                </a:solidFill>
                <a:latin typeface="+mn-ea"/>
                <a:ea typeface="+mn-ea"/>
              </a:defRPr>
            </a:lvl4pPr>
            <a:lvl5pPr>
              <a:defRPr>
                <a:solidFill>
                  <a:schemeClr val="tx1"/>
                </a:solidFill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A31284A-C3CA-4B89-9494-224F64BA7AC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Made by DoS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4184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82628"/>
            <a:ext cx="7886700" cy="1325563"/>
          </a:xfrm>
        </p:spPr>
        <p:txBody>
          <a:bodyPr>
            <a:normAutofit/>
          </a:bodyPr>
          <a:lstStyle>
            <a:lvl1pPr>
              <a:defRPr sz="3500" b="1">
                <a:solidFill>
                  <a:schemeClr val="accent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066925"/>
            <a:ext cx="7886700" cy="4351338"/>
          </a:xfrm>
        </p:spPr>
        <p:txBody>
          <a:bodyPr>
            <a:normAutofit/>
          </a:bodyPr>
          <a:lstStyle>
            <a:lvl1pPr marL="0" indent="0">
              <a:buNone/>
              <a:defRPr sz="2400" b="1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895B677A-0A63-4E9A-9851-362938364C00}"/>
              </a:ext>
            </a:extLst>
          </p:cNvPr>
          <p:cNvCxnSpPr>
            <a:cxnSpLocks/>
          </p:cNvCxnSpPr>
          <p:nvPr userDrawn="1"/>
        </p:nvCxnSpPr>
        <p:spPr>
          <a:xfrm>
            <a:off x="628650" y="1789049"/>
            <a:ext cx="78867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114CB34-29EB-4F05-8C9E-61A2F9FAFD1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Made by DoS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7401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gif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3957C2A-26A6-445A-B8E1-2BE6F230CD9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6386" y="255396"/>
            <a:ext cx="1524000" cy="1543050"/>
          </a:xfrm>
          <a:prstGeom prst="rect">
            <a:avLst/>
          </a:prstGeom>
        </p:spPr>
      </p:pic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089B7B3-8B01-4366-8FB4-9CEFEAB39F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altLang="ko-KR" dirty="0"/>
              <a:t>Made by DoS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51262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23" r:id="rId2"/>
    <p:sldLayoutId id="2147483719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7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customXml" Target="../ink/ink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824D1E-8BC3-4F1D-86A1-02742EA24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445" y="2622680"/>
            <a:ext cx="8521109" cy="1325563"/>
          </a:xfrm>
        </p:spPr>
        <p:txBody>
          <a:bodyPr/>
          <a:lstStyle/>
          <a:p>
            <a:pPr algn="ctr"/>
            <a:r>
              <a:rPr lang="en-US" altLang="ko-KR" dirty="0"/>
              <a:t>Functions</a:t>
            </a:r>
            <a:r>
              <a:rPr lang="ko-KR" altLang="en-US" dirty="0"/>
              <a:t> </a:t>
            </a:r>
            <a:r>
              <a:rPr lang="en-US" altLang="ko-KR" dirty="0"/>
              <a:t>And</a:t>
            </a:r>
            <a:r>
              <a:rPr lang="ko-KR" altLang="en-US" dirty="0"/>
              <a:t> </a:t>
            </a:r>
            <a:r>
              <a:rPr lang="en-US" altLang="ko-KR" dirty="0"/>
              <a:t>Scoping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15084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72970F-FF65-43E4-879A-6ACE5791C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57228"/>
            <a:ext cx="7886700" cy="1325563"/>
          </a:xfrm>
        </p:spPr>
        <p:txBody>
          <a:bodyPr/>
          <a:lstStyle/>
          <a:p>
            <a:r>
              <a:rPr lang="en-US" altLang="ko-KR" b="1" dirty="0">
                <a:latin typeface="+mn-ea"/>
                <a:ea typeface="+mn-ea"/>
              </a:rPr>
              <a:t>Function </a:t>
            </a:r>
            <a:r>
              <a:rPr lang="ko-KR" altLang="en-US" b="1" dirty="0">
                <a:latin typeface="+mn-ea"/>
                <a:ea typeface="+mn-ea"/>
              </a:rPr>
              <a:t>정의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F1F46DD0-2A6E-4281-824F-01423B049B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982790"/>
            <a:ext cx="7886700" cy="4710111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>
                <a:latin typeface="+mn-ea"/>
              </a:rPr>
              <a:t>Return value</a:t>
            </a:r>
          </a:p>
          <a:p>
            <a:pPr marL="1028700" lvl="1" indent="-342900"/>
            <a:r>
              <a:rPr lang="ko-KR" altLang="en-US" dirty="0">
                <a:latin typeface="+mn-ea"/>
              </a:rPr>
              <a:t>함수가 종결되면서 호출한 함수 위치로 돌려주는 값</a:t>
            </a:r>
            <a:endParaRPr lang="en-US" altLang="ko-KR" dirty="0">
              <a:latin typeface="+mn-ea"/>
            </a:endParaRPr>
          </a:p>
          <a:p>
            <a:pPr marL="1028700" lvl="1" indent="-342900"/>
            <a:r>
              <a:rPr lang="ko-KR" altLang="en-US" dirty="0">
                <a:latin typeface="+mn-ea"/>
              </a:rPr>
              <a:t>함수는 </a:t>
            </a:r>
            <a:r>
              <a:rPr lang="en-US" altLang="ko-KR" dirty="0">
                <a:latin typeface="+mn-ea"/>
              </a:rPr>
              <a:t>Return statement</a:t>
            </a:r>
            <a:r>
              <a:rPr lang="ko-KR" altLang="en-US" dirty="0" err="1">
                <a:latin typeface="+mn-ea"/>
              </a:rPr>
              <a:t>를</a:t>
            </a:r>
            <a:r>
              <a:rPr lang="ko-KR" altLang="en-US" dirty="0">
                <a:latin typeface="+mn-ea"/>
              </a:rPr>
              <a:t> 만나면 즉시 종결됨</a:t>
            </a:r>
            <a:endParaRPr lang="en-US" altLang="ko-KR" dirty="0">
              <a:latin typeface="+mn-ea"/>
            </a:endParaRPr>
          </a:p>
          <a:p>
            <a:pPr marL="1028700" lvl="1" indent="-342900"/>
            <a:r>
              <a:rPr lang="en-US" altLang="ko-KR" dirty="0">
                <a:latin typeface="+mn-ea"/>
              </a:rPr>
              <a:t>Return statement </a:t>
            </a:r>
            <a:r>
              <a:rPr lang="ko-KR" altLang="en-US" dirty="0">
                <a:latin typeface="+mn-ea"/>
              </a:rPr>
              <a:t>가 없다면 함수 바디의 끝에 도달했을 때 종결됨</a:t>
            </a:r>
            <a:endParaRPr lang="en-US" altLang="ko-KR" dirty="0">
              <a:latin typeface="+mn-ea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D2E2C89C-048B-7C4D-B138-5D8EC2B01A92}"/>
                  </a:ext>
                </a:extLst>
              </p14:cNvPr>
              <p14:cNvContentPartPr/>
              <p14:nvPr/>
            </p14:nvContentPartPr>
            <p14:xfrm>
              <a:off x="6394287" y="3312098"/>
              <a:ext cx="65520" cy="433800"/>
            </p14:xfrm>
          </p:contentPart>
        </mc:Choice>
        <mc:Fallback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D2E2C89C-048B-7C4D-B138-5D8EC2B01A9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85647" y="3303098"/>
                <a:ext cx="83160" cy="451440"/>
              </a:xfrm>
              <a:prstGeom prst="rect">
                <a:avLst/>
              </a:prstGeom>
            </p:spPr>
          </p:pic>
        </mc:Fallback>
      </mc:AlternateContent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D5070A75-A881-AB47-82D6-44340F29A0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522" y="3793352"/>
            <a:ext cx="4175590" cy="2163715"/>
          </a:xfrm>
          <a:prstGeom prst="rect">
            <a:avLst/>
          </a:prstGeom>
        </p:spPr>
      </p:pic>
      <p:sp>
        <p:nvSpPr>
          <p:cNvPr id="3" name="원형 화살표[C] 2">
            <a:extLst>
              <a:ext uri="{FF2B5EF4-FFF2-40B4-BE49-F238E27FC236}">
                <a16:creationId xmlns:a16="http://schemas.microsoft.com/office/drawing/2014/main" id="{DDB009AE-F8B1-C847-B991-5F296A039D12}"/>
              </a:ext>
            </a:extLst>
          </p:cNvPr>
          <p:cNvSpPr/>
          <p:nvPr/>
        </p:nvSpPr>
        <p:spPr>
          <a:xfrm rot="5400000">
            <a:off x="4457771" y="4476401"/>
            <a:ext cx="1062681" cy="1581665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F6BD7D9-F0A6-2748-A7CC-31D0EB33631C}"/>
              </a:ext>
            </a:extLst>
          </p:cNvPr>
          <p:cNvSpPr/>
          <p:nvPr/>
        </p:nvSpPr>
        <p:spPr>
          <a:xfrm>
            <a:off x="3896590" y="4803144"/>
            <a:ext cx="1100781" cy="13061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67931DC-D2BA-854C-B163-A90FA4895AE8}"/>
              </a:ext>
            </a:extLst>
          </p:cNvPr>
          <p:cNvSpPr txBox="1"/>
          <p:nvPr/>
        </p:nvSpPr>
        <p:spPr>
          <a:xfrm>
            <a:off x="5789622" y="5034733"/>
            <a:ext cx="291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결과 반환 후 함수 종료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0916011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72970F-FF65-43E4-879A-6ACE5791C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57228"/>
            <a:ext cx="7886700" cy="1325563"/>
          </a:xfrm>
        </p:spPr>
        <p:txBody>
          <a:bodyPr/>
          <a:lstStyle/>
          <a:p>
            <a:r>
              <a:rPr lang="en-US" altLang="ko-KR" b="1" dirty="0">
                <a:latin typeface="+mn-ea"/>
                <a:ea typeface="+mn-ea"/>
              </a:rPr>
              <a:t>Positional &amp; Keyword arguments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F1F46DD0-2A6E-4281-824F-01423B049B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982790"/>
            <a:ext cx="7886700" cy="4710111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>
                <a:latin typeface="+mn-ea"/>
              </a:rPr>
              <a:t>Keyword arguments</a:t>
            </a:r>
          </a:p>
          <a:p>
            <a:pPr marL="1028700" lvl="1" indent="-342900"/>
            <a:r>
              <a:rPr lang="en-US" altLang="ko-KR" dirty="0">
                <a:latin typeface="+mn-ea"/>
              </a:rPr>
              <a:t>Formal parameter</a:t>
            </a:r>
            <a:r>
              <a:rPr lang="ko-KR" altLang="en-US" dirty="0">
                <a:latin typeface="+mn-ea"/>
              </a:rPr>
              <a:t>의 이름을 사용하는 방식</a:t>
            </a:r>
            <a:endParaRPr lang="en-US" altLang="ko-KR" dirty="0">
              <a:latin typeface="+mn-ea"/>
            </a:endParaRPr>
          </a:p>
          <a:p>
            <a:pPr marL="1028700" lvl="1" indent="-342900"/>
            <a:r>
              <a:rPr lang="en-US" altLang="ko-KR" dirty="0">
                <a:latin typeface="+mn-ea"/>
              </a:rPr>
              <a:t>Positional</a:t>
            </a:r>
            <a:r>
              <a:rPr lang="ko-KR" altLang="en-US" dirty="0">
                <a:latin typeface="+mn-ea"/>
              </a:rPr>
              <a:t>로 </a:t>
            </a:r>
            <a:r>
              <a:rPr lang="en-US" altLang="ko-KR" dirty="0">
                <a:latin typeface="+mn-ea"/>
              </a:rPr>
              <a:t>parameter</a:t>
            </a:r>
            <a:r>
              <a:rPr lang="ko-KR" altLang="en-US" dirty="0" err="1">
                <a:latin typeface="+mn-ea"/>
              </a:rPr>
              <a:t>를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bound</a:t>
            </a:r>
            <a:r>
              <a:rPr lang="ko-KR" altLang="en-US" dirty="0">
                <a:latin typeface="+mn-ea"/>
              </a:rPr>
              <a:t>하는 과정에서 </a:t>
            </a:r>
            <a:r>
              <a:rPr lang="en-US" altLang="ko-KR" dirty="0">
                <a:latin typeface="+mn-ea"/>
              </a:rPr>
              <a:t>keyword</a:t>
            </a:r>
            <a:r>
              <a:rPr lang="ko-KR" altLang="en-US" dirty="0">
                <a:latin typeface="+mn-ea"/>
              </a:rPr>
              <a:t>로 </a:t>
            </a:r>
            <a:r>
              <a:rPr lang="en-US" altLang="ko-KR" dirty="0">
                <a:latin typeface="+mn-ea"/>
              </a:rPr>
              <a:t>bound </a:t>
            </a:r>
            <a:r>
              <a:rPr lang="ko-KR" altLang="en-US" dirty="0">
                <a:latin typeface="+mn-ea"/>
              </a:rPr>
              <a:t>가능 </a:t>
            </a:r>
            <a:endParaRPr lang="en-US" altLang="ko-KR" dirty="0">
              <a:latin typeface="+mn-ea"/>
            </a:endParaRPr>
          </a:p>
          <a:p>
            <a:pPr marL="1028700" lvl="1" indent="-342900"/>
            <a:r>
              <a:rPr lang="en-US" altLang="ko-KR" dirty="0">
                <a:latin typeface="+mn-ea"/>
              </a:rPr>
              <a:t>Default parameter values</a:t>
            </a:r>
            <a:r>
              <a:rPr lang="ko-KR" altLang="en-US" dirty="0">
                <a:latin typeface="+mn-ea"/>
              </a:rPr>
              <a:t> 고정 가능</a:t>
            </a:r>
            <a:endParaRPr lang="en-US" altLang="ko-KR" dirty="0">
              <a:latin typeface="+mn-ea"/>
            </a:endParaRPr>
          </a:p>
          <a:p>
            <a:pPr marL="1028700" lvl="1" indent="-342900"/>
            <a:endParaRPr lang="en-US" altLang="ko-KR" dirty="0">
              <a:latin typeface="+mn-ea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D2E2C89C-048B-7C4D-B138-5D8EC2B01A92}"/>
                  </a:ext>
                </a:extLst>
              </p14:cNvPr>
              <p14:cNvContentPartPr/>
              <p14:nvPr/>
            </p14:nvContentPartPr>
            <p14:xfrm>
              <a:off x="6394287" y="3312098"/>
              <a:ext cx="65520" cy="433800"/>
            </p14:xfrm>
          </p:contentPart>
        </mc:Choice>
        <mc:Fallback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D2E2C89C-048B-7C4D-B138-5D8EC2B01A9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85647" y="3303098"/>
                <a:ext cx="83160" cy="451440"/>
              </a:xfrm>
              <a:prstGeom prst="rect">
                <a:avLst/>
              </a:prstGeom>
            </p:spPr>
          </p:pic>
        </mc:Fallback>
      </mc:AlternateContent>
      <p:pic>
        <p:nvPicPr>
          <p:cNvPr id="12" name="그림 11">
            <a:extLst>
              <a:ext uri="{FF2B5EF4-FFF2-40B4-BE49-F238E27FC236}">
                <a16:creationId xmlns:a16="http://schemas.microsoft.com/office/drawing/2014/main" id="{AEECA315-6360-0040-BDB3-ACC1FE9570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560" y="3953500"/>
            <a:ext cx="7610880" cy="1843419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185D6C94-29C7-D141-BF13-12DD3B234A21}"/>
              </a:ext>
            </a:extLst>
          </p:cNvPr>
          <p:cNvSpPr/>
          <p:nvPr/>
        </p:nvSpPr>
        <p:spPr>
          <a:xfrm>
            <a:off x="496411" y="6210608"/>
            <a:ext cx="815117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28700" lvl="1" indent="-342900"/>
            <a:r>
              <a:rPr lang="ko-KR" altLang="en-US" sz="2000" b="1" dirty="0">
                <a:latin typeface="+mn-ea"/>
              </a:rPr>
              <a:t>단</a:t>
            </a:r>
            <a:r>
              <a:rPr lang="en-US" altLang="ko-KR" sz="2000" b="1" dirty="0">
                <a:latin typeface="+mn-ea"/>
              </a:rPr>
              <a:t>,</a:t>
            </a:r>
            <a:r>
              <a:rPr lang="ko-KR" altLang="en-US" sz="2000" b="1" dirty="0">
                <a:latin typeface="+mn-ea"/>
              </a:rPr>
              <a:t> </a:t>
            </a:r>
            <a:r>
              <a:rPr lang="en-US" altLang="ko-KR" sz="2000" b="1" dirty="0">
                <a:latin typeface="+mn-ea"/>
              </a:rPr>
              <a:t>Keyword</a:t>
            </a:r>
            <a:r>
              <a:rPr lang="ko-KR" altLang="en-US" sz="2000" b="1" dirty="0" err="1">
                <a:latin typeface="+mn-ea"/>
              </a:rPr>
              <a:t>를</a:t>
            </a:r>
            <a:r>
              <a:rPr lang="ko-KR" altLang="en-US" sz="2000" b="1" dirty="0">
                <a:latin typeface="+mn-ea"/>
              </a:rPr>
              <a:t> 사용하기 시작하면 끝까지 사용해야함</a:t>
            </a:r>
            <a:r>
              <a:rPr lang="en-US" altLang="ko-KR" sz="2000" b="1" dirty="0"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36494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72970F-FF65-43E4-879A-6ACE5791C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57228"/>
            <a:ext cx="7886700" cy="1325563"/>
          </a:xfrm>
        </p:spPr>
        <p:txBody>
          <a:bodyPr/>
          <a:lstStyle/>
          <a:p>
            <a:r>
              <a:rPr lang="en-US" altLang="ko-KR" b="1" dirty="0">
                <a:latin typeface="+mn-ea"/>
                <a:ea typeface="+mn-ea"/>
              </a:rPr>
              <a:t>Built-in Functions</a:t>
            </a:r>
            <a:endParaRPr lang="ko-KR" altLang="en-US" b="1" dirty="0">
              <a:latin typeface="+mn-ea"/>
              <a:ea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AC2636D-CD4C-3B4A-A58E-D1FA53EFA6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1676" y="1922619"/>
            <a:ext cx="6500648" cy="4935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6548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72970F-FF65-43E4-879A-6ACE5791C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57228"/>
            <a:ext cx="7886700" cy="1325563"/>
          </a:xfrm>
        </p:spPr>
        <p:txBody>
          <a:bodyPr/>
          <a:lstStyle/>
          <a:p>
            <a:r>
              <a:rPr lang="ko-KR" altLang="en-US">
                <a:latin typeface="+mn-ea"/>
                <a:ea typeface="+mn-ea"/>
              </a:rPr>
              <a:t>따라해보기</a:t>
            </a:r>
            <a:endParaRPr lang="ko-KR" altLang="en-US" b="1" dirty="0">
              <a:latin typeface="+mn-ea"/>
              <a:ea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2AE9290-4A12-154D-932A-0673A8CAB8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073348"/>
            <a:ext cx="7727473" cy="4217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0617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72970F-FF65-43E4-879A-6ACE5791C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57228"/>
            <a:ext cx="7886700" cy="1325563"/>
          </a:xfrm>
        </p:spPr>
        <p:txBody>
          <a:bodyPr/>
          <a:lstStyle/>
          <a:p>
            <a:r>
              <a:rPr lang="en-US" altLang="ko-KR" dirty="0">
                <a:latin typeface="+mn-ea"/>
                <a:ea typeface="+mn-ea"/>
              </a:rPr>
              <a:t>Scope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835EFA5A-EBEE-5D40-A1AD-A6DD0BE417DD}"/>
              </a:ext>
            </a:extLst>
          </p:cNvPr>
          <p:cNvSpPr/>
          <p:nvPr/>
        </p:nvSpPr>
        <p:spPr>
          <a:xfrm>
            <a:off x="2884715" y="2302328"/>
            <a:ext cx="783771" cy="424543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41205C44-FFBA-F04A-B8C9-22599A3CB4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982790"/>
            <a:ext cx="7886700" cy="4710111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ore-KR" altLang="en-US" dirty="0">
                <a:latin typeface="+mn-ea"/>
              </a:rPr>
              <a:t>이름 그대로 </a:t>
            </a:r>
            <a:r>
              <a:rPr lang="en-US" altLang="ko-Kore-KR" dirty="0">
                <a:latin typeface="+mn-ea"/>
              </a:rPr>
              <a:t>‘</a:t>
            </a:r>
            <a:r>
              <a:rPr lang="ko-Kore-KR" altLang="en-US" dirty="0">
                <a:latin typeface="+mn-ea"/>
              </a:rPr>
              <a:t>범위</a:t>
            </a:r>
            <a:r>
              <a:rPr lang="en-US" altLang="ko-Kore-KR" dirty="0">
                <a:latin typeface="+mn-ea"/>
              </a:rPr>
              <a:t>’ </a:t>
            </a:r>
            <a:r>
              <a:rPr lang="ko-Kore-KR" altLang="en-US" dirty="0">
                <a:latin typeface="+mn-ea"/>
              </a:rPr>
              <a:t>라는 뜻이다</a:t>
            </a:r>
            <a:r>
              <a:rPr lang="en-US" altLang="ko-Kore-KR" dirty="0">
                <a:latin typeface="+mn-ea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즉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프로그래밍 언어에서 </a:t>
            </a:r>
            <a:r>
              <a:rPr lang="en-US" altLang="ko-KR" dirty="0">
                <a:latin typeface="+mn-ea"/>
              </a:rPr>
              <a:t>Scope</a:t>
            </a:r>
            <a:r>
              <a:rPr lang="ko-KR" altLang="en-US" dirty="0">
                <a:latin typeface="+mn-ea"/>
              </a:rPr>
              <a:t>는 어떠한 객체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변수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함수 등</a:t>
            </a:r>
            <a:r>
              <a:rPr lang="en-US" altLang="ko-KR" dirty="0">
                <a:latin typeface="+mn-ea"/>
              </a:rPr>
              <a:t>) </a:t>
            </a:r>
            <a:r>
              <a:rPr lang="ko-KR" altLang="en-US" dirty="0">
                <a:latin typeface="+mn-ea"/>
              </a:rPr>
              <a:t>가 유효한 범위를 의미한다</a:t>
            </a:r>
            <a:r>
              <a:rPr lang="en-US" altLang="ko-KR" dirty="0">
                <a:latin typeface="+mn-ea"/>
              </a:rPr>
              <a:t>.</a:t>
            </a:r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F11D7D49-C3F7-894C-9A73-AB6F5C82028B}"/>
              </a:ext>
            </a:extLst>
          </p:cNvPr>
          <p:cNvSpPr/>
          <p:nvPr/>
        </p:nvSpPr>
        <p:spPr>
          <a:xfrm>
            <a:off x="2884715" y="5800898"/>
            <a:ext cx="1020020" cy="361265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2" name="모서리가 둥근 직사각형 21">
            <a:extLst>
              <a:ext uri="{FF2B5EF4-FFF2-40B4-BE49-F238E27FC236}">
                <a16:creationId xmlns:a16="http://schemas.microsoft.com/office/drawing/2014/main" id="{09CB53F7-6ACE-ED43-BC64-BA7BD927AF62}"/>
              </a:ext>
            </a:extLst>
          </p:cNvPr>
          <p:cNvSpPr/>
          <p:nvPr/>
        </p:nvSpPr>
        <p:spPr>
          <a:xfrm>
            <a:off x="6871659" y="5807823"/>
            <a:ext cx="1370297" cy="440843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726543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72970F-FF65-43E4-879A-6ACE5791C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57228"/>
            <a:ext cx="7886700" cy="1325563"/>
          </a:xfrm>
        </p:spPr>
        <p:txBody>
          <a:bodyPr/>
          <a:lstStyle/>
          <a:p>
            <a:r>
              <a:rPr lang="en-US" altLang="ko-KR" dirty="0">
                <a:latin typeface="+mn-ea"/>
                <a:ea typeface="+mn-ea"/>
              </a:rPr>
              <a:t>Local Scope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835EFA5A-EBEE-5D40-A1AD-A6DD0BE417DD}"/>
              </a:ext>
            </a:extLst>
          </p:cNvPr>
          <p:cNvSpPr/>
          <p:nvPr/>
        </p:nvSpPr>
        <p:spPr>
          <a:xfrm>
            <a:off x="2884715" y="2302328"/>
            <a:ext cx="783771" cy="424543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41205C44-FFBA-F04A-B8C9-22599A3CB4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982790"/>
            <a:ext cx="7886700" cy="4710111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>
                <a:latin typeface="+mn-ea"/>
              </a:rPr>
              <a:t>Local scope</a:t>
            </a:r>
            <a:r>
              <a:rPr lang="ko-KR" altLang="en-US" dirty="0">
                <a:latin typeface="+mn-ea"/>
              </a:rPr>
              <a:t>가 가지고 있는 변수나 함수 혹은 객체는 특정 범위 내에서만 유효하다</a:t>
            </a:r>
            <a:r>
              <a:rPr lang="en-US" altLang="ko-KR" dirty="0">
                <a:latin typeface="+mn-ea"/>
              </a:rPr>
              <a:t>. </a:t>
            </a:r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F11D7D49-C3F7-894C-9A73-AB6F5C82028B}"/>
              </a:ext>
            </a:extLst>
          </p:cNvPr>
          <p:cNvSpPr/>
          <p:nvPr/>
        </p:nvSpPr>
        <p:spPr>
          <a:xfrm>
            <a:off x="2884715" y="5800898"/>
            <a:ext cx="1020020" cy="361265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2" name="모서리가 둥근 직사각형 21">
            <a:extLst>
              <a:ext uri="{FF2B5EF4-FFF2-40B4-BE49-F238E27FC236}">
                <a16:creationId xmlns:a16="http://schemas.microsoft.com/office/drawing/2014/main" id="{09CB53F7-6ACE-ED43-BC64-BA7BD927AF62}"/>
              </a:ext>
            </a:extLst>
          </p:cNvPr>
          <p:cNvSpPr/>
          <p:nvPr/>
        </p:nvSpPr>
        <p:spPr>
          <a:xfrm>
            <a:off x="6871659" y="5807823"/>
            <a:ext cx="1370297" cy="440843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7EFEE56-BC99-CC4E-9CCE-6D5509A38F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785208"/>
            <a:ext cx="8572114" cy="3816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8857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72970F-FF65-43E4-879A-6ACE5791C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57228"/>
            <a:ext cx="7886700" cy="1325563"/>
          </a:xfrm>
        </p:spPr>
        <p:txBody>
          <a:bodyPr/>
          <a:lstStyle/>
          <a:p>
            <a:r>
              <a:rPr lang="en-US" altLang="ko-KR" dirty="0">
                <a:latin typeface="+mn-ea"/>
                <a:ea typeface="+mn-ea"/>
              </a:rPr>
              <a:t>Global Scope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835EFA5A-EBEE-5D40-A1AD-A6DD0BE417DD}"/>
              </a:ext>
            </a:extLst>
          </p:cNvPr>
          <p:cNvSpPr/>
          <p:nvPr/>
        </p:nvSpPr>
        <p:spPr>
          <a:xfrm>
            <a:off x="2884715" y="2302328"/>
            <a:ext cx="783771" cy="424543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41205C44-FFBA-F04A-B8C9-22599A3CB4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982790"/>
            <a:ext cx="7886700" cy="4710111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800" dirty="0">
                <a:latin typeface="+mn-ea"/>
              </a:rPr>
              <a:t>Global scope</a:t>
            </a:r>
            <a:r>
              <a:rPr lang="ko-KR" altLang="en-US" sz="1800" dirty="0">
                <a:latin typeface="+mn-ea"/>
              </a:rPr>
              <a:t>는 함수 내부가 아닌 함수 밖에서 선언된 변수나 함수를 말한다</a:t>
            </a:r>
            <a:r>
              <a:rPr lang="en-US" altLang="ko-KR" sz="1800" dirty="0">
                <a:latin typeface="+mn-ea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800" dirty="0">
                <a:latin typeface="+mn-ea"/>
              </a:rPr>
              <a:t>변수나 함수는 선언된 지점과 동일한 지역</a:t>
            </a:r>
            <a:r>
              <a:rPr lang="en-US" altLang="ko-KR" sz="1800" dirty="0">
                <a:latin typeface="+mn-ea"/>
              </a:rPr>
              <a:t>, </a:t>
            </a:r>
            <a:r>
              <a:rPr lang="ko-KR" altLang="en-US" sz="1800" dirty="0">
                <a:latin typeface="+mn-ea"/>
              </a:rPr>
              <a:t>더 안쪽의 범위가 유효하다</a:t>
            </a:r>
            <a:r>
              <a:rPr lang="en-US" altLang="ko-KR" sz="1800" dirty="0">
                <a:latin typeface="+mn-ea"/>
              </a:rPr>
              <a:t>.</a:t>
            </a:r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F11D7D49-C3F7-894C-9A73-AB6F5C82028B}"/>
              </a:ext>
            </a:extLst>
          </p:cNvPr>
          <p:cNvSpPr/>
          <p:nvPr/>
        </p:nvSpPr>
        <p:spPr>
          <a:xfrm>
            <a:off x="2884715" y="5800898"/>
            <a:ext cx="1020020" cy="361265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2" name="모서리가 둥근 직사각형 21">
            <a:extLst>
              <a:ext uri="{FF2B5EF4-FFF2-40B4-BE49-F238E27FC236}">
                <a16:creationId xmlns:a16="http://schemas.microsoft.com/office/drawing/2014/main" id="{09CB53F7-6ACE-ED43-BC64-BA7BD927AF62}"/>
              </a:ext>
            </a:extLst>
          </p:cNvPr>
          <p:cNvSpPr/>
          <p:nvPr/>
        </p:nvSpPr>
        <p:spPr>
          <a:xfrm>
            <a:off x="6871659" y="5807823"/>
            <a:ext cx="1370297" cy="440843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8906AE1-EFD6-C74C-990A-50D3F96491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582" r="41515" b="17103"/>
          <a:stretch/>
        </p:blipFill>
        <p:spPr>
          <a:xfrm>
            <a:off x="2366010" y="3195360"/>
            <a:ext cx="4411980" cy="3583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1785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72970F-FF65-43E4-879A-6ACE5791C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57228"/>
            <a:ext cx="7886700" cy="1325563"/>
          </a:xfrm>
        </p:spPr>
        <p:txBody>
          <a:bodyPr/>
          <a:lstStyle/>
          <a:p>
            <a:r>
              <a:rPr lang="en-US" altLang="ko-KR" dirty="0">
                <a:latin typeface="+mn-ea"/>
                <a:ea typeface="+mn-ea"/>
              </a:rPr>
              <a:t>Local &amp; Global Variable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835EFA5A-EBEE-5D40-A1AD-A6DD0BE417DD}"/>
              </a:ext>
            </a:extLst>
          </p:cNvPr>
          <p:cNvSpPr/>
          <p:nvPr/>
        </p:nvSpPr>
        <p:spPr>
          <a:xfrm>
            <a:off x="2884715" y="2302328"/>
            <a:ext cx="783771" cy="424543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41205C44-FFBA-F04A-B8C9-22599A3CB4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982790"/>
            <a:ext cx="7886700" cy="4710111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전역 변수 </a:t>
            </a:r>
            <a:r>
              <a:rPr lang="en-US" altLang="ko-KR" dirty="0">
                <a:latin typeface="+mn-ea"/>
              </a:rPr>
              <a:t>(Global Variable)</a:t>
            </a:r>
          </a:p>
          <a:p>
            <a:pPr marL="1028700" lvl="1" indent="-342900"/>
            <a:r>
              <a:rPr lang="ko-KR" altLang="en-US" dirty="0">
                <a:latin typeface="+mn-ea"/>
              </a:rPr>
              <a:t>지금까지 </a:t>
            </a:r>
            <a:r>
              <a:rPr lang="en-US" altLang="ko-KR" dirty="0">
                <a:latin typeface="+mn-ea"/>
              </a:rPr>
              <a:t>a = 1 </a:t>
            </a:r>
            <a:r>
              <a:rPr lang="ko-KR" altLang="en-US" dirty="0">
                <a:latin typeface="+mn-ea"/>
              </a:rPr>
              <a:t>과 같이 사용한 형태의 변수</a:t>
            </a:r>
            <a:endParaRPr lang="en-US" altLang="ko-KR" dirty="0">
              <a:latin typeface="+mn-ea"/>
            </a:endParaRPr>
          </a:p>
          <a:p>
            <a:pPr marL="1028700" lvl="1" indent="-342900"/>
            <a:r>
              <a:rPr lang="ko-KR" altLang="en-US" dirty="0">
                <a:latin typeface="+mn-ea"/>
              </a:rPr>
              <a:t>선언한 순간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계속 활용이 가능</a:t>
            </a:r>
            <a:endParaRPr lang="en-US" altLang="ko-KR" dirty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지역 변수 </a:t>
            </a:r>
            <a:r>
              <a:rPr lang="en-US" altLang="ko-KR" dirty="0">
                <a:latin typeface="+mn-ea"/>
              </a:rPr>
              <a:t>(Local Variable)</a:t>
            </a:r>
          </a:p>
          <a:p>
            <a:pPr marL="1028700" lvl="1" indent="-342900"/>
            <a:r>
              <a:rPr lang="en-US" altLang="ko-KR" dirty="0">
                <a:latin typeface="+mn-ea"/>
              </a:rPr>
              <a:t>Local Scope</a:t>
            </a:r>
          </a:p>
          <a:p>
            <a:pPr marL="1485900" lvl="2" indent="-342900"/>
            <a:r>
              <a:rPr lang="ko-KR" altLang="en-US" dirty="0">
                <a:latin typeface="+mn-ea"/>
              </a:rPr>
              <a:t>변수가 선언된 함수나 블록 내에서만 사용하는 변수</a:t>
            </a:r>
            <a:endParaRPr lang="en-US" altLang="ko-KR" dirty="0">
              <a:latin typeface="+mn-ea"/>
            </a:endParaRPr>
          </a:p>
          <a:p>
            <a:pPr marL="1028700" lvl="1" indent="-342900"/>
            <a:r>
              <a:rPr lang="en-US" altLang="ko-KR" dirty="0">
                <a:latin typeface="+mn-ea"/>
              </a:rPr>
              <a:t>Global Scope</a:t>
            </a:r>
          </a:p>
          <a:p>
            <a:pPr marL="1485900" lvl="2" indent="-342900"/>
            <a:r>
              <a:rPr lang="ko-KR" altLang="en-US" dirty="0">
                <a:latin typeface="+mn-ea"/>
              </a:rPr>
              <a:t>변수를 함수나 블록 내에서 값을 지정하지만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어디서나 사용 가능하도록 정의</a:t>
            </a:r>
            <a:endParaRPr lang="en-US" altLang="ko-KR" dirty="0">
              <a:latin typeface="+mn-ea"/>
            </a:endParaRPr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F11D7D49-C3F7-894C-9A73-AB6F5C82028B}"/>
              </a:ext>
            </a:extLst>
          </p:cNvPr>
          <p:cNvSpPr/>
          <p:nvPr/>
        </p:nvSpPr>
        <p:spPr>
          <a:xfrm>
            <a:off x="2884715" y="5800898"/>
            <a:ext cx="1020020" cy="361265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2" name="모서리가 둥근 직사각형 21">
            <a:extLst>
              <a:ext uri="{FF2B5EF4-FFF2-40B4-BE49-F238E27FC236}">
                <a16:creationId xmlns:a16="http://schemas.microsoft.com/office/drawing/2014/main" id="{09CB53F7-6ACE-ED43-BC64-BA7BD927AF62}"/>
              </a:ext>
            </a:extLst>
          </p:cNvPr>
          <p:cNvSpPr/>
          <p:nvPr/>
        </p:nvSpPr>
        <p:spPr>
          <a:xfrm>
            <a:off x="6871659" y="5807823"/>
            <a:ext cx="1370297" cy="440843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248263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72970F-FF65-43E4-879A-6ACE5791C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57228"/>
            <a:ext cx="7886700" cy="1325563"/>
          </a:xfrm>
        </p:spPr>
        <p:txBody>
          <a:bodyPr/>
          <a:lstStyle/>
          <a:p>
            <a:r>
              <a:rPr lang="en-US" altLang="ko-KR" dirty="0">
                <a:latin typeface="+mn-ea"/>
                <a:ea typeface="+mn-ea"/>
              </a:rPr>
              <a:t>Local Variable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835EFA5A-EBEE-5D40-A1AD-A6DD0BE417DD}"/>
              </a:ext>
            </a:extLst>
          </p:cNvPr>
          <p:cNvSpPr/>
          <p:nvPr/>
        </p:nvSpPr>
        <p:spPr>
          <a:xfrm>
            <a:off x="2884715" y="2302328"/>
            <a:ext cx="783771" cy="424543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F11D7D49-C3F7-894C-9A73-AB6F5C82028B}"/>
              </a:ext>
            </a:extLst>
          </p:cNvPr>
          <p:cNvSpPr/>
          <p:nvPr/>
        </p:nvSpPr>
        <p:spPr>
          <a:xfrm>
            <a:off x="2884715" y="5800898"/>
            <a:ext cx="1020020" cy="361265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2" name="모서리가 둥근 직사각형 21">
            <a:extLst>
              <a:ext uri="{FF2B5EF4-FFF2-40B4-BE49-F238E27FC236}">
                <a16:creationId xmlns:a16="http://schemas.microsoft.com/office/drawing/2014/main" id="{09CB53F7-6ACE-ED43-BC64-BA7BD927AF62}"/>
              </a:ext>
            </a:extLst>
          </p:cNvPr>
          <p:cNvSpPr/>
          <p:nvPr/>
        </p:nvSpPr>
        <p:spPr>
          <a:xfrm>
            <a:off x="6871659" y="5807823"/>
            <a:ext cx="1370297" cy="440843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63DD03F-6EF1-7B4D-809C-2B331A5208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00" y="1866900"/>
            <a:ext cx="8178800" cy="499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6028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72970F-FF65-43E4-879A-6ACE5791C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57228"/>
            <a:ext cx="7886700" cy="1325563"/>
          </a:xfrm>
        </p:spPr>
        <p:txBody>
          <a:bodyPr/>
          <a:lstStyle/>
          <a:p>
            <a:r>
              <a:rPr lang="en-US" altLang="ko-KR" dirty="0">
                <a:latin typeface="+mn-ea"/>
                <a:ea typeface="+mn-ea"/>
              </a:rPr>
              <a:t>Global Variable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835EFA5A-EBEE-5D40-A1AD-A6DD0BE417DD}"/>
              </a:ext>
            </a:extLst>
          </p:cNvPr>
          <p:cNvSpPr/>
          <p:nvPr/>
        </p:nvSpPr>
        <p:spPr>
          <a:xfrm>
            <a:off x="2884715" y="2302328"/>
            <a:ext cx="783771" cy="424543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F11D7D49-C3F7-894C-9A73-AB6F5C82028B}"/>
              </a:ext>
            </a:extLst>
          </p:cNvPr>
          <p:cNvSpPr/>
          <p:nvPr/>
        </p:nvSpPr>
        <p:spPr>
          <a:xfrm>
            <a:off x="2884715" y="5800898"/>
            <a:ext cx="1020020" cy="361265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2" name="모서리가 둥근 직사각형 21">
            <a:extLst>
              <a:ext uri="{FF2B5EF4-FFF2-40B4-BE49-F238E27FC236}">
                <a16:creationId xmlns:a16="http://schemas.microsoft.com/office/drawing/2014/main" id="{09CB53F7-6ACE-ED43-BC64-BA7BD927AF62}"/>
              </a:ext>
            </a:extLst>
          </p:cNvPr>
          <p:cNvSpPr/>
          <p:nvPr/>
        </p:nvSpPr>
        <p:spPr>
          <a:xfrm>
            <a:off x="6871659" y="5807823"/>
            <a:ext cx="1370297" cy="440843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BFEAFFBA-9733-6147-BE64-70329258D9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858176"/>
            <a:ext cx="7886700" cy="4999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285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3F0309-B279-4CF1-9DF8-C5F734A22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360" y="2608456"/>
            <a:ext cx="2631948" cy="1325563"/>
          </a:xfrm>
        </p:spPr>
        <p:txBody>
          <a:bodyPr>
            <a:normAutofit/>
          </a:bodyPr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67B70A-6047-4268-9AC1-A307A9AE03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b="1" dirty="0"/>
          </a:p>
          <a:p>
            <a:r>
              <a:rPr lang="en-US" altLang="ko-KR" b="1" dirty="0"/>
              <a:t>Function</a:t>
            </a:r>
          </a:p>
          <a:p>
            <a:r>
              <a:rPr lang="en-US" altLang="ko-KR" b="1" dirty="0"/>
              <a:t>Built-in Functions</a:t>
            </a:r>
          </a:p>
          <a:p>
            <a:r>
              <a:rPr lang="en-US" altLang="ko-KR" b="1" dirty="0"/>
              <a:t>Parameter &amp; Argument</a:t>
            </a:r>
          </a:p>
          <a:p>
            <a:r>
              <a:rPr lang="en-US" altLang="ko-KR" b="1" dirty="0"/>
              <a:t>Scope</a:t>
            </a:r>
          </a:p>
          <a:p>
            <a:r>
              <a:rPr lang="en-US" altLang="ko-KR" b="1" dirty="0"/>
              <a:t>Local &amp; Global Variable</a:t>
            </a:r>
          </a:p>
          <a:p>
            <a:r>
              <a:rPr lang="en-US" altLang="ko-KR" b="1" dirty="0"/>
              <a:t>Stack Frame</a:t>
            </a:r>
          </a:p>
        </p:txBody>
      </p:sp>
    </p:spTree>
    <p:extLst>
      <p:ext uri="{BB962C8B-B14F-4D97-AF65-F5344CB8AC3E}">
        <p14:creationId xmlns:p14="http://schemas.microsoft.com/office/powerpoint/2010/main" val="23375501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72970F-FF65-43E4-879A-6ACE5791C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57228"/>
            <a:ext cx="7886700" cy="1325563"/>
          </a:xfrm>
        </p:spPr>
        <p:txBody>
          <a:bodyPr/>
          <a:lstStyle/>
          <a:p>
            <a:r>
              <a:rPr lang="en-US" altLang="ko-KR" dirty="0">
                <a:latin typeface="+mn-ea"/>
                <a:ea typeface="+mn-ea"/>
              </a:rPr>
              <a:t>Stack Frame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835EFA5A-EBEE-5D40-A1AD-A6DD0BE417DD}"/>
              </a:ext>
            </a:extLst>
          </p:cNvPr>
          <p:cNvSpPr/>
          <p:nvPr/>
        </p:nvSpPr>
        <p:spPr>
          <a:xfrm>
            <a:off x="2884715" y="2302328"/>
            <a:ext cx="783771" cy="424543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41205C44-FFBA-F04A-B8C9-22599A3CB4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982790"/>
            <a:ext cx="7886700" cy="4710111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프로그램의 시작과 함께 생성되어 종료 시 소멸하는 </a:t>
            </a:r>
            <a:r>
              <a:rPr lang="ko-KR" altLang="en-US" dirty="0" err="1">
                <a:latin typeface="+mn-ea"/>
              </a:rPr>
              <a:t>파이썬의</a:t>
            </a:r>
            <a:r>
              <a:rPr lang="ko-KR" altLang="en-US" dirty="0">
                <a:latin typeface="+mn-ea"/>
              </a:rPr>
              <a:t> 메모리 영역 중 </a:t>
            </a:r>
            <a:r>
              <a:rPr lang="en-US" altLang="ko-KR" dirty="0">
                <a:latin typeface="+mn-ea"/>
              </a:rPr>
              <a:t>‘</a:t>
            </a:r>
            <a:r>
              <a:rPr lang="ko-KR" altLang="en-US" dirty="0">
                <a:latin typeface="+mn-ea"/>
              </a:rPr>
              <a:t>스택 영역</a:t>
            </a:r>
            <a:r>
              <a:rPr lang="en-US" altLang="ko-KR" dirty="0">
                <a:latin typeface="+mn-ea"/>
              </a:rPr>
              <a:t>’</a:t>
            </a:r>
            <a:r>
              <a:rPr lang="ko-KR" altLang="en-US" dirty="0">
                <a:latin typeface="+mn-ea"/>
              </a:rPr>
              <a:t>에 저장되는 함수 호출 정보</a:t>
            </a:r>
            <a:r>
              <a:rPr lang="en-US" altLang="ko-KR" dirty="0">
                <a:latin typeface="+mn-ea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>
                <a:latin typeface="+mn-ea"/>
              </a:rPr>
              <a:t>Stack</a:t>
            </a:r>
            <a:r>
              <a:rPr lang="ko-KR" altLang="en-US" dirty="0">
                <a:latin typeface="+mn-ea"/>
              </a:rPr>
              <a:t>은 한 쪽 끝에서만 자료를 넣었다 뺐다 할 수 있는 </a:t>
            </a:r>
            <a:r>
              <a:rPr lang="en-US" altLang="ko-KR" dirty="0">
                <a:latin typeface="+mn-ea"/>
              </a:rPr>
              <a:t>LIFO(Last In First Out)</a:t>
            </a:r>
            <a:r>
              <a:rPr lang="ko-KR" altLang="en-US" dirty="0">
                <a:latin typeface="+mn-ea"/>
              </a:rPr>
              <a:t>구조로 제일 최근에 추가한 함수가 제일 먼저 제거된다</a:t>
            </a:r>
            <a:r>
              <a:rPr lang="en-US" altLang="ko-KR" dirty="0">
                <a:latin typeface="+mn-ea"/>
              </a:rPr>
              <a:t>.</a:t>
            </a:r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F11D7D49-C3F7-894C-9A73-AB6F5C82028B}"/>
              </a:ext>
            </a:extLst>
          </p:cNvPr>
          <p:cNvSpPr/>
          <p:nvPr/>
        </p:nvSpPr>
        <p:spPr>
          <a:xfrm>
            <a:off x="2884715" y="5800898"/>
            <a:ext cx="1020020" cy="361265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2" name="모서리가 둥근 직사각형 21">
            <a:extLst>
              <a:ext uri="{FF2B5EF4-FFF2-40B4-BE49-F238E27FC236}">
                <a16:creationId xmlns:a16="http://schemas.microsoft.com/office/drawing/2014/main" id="{09CB53F7-6ACE-ED43-BC64-BA7BD927AF62}"/>
              </a:ext>
            </a:extLst>
          </p:cNvPr>
          <p:cNvSpPr/>
          <p:nvPr/>
        </p:nvSpPr>
        <p:spPr>
          <a:xfrm>
            <a:off x="6871659" y="5807823"/>
            <a:ext cx="1370297" cy="440843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19521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72970F-FF65-43E4-879A-6ACE5791C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57228"/>
            <a:ext cx="7886700" cy="1325563"/>
          </a:xfrm>
        </p:spPr>
        <p:txBody>
          <a:bodyPr/>
          <a:lstStyle/>
          <a:p>
            <a:r>
              <a:rPr lang="en-US" altLang="ko-KR" dirty="0">
                <a:latin typeface="+mn-ea"/>
                <a:ea typeface="+mn-ea"/>
              </a:rPr>
              <a:t>Stack Frame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835EFA5A-EBEE-5D40-A1AD-A6DD0BE417DD}"/>
              </a:ext>
            </a:extLst>
          </p:cNvPr>
          <p:cNvSpPr/>
          <p:nvPr/>
        </p:nvSpPr>
        <p:spPr>
          <a:xfrm>
            <a:off x="2884715" y="2302328"/>
            <a:ext cx="783771" cy="424543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F11D7D49-C3F7-894C-9A73-AB6F5C82028B}"/>
              </a:ext>
            </a:extLst>
          </p:cNvPr>
          <p:cNvSpPr/>
          <p:nvPr/>
        </p:nvSpPr>
        <p:spPr>
          <a:xfrm>
            <a:off x="2884715" y="5800898"/>
            <a:ext cx="1020020" cy="361265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2" name="모서리가 둥근 직사각형 21">
            <a:extLst>
              <a:ext uri="{FF2B5EF4-FFF2-40B4-BE49-F238E27FC236}">
                <a16:creationId xmlns:a16="http://schemas.microsoft.com/office/drawing/2014/main" id="{09CB53F7-6ACE-ED43-BC64-BA7BD927AF62}"/>
              </a:ext>
            </a:extLst>
          </p:cNvPr>
          <p:cNvSpPr/>
          <p:nvPr/>
        </p:nvSpPr>
        <p:spPr>
          <a:xfrm>
            <a:off x="6871659" y="5807823"/>
            <a:ext cx="1370297" cy="440843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E5B648D-30BD-0D40-85CB-5826227E43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022" y="1812670"/>
            <a:ext cx="8241956" cy="4881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8245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72970F-FF65-43E4-879A-6ACE5791C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57228"/>
            <a:ext cx="7886700" cy="1325563"/>
          </a:xfrm>
        </p:spPr>
        <p:txBody>
          <a:bodyPr/>
          <a:lstStyle/>
          <a:p>
            <a:r>
              <a:rPr lang="en-US" altLang="ko-KR" b="1" dirty="0">
                <a:latin typeface="+mn-ea"/>
                <a:ea typeface="+mn-ea"/>
              </a:rPr>
              <a:t>Practice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835EFA5A-EBEE-5D40-A1AD-A6DD0BE417DD}"/>
              </a:ext>
            </a:extLst>
          </p:cNvPr>
          <p:cNvSpPr/>
          <p:nvPr/>
        </p:nvSpPr>
        <p:spPr>
          <a:xfrm>
            <a:off x="2884715" y="2302328"/>
            <a:ext cx="783771" cy="424543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F11D7D49-C3F7-894C-9A73-AB6F5C82028B}"/>
              </a:ext>
            </a:extLst>
          </p:cNvPr>
          <p:cNvSpPr/>
          <p:nvPr/>
        </p:nvSpPr>
        <p:spPr>
          <a:xfrm>
            <a:off x="2884715" y="5800898"/>
            <a:ext cx="1020020" cy="361265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2" name="모서리가 둥근 직사각형 21">
            <a:extLst>
              <a:ext uri="{FF2B5EF4-FFF2-40B4-BE49-F238E27FC236}">
                <a16:creationId xmlns:a16="http://schemas.microsoft.com/office/drawing/2014/main" id="{09CB53F7-6ACE-ED43-BC64-BA7BD927AF62}"/>
              </a:ext>
            </a:extLst>
          </p:cNvPr>
          <p:cNvSpPr/>
          <p:nvPr/>
        </p:nvSpPr>
        <p:spPr>
          <a:xfrm>
            <a:off x="6871659" y="5807823"/>
            <a:ext cx="1370297" cy="440843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4F67CC19-F201-8B46-BE49-C1BFCADBED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381348"/>
            <a:ext cx="7886700" cy="3499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6616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72970F-FF65-43E4-879A-6ACE5791C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57228"/>
            <a:ext cx="7886700" cy="1325563"/>
          </a:xfrm>
        </p:spPr>
        <p:txBody>
          <a:bodyPr/>
          <a:lstStyle/>
          <a:p>
            <a:r>
              <a:rPr lang="en-US" altLang="ko-KR" b="1" dirty="0">
                <a:latin typeface="+mn-ea"/>
                <a:ea typeface="+mn-ea"/>
              </a:rPr>
              <a:t>Practice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835EFA5A-EBEE-5D40-A1AD-A6DD0BE417DD}"/>
              </a:ext>
            </a:extLst>
          </p:cNvPr>
          <p:cNvSpPr/>
          <p:nvPr/>
        </p:nvSpPr>
        <p:spPr>
          <a:xfrm>
            <a:off x="2884715" y="2302328"/>
            <a:ext cx="783771" cy="424543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F11D7D49-C3F7-894C-9A73-AB6F5C82028B}"/>
              </a:ext>
            </a:extLst>
          </p:cNvPr>
          <p:cNvSpPr/>
          <p:nvPr/>
        </p:nvSpPr>
        <p:spPr>
          <a:xfrm>
            <a:off x="2884715" y="5800898"/>
            <a:ext cx="1020020" cy="361265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2" name="모서리가 둥근 직사각형 21">
            <a:extLst>
              <a:ext uri="{FF2B5EF4-FFF2-40B4-BE49-F238E27FC236}">
                <a16:creationId xmlns:a16="http://schemas.microsoft.com/office/drawing/2014/main" id="{09CB53F7-6ACE-ED43-BC64-BA7BD927AF62}"/>
              </a:ext>
            </a:extLst>
          </p:cNvPr>
          <p:cNvSpPr/>
          <p:nvPr/>
        </p:nvSpPr>
        <p:spPr>
          <a:xfrm>
            <a:off x="6871659" y="5807823"/>
            <a:ext cx="1370297" cy="440843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FE8D1B60-4BE3-A146-91EA-8535613C0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982790"/>
            <a:ext cx="7886700" cy="4710111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월급 계산 프로그램 만들기</a:t>
            </a:r>
            <a:endParaRPr lang="en-US" altLang="ko-KR" dirty="0">
              <a:latin typeface="+mn-ea"/>
            </a:endParaRPr>
          </a:p>
          <a:p>
            <a:pPr marL="1028700" lvl="1" indent="-342900"/>
            <a:r>
              <a:rPr lang="ko-KR" altLang="en-US" dirty="0">
                <a:latin typeface="+mn-ea"/>
              </a:rPr>
              <a:t>근무 시간이 </a:t>
            </a:r>
            <a:r>
              <a:rPr lang="en-US" altLang="ko-KR" dirty="0">
                <a:latin typeface="+mn-ea"/>
              </a:rPr>
              <a:t>40</a:t>
            </a:r>
            <a:r>
              <a:rPr lang="ko-KR" altLang="en-US" dirty="0">
                <a:latin typeface="+mn-ea"/>
              </a:rPr>
              <a:t>시간을 초과하면 초과 근무 시간에는 시급의 </a:t>
            </a:r>
            <a:r>
              <a:rPr lang="en-US" altLang="ko-KR" dirty="0">
                <a:latin typeface="+mn-ea"/>
              </a:rPr>
              <a:t>1.5</a:t>
            </a:r>
            <a:r>
              <a:rPr lang="ko-KR" altLang="en-US" dirty="0">
                <a:latin typeface="+mn-ea"/>
              </a:rPr>
              <a:t>배를 지급한다</a:t>
            </a:r>
            <a:r>
              <a:rPr lang="en-US" altLang="ko-KR" dirty="0">
                <a:latin typeface="+mn-ea"/>
              </a:rPr>
              <a:t>. </a:t>
            </a:r>
            <a:r>
              <a:rPr lang="ko-KR" altLang="en-US" dirty="0">
                <a:latin typeface="+mn-ea"/>
              </a:rPr>
              <a:t>이름이 </a:t>
            </a:r>
            <a:r>
              <a:rPr lang="en-US" altLang="ko-KR" dirty="0" err="1">
                <a:latin typeface="+mn-ea"/>
              </a:rPr>
              <a:t>computepay</a:t>
            </a:r>
            <a:r>
              <a:rPr lang="ko-KR" altLang="en-US" dirty="0">
                <a:latin typeface="+mn-ea"/>
              </a:rPr>
              <a:t>이고 </a:t>
            </a:r>
            <a:r>
              <a:rPr lang="en-US" altLang="ko-KR" dirty="0">
                <a:latin typeface="+mn-ea"/>
              </a:rPr>
              <a:t>2</a:t>
            </a:r>
            <a:r>
              <a:rPr lang="ko-KR" altLang="en-US" dirty="0">
                <a:latin typeface="+mn-ea"/>
              </a:rPr>
              <a:t>개의 매개변수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시간과 시급</a:t>
            </a:r>
            <a:r>
              <a:rPr lang="en-US" altLang="ko-KR" dirty="0">
                <a:latin typeface="+mn-ea"/>
              </a:rPr>
              <a:t>) </a:t>
            </a:r>
            <a:r>
              <a:rPr lang="ko-KR" altLang="en-US" dirty="0" err="1">
                <a:latin typeface="+mn-ea"/>
              </a:rPr>
              <a:t>를</a:t>
            </a:r>
            <a:r>
              <a:rPr lang="ko-KR" altLang="en-US" dirty="0">
                <a:latin typeface="+mn-ea"/>
              </a:rPr>
              <a:t> 받는 함수를 작성하라</a:t>
            </a:r>
            <a:r>
              <a:rPr lang="en-US" altLang="ko-KR" dirty="0">
                <a:latin typeface="+mn-ea"/>
              </a:rPr>
              <a:t>.</a:t>
            </a:r>
          </a:p>
          <a:p>
            <a:pPr marL="1028700" lvl="1" indent="-342900"/>
            <a:endParaRPr lang="en-US" altLang="ko-KR" dirty="0">
              <a:latin typeface="+mn-ea"/>
            </a:endParaRPr>
          </a:p>
          <a:p>
            <a:pPr marL="1028700" lvl="1" indent="-342900"/>
            <a:r>
              <a:rPr lang="ko-KR" altLang="en-US" dirty="0">
                <a:latin typeface="+mn-ea"/>
              </a:rPr>
              <a:t>입력 </a:t>
            </a:r>
            <a:r>
              <a:rPr lang="en-US" altLang="ko-KR" dirty="0">
                <a:latin typeface="+mn-ea"/>
              </a:rPr>
              <a:t>– Enter Hour : 45, Enter Rate : 10</a:t>
            </a:r>
          </a:p>
          <a:p>
            <a:pPr marL="1028700" lvl="1" indent="-342900"/>
            <a:r>
              <a:rPr lang="ko-KR" altLang="en-US" dirty="0">
                <a:latin typeface="+mn-ea"/>
              </a:rPr>
              <a:t>출력 </a:t>
            </a:r>
            <a:r>
              <a:rPr lang="en-US" altLang="ko-KR" dirty="0">
                <a:latin typeface="+mn-ea"/>
              </a:rPr>
              <a:t>– Pay : 475.0</a:t>
            </a:r>
          </a:p>
        </p:txBody>
      </p:sp>
    </p:spTree>
    <p:extLst>
      <p:ext uri="{BB962C8B-B14F-4D97-AF65-F5344CB8AC3E}">
        <p14:creationId xmlns:p14="http://schemas.microsoft.com/office/powerpoint/2010/main" val="1233641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72970F-FF65-43E4-879A-6ACE5791C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57228"/>
            <a:ext cx="7886700" cy="1325563"/>
          </a:xfrm>
        </p:spPr>
        <p:txBody>
          <a:bodyPr/>
          <a:lstStyle/>
          <a:p>
            <a:r>
              <a:rPr lang="en-US" altLang="ko-KR" b="1" dirty="0">
                <a:latin typeface="+mn-ea"/>
                <a:ea typeface="+mn-ea"/>
              </a:rPr>
              <a:t>Function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F1F46DD0-2A6E-4281-824F-01423B049B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982790"/>
            <a:ext cx="7886700" cy="4710111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프로그램을 구성하는 구성하는 기본적인 요소이며 하나의 프로그램에는 여러 함수가 포함될 수 있다</a:t>
            </a:r>
            <a:r>
              <a:rPr lang="en-US" altLang="ko-KR" dirty="0">
                <a:latin typeface="+mn-ea"/>
              </a:rPr>
              <a:t>.</a:t>
            </a:r>
          </a:p>
          <a:p>
            <a:pPr marL="342900" indent="-342900"/>
            <a:endParaRPr lang="en-US" altLang="ko-KR" dirty="0">
              <a:latin typeface="+mn-ea"/>
            </a:endParaRPr>
          </a:p>
        </p:txBody>
      </p:sp>
      <p:pic>
        <p:nvPicPr>
          <p:cNvPr id="5" name="그림 4" descr="레고, 장난감이(가) 표시된 사진&#10;&#10;자동 생성된 설명">
            <a:extLst>
              <a:ext uri="{FF2B5EF4-FFF2-40B4-BE49-F238E27FC236}">
                <a16:creationId xmlns:a16="http://schemas.microsoft.com/office/drawing/2014/main" id="{E3E5253A-8155-B04E-BC13-C2DBB014A4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850" y="3325810"/>
            <a:ext cx="7226300" cy="309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974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72970F-FF65-43E4-879A-6ACE5791C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57228"/>
            <a:ext cx="7886700" cy="1325563"/>
          </a:xfrm>
        </p:spPr>
        <p:txBody>
          <a:bodyPr/>
          <a:lstStyle/>
          <a:p>
            <a:r>
              <a:rPr lang="en-US" altLang="ko-KR" b="1" dirty="0">
                <a:latin typeface="+mn-ea"/>
                <a:ea typeface="+mn-ea"/>
              </a:rPr>
              <a:t>Function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F1F46DD0-2A6E-4281-824F-01423B049B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982790"/>
            <a:ext cx="7886700" cy="4710111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프로그램을 구성하는 구성하는 기본적인 요소이며 하나의 프로그램에는 여러 함수가 포함될 수 있다</a:t>
            </a:r>
            <a:r>
              <a:rPr lang="en-US" altLang="ko-KR" dirty="0">
                <a:latin typeface="+mn-ea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그리고 이런 함수들을 이용하면 큰 소프트웨어를 쉽게 만들 수 있다</a:t>
            </a:r>
            <a:r>
              <a:rPr lang="en-US" altLang="ko-KR" dirty="0">
                <a:latin typeface="+mn-ea"/>
              </a:rPr>
              <a:t>.</a:t>
            </a:r>
          </a:p>
          <a:p>
            <a:pPr marL="342900" indent="-342900"/>
            <a:endParaRPr lang="en-US" altLang="ko-KR" dirty="0">
              <a:latin typeface="+mn-ea"/>
            </a:endParaRPr>
          </a:p>
        </p:txBody>
      </p:sp>
      <p:pic>
        <p:nvPicPr>
          <p:cNvPr id="5" name="그림 4" descr="레고, 장난감이(가) 표시된 사진&#10;&#10;자동 생성된 설명">
            <a:extLst>
              <a:ext uri="{FF2B5EF4-FFF2-40B4-BE49-F238E27FC236}">
                <a16:creationId xmlns:a16="http://schemas.microsoft.com/office/drawing/2014/main" id="{E3E5253A-8155-B04E-BC13-C2DBB014A43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16"/>
          <a:stretch/>
        </p:blipFill>
        <p:spPr>
          <a:xfrm>
            <a:off x="628650" y="3429000"/>
            <a:ext cx="4699590" cy="2716627"/>
          </a:xfrm>
          <a:prstGeom prst="rect">
            <a:avLst/>
          </a:prstGeom>
        </p:spPr>
      </p:pic>
      <p:pic>
        <p:nvPicPr>
          <p:cNvPr id="6" name="그림 5" descr="트럭, 레고, 장난감이(가) 표시된 사진&#10;&#10;자동 생성된 설명">
            <a:extLst>
              <a:ext uri="{FF2B5EF4-FFF2-40B4-BE49-F238E27FC236}">
                <a16:creationId xmlns:a16="http://schemas.microsoft.com/office/drawing/2014/main" id="{E64F6212-AC9A-3444-BF36-D791B3A045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8240" y="3767763"/>
            <a:ext cx="3264490" cy="2214894"/>
          </a:xfrm>
          <a:prstGeom prst="rect">
            <a:avLst/>
          </a:prstGeom>
        </p:spPr>
      </p:pic>
      <p:sp>
        <p:nvSpPr>
          <p:cNvPr id="7" name="오른쪽 화살표[R] 6">
            <a:extLst>
              <a:ext uri="{FF2B5EF4-FFF2-40B4-BE49-F238E27FC236}">
                <a16:creationId xmlns:a16="http://schemas.microsoft.com/office/drawing/2014/main" id="{691FE93B-123C-5047-AD0E-FFF9BBF64AE9}"/>
              </a:ext>
            </a:extLst>
          </p:cNvPr>
          <p:cNvSpPr/>
          <p:nvPr/>
        </p:nvSpPr>
        <p:spPr>
          <a:xfrm>
            <a:off x="4214191" y="4681330"/>
            <a:ext cx="1114049" cy="6261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55D318-0562-FA49-9FA0-5A1908A7CC41}"/>
              </a:ext>
            </a:extLst>
          </p:cNvPr>
          <p:cNvSpPr txBox="1"/>
          <p:nvPr/>
        </p:nvSpPr>
        <p:spPr>
          <a:xfrm>
            <a:off x="6349499" y="6016106"/>
            <a:ext cx="1383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소프트웨어</a:t>
            </a:r>
          </a:p>
        </p:txBody>
      </p:sp>
    </p:spTree>
    <p:extLst>
      <p:ext uri="{BB962C8B-B14F-4D97-AF65-F5344CB8AC3E}">
        <p14:creationId xmlns:p14="http://schemas.microsoft.com/office/powerpoint/2010/main" val="1278513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72970F-FF65-43E4-879A-6ACE5791C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57228"/>
            <a:ext cx="7886700" cy="1325563"/>
          </a:xfrm>
        </p:spPr>
        <p:txBody>
          <a:bodyPr/>
          <a:lstStyle/>
          <a:p>
            <a:r>
              <a:rPr lang="en-US" altLang="ko-KR" b="1" dirty="0">
                <a:latin typeface="+mn-ea"/>
                <a:ea typeface="+mn-ea"/>
              </a:rPr>
              <a:t>Function </a:t>
            </a:r>
            <a:r>
              <a:rPr lang="ko-KR" altLang="en-US" b="1" dirty="0">
                <a:latin typeface="+mn-ea"/>
                <a:ea typeface="+mn-ea"/>
              </a:rPr>
              <a:t>의 </a:t>
            </a:r>
            <a:r>
              <a:rPr lang="ko-KR" altLang="en-US" dirty="0">
                <a:latin typeface="+mn-ea"/>
                <a:ea typeface="+mn-ea"/>
              </a:rPr>
              <a:t>목적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F1F46DD0-2A6E-4281-824F-01423B049B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982790"/>
            <a:ext cx="7886700" cy="4710111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다른 프로그램에서 재사용하기 위함</a:t>
            </a:r>
            <a:r>
              <a:rPr lang="en-US" altLang="ko-KR" dirty="0">
                <a:latin typeface="+mn-ea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반복되는 구문을 모듈화 하여</a:t>
            </a:r>
            <a:endParaRPr lang="en-US" altLang="ko-KR" dirty="0">
              <a:latin typeface="+mn-ea"/>
            </a:endParaRPr>
          </a:p>
          <a:p>
            <a:pPr marL="1028700" lvl="1" indent="-342900"/>
            <a:r>
              <a:rPr lang="ko-KR" altLang="en-US" dirty="0">
                <a:latin typeface="+mn-ea"/>
              </a:rPr>
              <a:t>운영과 관리를 용이하게 하고</a:t>
            </a:r>
            <a:endParaRPr lang="en-US" altLang="ko-KR" dirty="0">
              <a:latin typeface="+mn-ea"/>
            </a:endParaRPr>
          </a:p>
          <a:p>
            <a:pPr marL="1028700" lvl="1" indent="-342900"/>
            <a:r>
              <a:rPr lang="ko-KR" altLang="en-US" dirty="0">
                <a:latin typeface="+mn-ea"/>
              </a:rPr>
              <a:t>코드의 </a:t>
            </a:r>
            <a:r>
              <a:rPr lang="ko-KR" altLang="en-US" dirty="0" err="1">
                <a:latin typeface="+mn-ea"/>
              </a:rPr>
              <a:t>가독성을</a:t>
            </a:r>
            <a:r>
              <a:rPr lang="ko-KR" altLang="en-US" dirty="0">
                <a:latin typeface="+mn-ea"/>
              </a:rPr>
              <a:t> 높게 한다</a:t>
            </a:r>
            <a:r>
              <a:rPr lang="en-US" altLang="ko-KR" dirty="0"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41069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72970F-FF65-43E4-879A-6ACE5791C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57228"/>
            <a:ext cx="7886700" cy="1325563"/>
          </a:xfrm>
        </p:spPr>
        <p:txBody>
          <a:bodyPr/>
          <a:lstStyle/>
          <a:p>
            <a:r>
              <a:rPr lang="en-US" altLang="ko-KR" b="1" dirty="0">
                <a:latin typeface="+mn-ea"/>
                <a:ea typeface="+mn-ea"/>
              </a:rPr>
              <a:t>Function </a:t>
            </a:r>
            <a:r>
              <a:rPr lang="ko-KR" altLang="en-US" b="1" dirty="0">
                <a:latin typeface="+mn-ea"/>
                <a:ea typeface="+mn-ea"/>
              </a:rPr>
              <a:t>정의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F1F46DD0-2A6E-4281-824F-01423B049B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982790"/>
            <a:ext cx="7886700" cy="4710111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함수 몸체 코드를 작성할 때는 반드시 들여쓰기를 해야한다</a:t>
            </a:r>
            <a:r>
              <a:rPr lang="en-US" altLang="ko-KR" dirty="0">
                <a:latin typeface="+mn-ea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정의하지만 실제로 함수의 본문이 실행되지는 않음</a:t>
            </a:r>
            <a:endParaRPr lang="en-US" altLang="ko-KR" dirty="0">
              <a:latin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89D4758-F100-2E45-B694-7AD8E44DCC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567" y="4320079"/>
            <a:ext cx="4027211" cy="205099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D2E2C89C-048B-7C4D-B138-5D8EC2B01A92}"/>
                  </a:ext>
                </a:extLst>
              </p14:cNvPr>
              <p14:cNvContentPartPr/>
              <p14:nvPr/>
            </p14:nvContentPartPr>
            <p14:xfrm>
              <a:off x="6394287" y="3312098"/>
              <a:ext cx="65520" cy="433800"/>
            </p14:xfrm>
          </p:contentPart>
        </mc:Choice>
        <mc:Fallback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D2E2C89C-048B-7C4D-B138-5D8EC2B01A9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385647" y="3303098"/>
                <a:ext cx="83160" cy="45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CBAB9070-5641-ED4B-91F8-4DB3F055FAF3}"/>
                  </a:ext>
                </a:extLst>
              </p14:cNvPr>
              <p14:cNvContentPartPr/>
              <p14:nvPr/>
            </p14:nvContentPartPr>
            <p14:xfrm>
              <a:off x="3780517" y="4199627"/>
              <a:ext cx="157242" cy="487541"/>
            </p14:xfrm>
          </p:contentPart>
        </mc:Choice>
        <mc:Fallback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CBAB9070-5641-ED4B-91F8-4DB3F055FAF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717548" y="4136974"/>
                <a:ext cx="282820" cy="613207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4639DB58-6502-B840-AF54-D8745604E7E7}"/>
              </a:ext>
            </a:extLst>
          </p:cNvPr>
          <p:cNvSpPr txBox="1"/>
          <p:nvPr/>
        </p:nvSpPr>
        <p:spPr>
          <a:xfrm>
            <a:off x="3350030" y="3621500"/>
            <a:ext cx="1221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매개변수</a:t>
            </a:r>
          </a:p>
        </p:txBody>
      </p:sp>
      <p:pic>
        <p:nvPicPr>
          <p:cNvPr id="17" name="그림 16" descr="텍스트이(가) 표시된 사진&#10;&#10;자동 생성된 설명">
            <a:extLst>
              <a:ext uri="{FF2B5EF4-FFF2-40B4-BE49-F238E27FC236}">
                <a16:creationId xmlns:a16="http://schemas.microsoft.com/office/drawing/2014/main" id="{F0F4D10D-A2CD-3849-833C-F754EF67A72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5292" y="4443398"/>
            <a:ext cx="3390058" cy="1798042"/>
          </a:xfrm>
          <a:prstGeom prst="rect">
            <a:avLst/>
          </a:prstGeom>
        </p:spPr>
      </p:pic>
      <p:sp>
        <p:nvSpPr>
          <p:cNvPr id="20" name="아래쪽 화살표[D] 19">
            <a:extLst>
              <a:ext uri="{FF2B5EF4-FFF2-40B4-BE49-F238E27FC236}">
                <a16:creationId xmlns:a16="http://schemas.microsoft.com/office/drawing/2014/main" id="{27FE7B27-A1E7-BE46-93C6-E13D58CCF8C1}"/>
              </a:ext>
            </a:extLst>
          </p:cNvPr>
          <p:cNvSpPr/>
          <p:nvPr/>
        </p:nvSpPr>
        <p:spPr>
          <a:xfrm>
            <a:off x="3818407" y="4014741"/>
            <a:ext cx="157242" cy="4875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52658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72970F-FF65-43E4-879A-6ACE5791C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57228"/>
            <a:ext cx="7886700" cy="1325563"/>
          </a:xfrm>
        </p:spPr>
        <p:txBody>
          <a:bodyPr/>
          <a:lstStyle/>
          <a:p>
            <a:r>
              <a:rPr lang="en-US" altLang="ko-KR" dirty="0">
                <a:latin typeface="+mn-ea"/>
                <a:ea typeface="+mn-ea"/>
              </a:rPr>
              <a:t>Parameter and Argument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835EFA5A-EBEE-5D40-A1AD-A6DD0BE417DD}"/>
              </a:ext>
            </a:extLst>
          </p:cNvPr>
          <p:cNvSpPr/>
          <p:nvPr/>
        </p:nvSpPr>
        <p:spPr>
          <a:xfrm>
            <a:off x="2884715" y="2302328"/>
            <a:ext cx="783771" cy="424543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41205C44-FFBA-F04A-B8C9-22599A3CB4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982790"/>
            <a:ext cx="7886700" cy="4710111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>
                <a:latin typeface="+mn-ea"/>
              </a:rPr>
              <a:t>Argument</a:t>
            </a:r>
          </a:p>
          <a:p>
            <a:pPr marL="1028700" lvl="1" indent="-342900"/>
            <a:r>
              <a:rPr lang="ko-KR" altLang="en-US" dirty="0">
                <a:latin typeface="+mn-ea"/>
              </a:rPr>
              <a:t>함수를 호출 할 때 </a:t>
            </a:r>
            <a:r>
              <a:rPr lang="ko-KR" altLang="en-US" dirty="0" err="1">
                <a:latin typeface="+mn-ea"/>
              </a:rPr>
              <a:t>입력값을</a:t>
            </a:r>
            <a:r>
              <a:rPr lang="ko-KR" altLang="en-US" dirty="0">
                <a:latin typeface="+mn-ea"/>
              </a:rPr>
              <a:t> 넘겨줄 수 있는데 이때 넘겨주는 값을 인자</a:t>
            </a:r>
            <a:r>
              <a:rPr lang="en-US" altLang="ko-KR" dirty="0">
                <a:latin typeface="+mn-ea"/>
              </a:rPr>
              <a:t>(Argument)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라고</a:t>
            </a:r>
            <a:r>
              <a:rPr lang="ko-KR" altLang="en-US" dirty="0">
                <a:latin typeface="+mn-ea"/>
              </a:rPr>
              <a:t> 한다</a:t>
            </a:r>
            <a:r>
              <a:rPr lang="en-US" altLang="ko-KR" dirty="0">
                <a:latin typeface="+mn-ea"/>
              </a:rPr>
              <a:t>.</a:t>
            </a:r>
          </a:p>
          <a:p>
            <a:pPr marL="1028700" lvl="1" indent="-342900"/>
            <a:r>
              <a:rPr lang="ko-Kore-KR" altLang="en-US" dirty="0">
                <a:latin typeface="+mn-ea"/>
              </a:rPr>
              <a:t>함수가 다른 조건에서 각각 다른 결과를 반환하도록 함</a:t>
            </a:r>
            <a:endParaRPr lang="en-US" altLang="ko-KR" dirty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>
                <a:latin typeface="+mn-ea"/>
              </a:rPr>
              <a:t>Parameter</a:t>
            </a:r>
          </a:p>
          <a:p>
            <a:pPr marL="1028700" lvl="1" indent="-342900"/>
            <a:r>
              <a:rPr lang="ko-KR" altLang="en-US" dirty="0">
                <a:latin typeface="+mn-ea"/>
              </a:rPr>
              <a:t>인자로 받은 값을 함수 내에서는 변수로 사용하는데 이를 매개변수</a:t>
            </a:r>
            <a:r>
              <a:rPr lang="en-US" altLang="ko-KR" dirty="0">
                <a:latin typeface="+mn-ea"/>
              </a:rPr>
              <a:t>(Parameter)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라고</a:t>
            </a:r>
            <a:r>
              <a:rPr lang="ko-KR" altLang="en-US" dirty="0">
                <a:latin typeface="+mn-ea"/>
              </a:rPr>
              <a:t> 한다</a:t>
            </a:r>
            <a:r>
              <a:rPr lang="en-US" altLang="ko-KR" dirty="0">
                <a:latin typeface="+mn-ea"/>
              </a:rPr>
              <a:t>. </a:t>
            </a:r>
            <a:r>
              <a:rPr lang="ko-KR" altLang="en-US" dirty="0">
                <a:latin typeface="+mn-ea"/>
              </a:rPr>
              <a:t>함수를 정의하기 위함</a:t>
            </a:r>
            <a:r>
              <a:rPr lang="en-US" altLang="ko-KR" dirty="0">
                <a:latin typeface="+mn-ea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>
                <a:latin typeface="+mn-ea"/>
              </a:rPr>
              <a:t>Positional</a:t>
            </a:r>
          </a:p>
          <a:p>
            <a:pPr marL="1028700" lvl="1" indent="-342900"/>
            <a:r>
              <a:rPr lang="ko-KR" altLang="en-US" dirty="0">
                <a:latin typeface="+mn-ea"/>
              </a:rPr>
              <a:t>순서대로 </a:t>
            </a:r>
            <a:r>
              <a:rPr lang="en-US" altLang="ko-KR" dirty="0">
                <a:latin typeface="+mn-ea"/>
              </a:rPr>
              <a:t>Bound ( </a:t>
            </a:r>
            <a:r>
              <a:rPr lang="ko-KR" altLang="en-US" dirty="0">
                <a:latin typeface="+mn-ea"/>
              </a:rPr>
              <a:t>반드시 인자와 매개변수의 개수가 </a:t>
            </a:r>
            <a:r>
              <a:rPr lang="ko-KR" altLang="en-US" dirty="0" err="1">
                <a:latin typeface="+mn-ea"/>
              </a:rPr>
              <a:t>같아야함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)</a:t>
            </a:r>
          </a:p>
          <a:p>
            <a:pPr lvl="1" indent="0">
              <a:buNone/>
            </a:pPr>
            <a:endParaRPr lang="en-US" altLang="ko-KR" dirty="0">
              <a:latin typeface="+mn-ea"/>
            </a:endParaRPr>
          </a:p>
        </p:txBody>
      </p:sp>
      <p:pic>
        <p:nvPicPr>
          <p:cNvPr id="19" name="그림 18" descr="텍스트, 표지판, 장치이(가) 표시된 사진&#10;&#10;자동 생성된 설명">
            <a:extLst>
              <a:ext uri="{FF2B5EF4-FFF2-40B4-BE49-F238E27FC236}">
                <a16:creationId xmlns:a16="http://schemas.microsoft.com/office/drawing/2014/main" id="{79F88A11-764A-B349-8FE0-0B0B44519CF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663"/>
          <a:stretch/>
        </p:blipFill>
        <p:spPr>
          <a:xfrm>
            <a:off x="776931" y="5752961"/>
            <a:ext cx="3498508" cy="1053916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F22BB24F-7C6B-7A4A-952E-5B71911E8DF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481" r="16419" b="3864"/>
          <a:stretch/>
        </p:blipFill>
        <p:spPr>
          <a:xfrm>
            <a:off x="5269159" y="5752961"/>
            <a:ext cx="3097910" cy="520419"/>
          </a:xfrm>
          <a:prstGeom prst="rect">
            <a:avLst/>
          </a:prstGeom>
        </p:spPr>
      </p:pic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F11D7D49-C3F7-894C-9A73-AB6F5C82028B}"/>
              </a:ext>
            </a:extLst>
          </p:cNvPr>
          <p:cNvSpPr/>
          <p:nvPr/>
        </p:nvSpPr>
        <p:spPr>
          <a:xfrm>
            <a:off x="2884715" y="5800898"/>
            <a:ext cx="1020020" cy="361265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2" name="모서리가 둥근 직사각형 21">
            <a:extLst>
              <a:ext uri="{FF2B5EF4-FFF2-40B4-BE49-F238E27FC236}">
                <a16:creationId xmlns:a16="http://schemas.microsoft.com/office/drawing/2014/main" id="{09CB53F7-6ACE-ED43-BC64-BA7BD927AF62}"/>
              </a:ext>
            </a:extLst>
          </p:cNvPr>
          <p:cNvSpPr/>
          <p:nvPr/>
        </p:nvSpPr>
        <p:spPr>
          <a:xfrm>
            <a:off x="6871659" y="5807823"/>
            <a:ext cx="1370297" cy="440843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7" name="아래로 구부러진 화살표[C] 26">
            <a:extLst>
              <a:ext uri="{FF2B5EF4-FFF2-40B4-BE49-F238E27FC236}">
                <a16:creationId xmlns:a16="http://schemas.microsoft.com/office/drawing/2014/main" id="{53ECA453-CD6D-844B-8854-2E1A0611E4FE}"/>
              </a:ext>
            </a:extLst>
          </p:cNvPr>
          <p:cNvSpPr/>
          <p:nvPr/>
        </p:nvSpPr>
        <p:spPr>
          <a:xfrm flipH="1">
            <a:off x="2884714" y="5156184"/>
            <a:ext cx="4437433" cy="62420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28" name="아래로 구부러진 화살표[C] 27">
            <a:extLst>
              <a:ext uri="{FF2B5EF4-FFF2-40B4-BE49-F238E27FC236}">
                <a16:creationId xmlns:a16="http://schemas.microsoft.com/office/drawing/2014/main" id="{D6ADCED3-71E2-1A4C-B8C0-0F6BBCD1597F}"/>
              </a:ext>
            </a:extLst>
          </p:cNvPr>
          <p:cNvSpPr/>
          <p:nvPr/>
        </p:nvSpPr>
        <p:spPr>
          <a:xfrm flipH="1">
            <a:off x="3435174" y="5156182"/>
            <a:ext cx="4578527" cy="596549"/>
          </a:xfrm>
          <a:prstGeom prst="curved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1515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72970F-FF65-43E4-879A-6ACE5791C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57228"/>
            <a:ext cx="7886700" cy="1325563"/>
          </a:xfrm>
        </p:spPr>
        <p:txBody>
          <a:bodyPr/>
          <a:lstStyle/>
          <a:p>
            <a:r>
              <a:rPr lang="en-US" altLang="ko-KR" dirty="0">
                <a:latin typeface="+mn-ea"/>
                <a:ea typeface="+mn-ea"/>
              </a:rPr>
              <a:t>Parameter and Argument</a:t>
            </a:r>
            <a:endParaRPr lang="ko-KR" altLang="en-US" b="1" dirty="0">
              <a:latin typeface="+mn-ea"/>
              <a:ea typeface="+mn-ea"/>
            </a:endParaRPr>
          </a:p>
        </p:txBody>
      </p:sp>
      <p:pic>
        <p:nvPicPr>
          <p:cNvPr id="7" name="그림 6" descr="텍스트, 벽, 모니터, 화면이(가) 표시된 사진&#10;&#10;자동 생성된 설명">
            <a:extLst>
              <a:ext uri="{FF2B5EF4-FFF2-40B4-BE49-F238E27FC236}">
                <a16:creationId xmlns:a16="http://schemas.microsoft.com/office/drawing/2014/main" id="{8535036B-4040-F94B-85B2-51F07512EEF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202"/>
          <a:stretch/>
        </p:blipFill>
        <p:spPr>
          <a:xfrm>
            <a:off x="628649" y="2302328"/>
            <a:ext cx="7886700" cy="2408584"/>
          </a:xfrm>
          <a:prstGeom prst="rect">
            <a:avLst/>
          </a:prstGeom>
        </p:spPr>
      </p:pic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F7462428-589A-564C-9E63-C888EAFDEC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49" y="5054600"/>
            <a:ext cx="5616575" cy="774700"/>
          </a:xfrm>
          <a:prstGeom prst="rect">
            <a:avLst/>
          </a:prstGeom>
        </p:spPr>
      </p:pic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835EFA5A-EBEE-5D40-A1AD-A6DD0BE417DD}"/>
              </a:ext>
            </a:extLst>
          </p:cNvPr>
          <p:cNvSpPr/>
          <p:nvPr/>
        </p:nvSpPr>
        <p:spPr>
          <a:xfrm>
            <a:off x="2884715" y="2302328"/>
            <a:ext cx="783771" cy="424543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자유형 13">
            <a:extLst>
              <a:ext uri="{FF2B5EF4-FFF2-40B4-BE49-F238E27FC236}">
                <a16:creationId xmlns:a16="http://schemas.microsoft.com/office/drawing/2014/main" id="{B9A136C2-7855-934B-A9D9-3D7CC3079E3F}"/>
              </a:ext>
            </a:extLst>
          </p:cNvPr>
          <p:cNvSpPr/>
          <p:nvPr/>
        </p:nvSpPr>
        <p:spPr>
          <a:xfrm>
            <a:off x="3272970" y="2030439"/>
            <a:ext cx="783771" cy="296040"/>
          </a:xfrm>
          <a:custGeom>
            <a:avLst/>
            <a:gdLst>
              <a:gd name="connsiteX0" fmla="*/ 0 w 616858"/>
              <a:gd name="connsiteY0" fmla="*/ 255561 h 255561"/>
              <a:gd name="connsiteX1" fmla="*/ 123372 w 616858"/>
              <a:gd name="connsiteY1" fmla="*/ 37847 h 255561"/>
              <a:gd name="connsiteX2" fmla="*/ 616858 w 616858"/>
              <a:gd name="connsiteY2" fmla="*/ 1561 h 255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16858" h="255561">
                <a:moveTo>
                  <a:pt x="0" y="255561"/>
                </a:moveTo>
                <a:cubicBezTo>
                  <a:pt x="10281" y="167870"/>
                  <a:pt x="20562" y="80180"/>
                  <a:pt x="123372" y="37847"/>
                </a:cubicBezTo>
                <a:cubicBezTo>
                  <a:pt x="226182" y="-4486"/>
                  <a:pt x="421520" y="-1463"/>
                  <a:pt x="616858" y="1561"/>
                </a:cubicBezTo>
              </a:path>
            </a:pathLst>
          </a:cu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9076BF3-534D-AE4D-8B55-E53F01A8E4AF}"/>
              </a:ext>
            </a:extLst>
          </p:cNvPr>
          <p:cNvSpPr txBox="1"/>
          <p:nvPr/>
        </p:nvSpPr>
        <p:spPr>
          <a:xfrm>
            <a:off x="4056741" y="1845773"/>
            <a:ext cx="2467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2</a:t>
            </a:r>
            <a:r>
              <a:rPr kumimoji="1" lang="ko-KR" altLang="en-US" dirty="0"/>
              <a:t>개의 매개변수 사용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1722469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72970F-FF65-43E4-879A-6ACE5791C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57228"/>
            <a:ext cx="7886700" cy="1325563"/>
          </a:xfrm>
        </p:spPr>
        <p:txBody>
          <a:bodyPr/>
          <a:lstStyle/>
          <a:p>
            <a:r>
              <a:rPr lang="en-US" altLang="ko-KR" dirty="0">
                <a:latin typeface="+mn-ea"/>
                <a:ea typeface="+mn-ea"/>
              </a:rPr>
              <a:t>Parameter and Argument</a:t>
            </a:r>
            <a:endParaRPr lang="ko-KR" altLang="en-US" b="1" dirty="0">
              <a:latin typeface="+mn-ea"/>
              <a:ea typeface="+mn-ea"/>
            </a:endParaRPr>
          </a:p>
        </p:txBody>
      </p:sp>
      <p:pic>
        <p:nvPicPr>
          <p:cNvPr id="4" name="그림 3" descr="텍스트, 벽, 모니터, 화면이(가) 표시된 사진&#10;&#10;자동 생성된 설명">
            <a:extLst>
              <a:ext uri="{FF2B5EF4-FFF2-40B4-BE49-F238E27FC236}">
                <a16:creationId xmlns:a16="http://schemas.microsoft.com/office/drawing/2014/main" id="{4CE960E9-45C0-7143-8016-5602317BB3C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841"/>
          <a:stretch/>
        </p:blipFill>
        <p:spPr>
          <a:xfrm>
            <a:off x="661306" y="2237921"/>
            <a:ext cx="7854044" cy="307556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5DCBBAB-1C26-4547-B769-5E7029D455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306" y="5308912"/>
            <a:ext cx="5231494" cy="428031"/>
          </a:xfrm>
          <a:prstGeom prst="rect">
            <a:avLst/>
          </a:prstGeom>
        </p:spPr>
      </p:pic>
      <p:sp>
        <p:nvSpPr>
          <p:cNvPr id="10" name="자유형 9">
            <a:extLst>
              <a:ext uri="{FF2B5EF4-FFF2-40B4-BE49-F238E27FC236}">
                <a16:creationId xmlns:a16="http://schemas.microsoft.com/office/drawing/2014/main" id="{46614D32-5121-DE46-B093-62D529E517DF}"/>
              </a:ext>
            </a:extLst>
          </p:cNvPr>
          <p:cNvSpPr/>
          <p:nvPr/>
        </p:nvSpPr>
        <p:spPr>
          <a:xfrm>
            <a:off x="2998117" y="2125505"/>
            <a:ext cx="783771" cy="296040"/>
          </a:xfrm>
          <a:custGeom>
            <a:avLst/>
            <a:gdLst>
              <a:gd name="connsiteX0" fmla="*/ 0 w 616858"/>
              <a:gd name="connsiteY0" fmla="*/ 255561 h 255561"/>
              <a:gd name="connsiteX1" fmla="*/ 123372 w 616858"/>
              <a:gd name="connsiteY1" fmla="*/ 37847 h 255561"/>
              <a:gd name="connsiteX2" fmla="*/ 616858 w 616858"/>
              <a:gd name="connsiteY2" fmla="*/ 1561 h 255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16858" h="255561">
                <a:moveTo>
                  <a:pt x="0" y="255561"/>
                </a:moveTo>
                <a:cubicBezTo>
                  <a:pt x="10281" y="167870"/>
                  <a:pt x="20562" y="80180"/>
                  <a:pt x="123372" y="37847"/>
                </a:cubicBezTo>
                <a:cubicBezTo>
                  <a:pt x="226182" y="-4486"/>
                  <a:pt x="421520" y="-1463"/>
                  <a:pt x="616858" y="1561"/>
                </a:cubicBezTo>
              </a:path>
            </a:pathLst>
          </a:cu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D5141E-B0EE-4345-A5F9-82121AFDDC7F}"/>
              </a:ext>
            </a:extLst>
          </p:cNvPr>
          <p:cNvSpPr txBox="1"/>
          <p:nvPr/>
        </p:nvSpPr>
        <p:spPr>
          <a:xfrm>
            <a:off x="3781888" y="1940839"/>
            <a:ext cx="2467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매개변수 없음</a:t>
            </a:r>
            <a:endParaRPr kumimoji="1" lang="ko-Kore-KR" altLang="en-US" dirty="0"/>
          </a:p>
        </p:txBody>
      </p:sp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id="{6FF26FEA-CA47-5B4F-AD39-E7DA77F5CDA3}"/>
              </a:ext>
            </a:extLst>
          </p:cNvPr>
          <p:cNvSpPr/>
          <p:nvPr/>
        </p:nvSpPr>
        <p:spPr>
          <a:xfrm>
            <a:off x="2782957" y="2862470"/>
            <a:ext cx="874644" cy="349857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B50B4D9-597D-5547-A7DD-D1D544B0B165}"/>
              </a:ext>
            </a:extLst>
          </p:cNvPr>
          <p:cNvSpPr txBox="1"/>
          <p:nvPr/>
        </p:nvSpPr>
        <p:spPr>
          <a:xfrm>
            <a:off x="3781887" y="2852732"/>
            <a:ext cx="2905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solidFill>
                  <a:schemeClr val="bg1"/>
                </a:solidFill>
              </a:rPr>
              <a:t>함수 내부에서 사용가능</a:t>
            </a:r>
            <a:endParaRPr kumimoji="1" lang="ko-Kore-KR" altLang="en-US" dirty="0">
              <a:solidFill>
                <a:schemeClr val="bg1"/>
              </a:solidFill>
            </a:endParaRPr>
          </a:p>
        </p:txBody>
      </p:sp>
      <p:sp>
        <p:nvSpPr>
          <p:cNvPr id="16" name="모서리가 둥근 직사각형 15">
            <a:extLst>
              <a:ext uri="{FF2B5EF4-FFF2-40B4-BE49-F238E27FC236}">
                <a16:creationId xmlns:a16="http://schemas.microsoft.com/office/drawing/2014/main" id="{581EE1AC-F201-5B4D-8672-58B3DA3663CB}"/>
              </a:ext>
            </a:extLst>
          </p:cNvPr>
          <p:cNvSpPr/>
          <p:nvPr/>
        </p:nvSpPr>
        <p:spPr>
          <a:xfrm>
            <a:off x="841512" y="3995531"/>
            <a:ext cx="1013791" cy="761999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E51B476-5E55-6A49-A4ED-2E0DF08CF133}"/>
              </a:ext>
            </a:extLst>
          </p:cNvPr>
          <p:cNvSpPr txBox="1"/>
          <p:nvPr/>
        </p:nvSpPr>
        <p:spPr>
          <a:xfrm>
            <a:off x="2035508" y="4251790"/>
            <a:ext cx="4213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solidFill>
                  <a:schemeClr val="bg1"/>
                </a:solidFill>
              </a:rPr>
              <a:t>함수 외부에서 정의한 변수 </a:t>
            </a:r>
            <a:r>
              <a:rPr kumimoji="1" lang="en-US" altLang="ko-KR" dirty="0">
                <a:solidFill>
                  <a:schemeClr val="bg1"/>
                </a:solidFill>
              </a:rPr>
              <a:t>(</a:t>
            </a:r>
            <a:r>
              <a:rPr kumimoji="1" lang="ko-KR" altLang="en-US" dirty="0" err="1">
                <a:solidFill>
                  <a:schemeClr val="bg1"/>
                </a:solidFill>
              </a:rPr>
              <a:t>전역변수</a:t>
            </a:r>
            <a:r>
              <a:rPr kumimoji="1" lang="en-US" altLang="ko-KR" dirty="0">
                <a:solidFill>
                  <a:schemeClr val="bg1"/>
                </a:solidFill>
              </a:rPr>
              <a:t>)</a:t>
            </a:r>
            <a:endParaRPr kumimoji="1" lang="ko-Kore-KR" altLang="en-US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2ABD064-6AB8-FE44-AB50-3795DD33B99F}"/>
              </a:ext>
            </a:extLst>
          </p:cNvPr>
          <p:cNvSpPr txBox="1"/>
          <p:nvPr/>
        </p:nvSpPr>
        <p:spPr>
          <a:xfrm>
            <a:off x="628650" y="5860426"/>
            <a:ext cx="78867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b="1" dirty="0"/>
              <a:t>위와 같이 함수 외부의 전역 변수를 함수 내부에서 사용할 수도 있으나 </a:t>
            </a:r>
            <a:r>
              <a:rPr kumimoji="1" lang="ko-KR" altLang="en-US" b="1" dirty="0" err="1"/>
              <a:t>전역변수를</a:t>
            </a:r>
            <a:r>
              <a:rPr kumimoji="1" lang="ko-KR" altLang="en-US" b="1" dirty="0"/>
              <a:t> 많이 사용하면 코드가 길어질 때 문제가 발생할 수 있다</a:t>
            </a:r>
            <a:r>
              <a:rPr kumimoji="1" lang="en-US" altLang="ko-KR" b="1" dirty="0"/>
              <a:t>.</a:t>
            </a:r>
            <a:r>
              <a:rPr kumimoji="1" lang="ko-KR" altLang="en-US" b="1" dirty="0"/>
              <a:t> </a:t>
            </a:r>
            <a:endParaRPr kumimoji="1" lang="en-US" altLang="ko-KR" b="1" dirty="0"/>
          </a:p>
          <a:p>
            <a:r>
              <a:rPr kumimoji="1" lang="en-US" altLang="ko-KR" b="1" dirty="0"/>
              <a:t>–&gt;</a:t>
            </a:r>
            <a:r>
              <a:rPr kumimoji="1" lang="ko-KR" altLang="en-US" b="1" dirty="0"/>
              <a:t> 나쁜 습관</a:t>
            </a:r>
            <a:endParaRPr kumimoji="1" lang="ko-Kore-KR" altLang="en-US" b="1" dirty="0"/>
          </a:p>
        </p:txBody>
      </p:sp>
    </p:spTree>
    <p:extLst>
      <p:ext uri="{BB962C8B-B14F-4D97-AF65-F5344CB8AC3E}">
        <p14:creationId xmlns:p14="http://schemas.microsoft.com/office/powerpoint/2010/main" val="1699719792"/>
      </p:ext>
    </p:extLst>
  </p:cSld>
  <p:clrMapOvr>
    <a:masterClrMapping/>
  </p:clrMapOvr>
</p:sld>
</file>

<file path=ppt/theme/theme1.xml><?xml version="1.0" encoding="utf-8"?>
<a:theme xmlns:a="http://schemas.openxmlformats.org/drawingml/2006/main" name="DoS 레이아웃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20957</TotalTime>
  <Words>506</Words>
  <Application>Microsoft Macintosh PowerPoint</Application>
  <PresentationFormat>화면 슬라이드 쇼(4:3)</PresentationFormat>
  <Paragraphs>84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8" baseType="lpstr">
      <vt:lpstr>맑은 고딕</vt:lpstr>
      <vt:lpstr>Arial</vt:lpstr>
      <vt:lpstr>Calibri</vt:lpstr>
      <vt:lpstr>Calibri Light</vt:lpstr>
      <vt:lpstr>DoS 레이아웃</vt:lpstr>
      <vt:lpstr>Functions And Scoping</vt:lpstr>
      <vt:lpstr>목차</vt:lpstr>
      <vt:lpstr>Function</vt:lpstr>
      <vt:lpstr>Function</vt:lpstr>
      <vt:lpstr>Function 의 목적</vt:lpstr>
      <vt:lpstr>Function 정의</vt:lpstr>
      <vt:lpstr>Parameter and Argument</vt:lpstr>
      <vt:lpstr>Parameter and Argument</vt:lpstr>
      <vt:lpstr>Parameter and Argument</vt:lpstr>
      <vt:lpstr>Function 정의</vt:lpstr>
      <vt:lpstr>Positional &amp; Keyword arguments</vt:lpstr>
      <vt:lpstr>Built-in Functions</vt:lpstr>
      <vt:lpstr>따라해보기</vt:lpstr>
      <vt:lpstr>Scope</vt:lpstr>
      <vt:lpstr>Local Scope</vt:lpstr>
      <vt:lpstr>Global Scope</vt:lpstr>
      <vt:lpstr>Local &amp; Global Variable</vt:lpstr>
      <vt:lpstr>Local Variable</vt:lpstr>
      <vt:lpstr>Global Variable</vt:lpstr>
      <vt:lpstr>Stack Frame</vt:lpstr>
      <vt:lpstr>Stack Frame</vt:lpstr>
      <vt:lpstr>Practice</vt:lpstr>
      <vt:lpstr>Practice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DoS 1주차 스터디 자료</dc:title>
  <dc:creator>유도진</dc:creator>
  <cp:lastModifiedBy>봉현수</cp:lastModifiedBy>
  <cp:revision>153</cp:revision>
  <dcterms:created xsi:type="dcterms:W3CDTF">2019-03-31T17:47:10Z</dcterms:created>
  <dcterms:modified xsi:type="dcterms:W3CDTF">2021-04-01T05:22:13Z</dcterms:modified>
</cp:coreProperties>
</file>