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1"/>
  </p:notesMasterIdLst>
  <p:sldIdLst>
    <p:sldId id="259" r:id="rId2"/>
    <p:sldId id="312" r:id="rId3"/>
    <p:sldId id="342" r:id="rId4"/>
    <p:sldId id="343" r:id="rId5"/>
    <p:sldId id="325" r:id="rId6"/>
    <p:sldId id="344" r:id="rId7"/>
    <p:sldId id="345" r:id="rId8"/>
    <p:sldId id="354" r:id="rId9"/>
    <p:sldId id="35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40" r:id="rId18"/>
    <p:sldId id="338" r:id="rId19"/>
    <p:sldId id="353" r:id="rId2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sz="5000" dirty="0"/>
              <a:t>Recursive function</a:t>
            </a:r>
            <a:r>
              <a:rPr lang="ko-KR" altLang="en-US" sz="5000" dirty="0"/>
              <a:t> </a:t>
            </a:r>
            <a:r>
              <a:rPr lang="en-US" altLang="ko-KR" sz="5000" dirty="0"/>
              <a:t>And</a:t>
            </a:r>
            <a:r>
              <a:rPr lang="ko-KR" altLang="en-US" sz="5000" dirty="0"/>
              <a:t> </a:t>
            </a:r>
            <a:r>
              <a:rPr lang="en-US" altLang="ko-KR" sz="5000" dirty="0"/>
              <a:t>Abstraction by Specification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Modules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프로그램의 사이즈가 커짐에 따라 프로그램을 나누어 여러 파일로 구성하도록 하기 위함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여러 사람과 협업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각각의 기능을 분리 개발 가능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파이썬의</a:t>
            </a:r>
            <a:r>
              <a:rPr lang="ko-KR" altLang="en-US" dirty="0">
                <a:latin typeface="+mn-ea"/>
              </a:rPr>
              <a:t> 표준 라이브러리의 일부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사용되기 위한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또는 명령 부분을 포함하고 있는 하나의 파일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구현하려는 기능을 모듈을 활용하여 손쉽고 빠르게 처리 가능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math, string, random </a:t>
            </a:r>
            <a:r>
              <a:rPr lang="ko-KR" altLang="en-US" dirty="0">
                <a:latin typeface="+mn-ea"/>
              </a:rPr>
              <a:t>등등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86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Modules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7324B5-F3FA-3148-9554-07BF54B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83" y="5273789"/>
            <a:ext cx="3327400" cy="1041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DA9C6D7-26C4-084D-B2DA-DED07F5E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3495793"/>
            <a:ext cx="4008328" cy="293597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1FDA57-D9B7-3F4A-BBE6-8C632993C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83" y="3495793"/>
            <a:ext cx="4572000" cy="1704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F103C0-6D79-1C47-B5DD-E8D6B4BE7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3187165"/>
            <a:ext cx="1066800" cy="355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E6F29A-5FFE-9844-BEDB-45B8B53FA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83" y="3187687"/>
            <a:ext cx="1587500" cy="317500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55065FA-0AE0-864C-BCAC-69D29FBA98E3}"/>
              </a:ext>
            </a:extLst>
          </p:cNvPr>
          <p:cNvSpPr/>
          <p:nvPr/>
        </p:nvSpPr>
        <p:spPr>
          <a:xfrm>
            <a:off x="4435373" y="3495793"/>
            <a:ext cx="1294240" cy="3175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으로 구부러진 화살표[C] 16">
            <a:extLst>
              <a:ext uri="{FF2B5EF4-FFF2-40B4-BE49-F238E27FC236}">
                <a16:creationId xmlns:a16="http://schemas.microsoft.com/office/drawing/2014/main" id="{9A0A1EBB-2D65-1E4A-8B07-B03C7497D62B}"/>
              </a:ext>
            </a:extLst>
          </p:cNvPr>
          <p:cNvSpPr/>
          <p:nvPr/>
        </p:nvSpPr>
        <p:spPr>
          <a:xfrm rot="16405875">
            <a:off x="2433254" y="989942"/>
            <a:ext cx="819398" cy="38125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3B6780-8467-9B4B-947C-C0D9CDD8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39034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모듈을 불러오기 위한 첫번째 방법 </a:t>
            </a:r>
            <a:r>
              <a:rPr lang="en-US" altLang="ko-Kore-KR" dirty="0">
                <a:latin typeface="+mn-ea"/>
              </a:rPr>
              <a:t>:</a:t>
            </a:r>
            <a:r>
              <a:rPr lang="ko-Kore-KR" altLang="en-US" dirty="0">
                <a:latin typeface="+mn-ea"/>
              </a:rPr>
              <a:t> </a:t>
            </a:r>
            <a:r>
              <a:rPr lang="en-US" altLang="ko-Kore-KR" dirty="0">
                <a:latin typeface="+mn-ea"/>
              </a:rPr>
              <a:t>imp</a:t>
            </a:r>
            <a:r>
              <a:rPr lang="en-US" altLang="ko-KR" dirty="0">
                <a:latin typeface="+mn-ea"/>
              </a:rPr>
              <a:t>ort </a:t>
            </a:r>
            <a:r>
              <a:rPr lang="ko-KR" altLang="en-US" dirty="0">
                <a:latin typeface="+mn-ea"/>
              </a:rPr>
              <a:t>모듈</a:t>
            </a:r>
            <a:endParaRPr lang="en-US" altLang="ko-KR" dirty="0">
              <a:latin typeface="+mn-ea"/>
            </a:endParaRPr>
          </a:p>
          <a:p>
            <a:pPr marL="3771900" lvl="7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69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BBCBDC45-BDD7-1340-BD12-D4E27D6C0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9" y="4738637"/>
            <a:ext cx="3695700" cy="130810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68A5191-E48B-B541-909A-C8CE54E47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9" y="3129658"/>
            <a:ext cx="3670127" cy="14088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Modules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DA9C6D7-26C4-084D-B2DA-DED07F5EB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5"/>
          <a:stretch/>
        </p:blipFill>
        <p:spPr>
          <a:xfrm>
            <a:off x="513567" y="3148661"/>
            <a:ext cx="4008328" cy="1489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F103C0-6D79-1C47-B5DD-E8D6B4BE7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2840033"/>
            <a:ext cx="1066800" cy="355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E6F29A-5FFE-9844-BEDB-45B8B53FA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9" y="2840555"/>
            <a:ext cx="1587500" cy="31750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3B6780-8467-9B4B-947C-C0D9CDD8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39034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두번째 방법 </a:t>
            </a:r>
            <a:r>
              <a:rPr lang="en-US" altLang="ko-Kore-KR" dirty="0">
                <a:latin typeface="+mn-ea"/>
              </a:rPr>
              <a:t>:</a:t>
            </a:r>
            <a:r>
              <a:rPr lang="ko-Kore-KR" altLang="en-US" dirty="0">
                <a:latin typeface="+mn-ea"/>
              </a:rPr>
              <a:t> </a:t>
            </a:r>
            <a:r>
              <a:rPr lang="en-US" altLang="ko-Kore-KR" dirty="0">
                <a:latin typeface="+mn-ea"/>
              </a:rPr>
              <a:t>from </a:t>
            </a:r>
            <a:r>
              <a:rPr lang="ko-Kore-KR" altLang="en-US" dirty="0">
                <a:latin typeface="+mn-ea"/>
              </a:rPr>
              <a:t>모듈 </a:t>
            </a:r>
            <a:r>
              <a:rPr lang="en-US" altLang="ko-Kore-KR" dirty="0">
                <a:latin typeface="+mn-ea"/>
              </a:rPr>
              <a:t>imp</a:t>
            </a:r>
            <a:r>
              <a:rPr lang="en-US" altLang="ko-KR" dirty="0">
                <a:latin typeface="+mn-ea"/>
              </a:rPr>
              <a:t>ort </a:t>
            </a:r>
            <a:r>
              <a:rPr lang="ko-KR" altLang="en-US" dirty="0">
                <a:latin typeface="+mn-ea"/>
              </a:rPr>
              <a:t>이름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부분 불러오기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69445D9-E3B6-234D-BEBC-B54CCE1C7386}"/>
              </a:ext>
            </a:extLst>
          </p:cNvPr>
          <p:cNvSpPr/>
          <p:nvPr/>
        </p:nvSpPr>
        <p:spPr>
          <a:xfrm>
            <a:off x="4698419" y="3126261"/>
            <a:ext cx="2529098" cy="28714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FAF28EF-7DA7-3546-ACDE-5D905A46E146}"/>
              </a:ext>
            </a:extLst>
          </p:cNvPr>
          <p:cNvSpPr/>
          <p:nvPr/>
        </p:nvSpPr>
        <p:spPr>
          <a:xfrm>
            <a:off x="558181" y="3403949"/>
            <a:ext cx="2841590" cy="53312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으로 구부러진 화살표[C] 16">
            <a:extLst>
              <a:ext uri="{FF2B5EF4-FFF2-40B4-BE49-F238E27FC236}">
                <a16:creationId xmlns:a16="http://schemas.microsoft.com/office/drawing/2014/main" id="{9A0A1EBB-2D65-1E4A-8B07-B03C7497D62B}"/>
              </a:ext>
            </a:extLst>
          </p:cNvPr>
          <p:cNvSpPr/>
          <p:nvPr/>
        </p:nvSpPr>
        <p:spPr>
          <a:xfrm rot="15990289">
            <a:off x="3890309" y="162595"/>
            <a:ext cx="880514" cy="5329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6766109-BE60-6448-9DBC-7AD9F07ADD4E}"/>
              </a:ext>
            </a:extLst>
          </p:cNvPr>
          <p:cNvSpPr/>
          <p:nvPr/>
        </p:nvSpPr>
        <p:spPr>
          <a:xfrm>
            <a:off x="4698419" y="3649925"/>
            <a:ext cx="3454636" cy="28714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2C2BC1A-AB6C-1A48-B4DE-4A0A38C2F018}"/>
              </a:ext>
            </a:extLst>
          </p:cNvPr>
          <p:cNvSpPr/>
          <p:nvPr/>
        </p:nvSpPr>
        <p:spPr>
          <a:xfrm>
            <a:off x="4698419" y="4194281"/>
            <a:ext cx="3454636" cy="28714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0F8AA22-81FC-FE4A-84ED-5ADF90B7CF4F}"/>
              </a:ext>
            </a:extLst>
          </p:cNvPr>
          <p:cNvSpPr/>
          <p:nvPr/>
        </p:nvSpPr>
        <p:spPr>
          <a:xfrm>
            <a:off x="4710945" y="4802564"/>
            <a:ext cx="2529098" cy="32417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9773FB9-2512-DD46-B0E2-86E4661BA12E}"/>
              </a:ext>
            </a:extLst>
          </p:cNvPr>
          <p:cNvSpPr/>
          <p:nvPr/>
        </p:nvSpPr>
        <p:spPr>
          <a:xfrm>
            <a:off x="4698418" y="5549520"/>
            <a:ext cx="3593811" cy="443373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0B42D42-5649-7747-BF4B-88A84F67CE0A}"/>
              </a:ext>
            </a:extLst>
          </p:cNvPr>
          <p:cNvSpPr txBox="1">
            <a:spLocks/>
          </p:cNvSpPr>
          <p:nvPr/>
        </p:nvSpPr>
        <p:spPr>
          <a:xfrm>
            <a:off x="691279" y="6246861"/>
            <a:ext cx="7886700" cy="390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0" u="sng" dirty="0" err="1">
                <a:latin typeface="+mn-ea"/>
              </a:rPr>
              <a:t>모듈명으로</a:t>
            </a:r>
            <a:r>
              <a:rPr lang="ko-KR" altLang="en-US" b="0" u="sng" dirty="0">
                <a:latin typeface="+mn-ea"/>
              </a:rPr>
              <a:t> 불러온 것이 아니기 때문에 에러 발생</a:t>
            </a:r>
            <a:endParaRPr lang="en-US" altLang="ko-KR" b="0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69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DFF9899-200F-9447-95FF-CCA637B6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9" y="3406959"/>
            <a:ext cx="4416441" cy="16148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Modules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F103C0-6D79-1C47-B5DD-E8D6B4BE7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3120731"/>
            <a:ext cx="1066800" cy="355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E6F29A-5FFE-9844-BEDB-45B8B53FA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9" y="3121253"/>
            <a:ext cx="1587500" cy="31750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3B6780-8467-9B4B-947C-C0D9CDD8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39034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두번째 방법 </a:t>
            </a:r>
            <a:r>
              <a:rPr lang="en-US" altLang="ko-Kore-KR" dirty="0">
                <a:latin typeface="+mn-ea"/>
              </a:rPr>
              <a:t>:</a:t>
            </a:r>
            <a:r>
              <a:rPr lang="ko-Kore-KR" altLang="en-US" dirty="0">
                <a:latin typeface="+mn-ea"/>
              </a:rPr>
              <a:t> </a:t>
            </a:r>
            <a:r>
              <a:rPr lang="en-US" altLang="ko-Kore-KR" dirty="0">
                <a:latin typeface="+mn-ea"/>
              </a:rPr>
              <a:t>from </a:t>
            </a:r>
            <a:r>
              <a:rPr lang="ko-Kore-KR" altLang="en-US" dirty="0">
                <a:latin typeface="+mn-ea"/>
              </a:rPr>
              <a:t>모듈 </a:t>
            </a:r>
            <a:r>
              <a:rPr lang="en-US" altLang="ko-Kore-KR" dirty="0">
                <a:latin typeface="+mn-ea"/>
              </a:rPr>
              <a:t>imp</a:t>
            </a:r>
            <a:r>
              <a:rPr lang="en-US" altLang="ko-KR" dirty="0">
                <a:latin typeface="+mn-ea"/>
              </a:rPr>
              <a:t>ort </a:t>
            </a:r>
            <a:r>
              <a:rPr lang="ko-KR" altLang="en-US" dirty="0">
                <a:latin typeface="+mn-ea"/>
              </a:rPr>
              <a:t>이름 *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전체 불러오기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69445D9-E3B6-234D-BEBC-B54CCE1C7386}"/>
              </a:ext>
            </a:extLst>
          </p:cNvPr>
          <p:cNvSpPr/>
          <p:nvPr/>
        </p:nvSpPr>
        <p:spPr>
          <a:xfrm>
            <a:off x="5749447" y="3406959"/>
            <a:ext cx="914400" cy="27424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A02C2E6-3633-064B-BC85-6937D1D53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06" y="5169759"/>
            <a:ext cx="3340100" cy="990600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A5EEB828-E2C9-3843-BF7D-E0DC8AC04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3438753"/>
            <a:ext cx="3948320" cy="2892016"/>
          </a:xfrm>
          <a:prstGeom prst="rect">
            <a:avLst/>
          </a:prstGeom>
        </p:spPr>
      </p:pic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2AB75FBC-6568-6C4A-8818-B6E4080BA54A}"/>
              </a:ext>
            </a:extLst>
          </p:cNvPr>
          <p:cNvSpPr/>
          <p:nvPr/>
        </p:nvSpPr>
        <p:spPr>
          <a:xfrm rot="16405875">
            <a:off x="2719542" y="927960"/>
            <a:ext cx="819398" cy="38125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0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Files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E0585B-455D-AD47-908D-48F70D39F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5" y="1927210"/>
            <a:ext cx="3556000" cy="711200"/>
          </a:xfrm>
          <a:prstGeom prst="rect">
            <a:avLst/>
          </a:prstGeom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25461498-A80F-C747-9084-7E392DE2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87" y="2072797"/>
            <a:ext cx="1041400" cy="1270000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E854A0A-2705-4D4D-AF5B-0C837F1F266E}"/>
              </a:ext>
            </a:extLst>
          </p:cNvPr>
          <p:cNvSpPr/>
          <p:nvPr/>
        </p:nvSpPr>
        <p:spPr>
          <a:xfrm>
            <a:off x="3899315" y="1969897"/>
            <a:ext cx="598211" cy="30694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1F2C5A0-05A5-DB4E-A519-254DD7A21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5" y="2730500"/>
            <a:ext cx="4495800" cy="698500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94B087B1-221C-6F46-A275-7C3F2E512B87}"/>
              </a:ext>
            </a:extLst>
          </p:cNvPr>
          <p:cNvSpPr/>
          <p:nvPr/>
        </p:nvSpPr>
        <p:spPr>
          <a:xfrm>
            <a:off x="5806732" y="2466131"/>
            <a:ext cx="92378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0D378C7-2E5B-484C-B73F-B7D35DC34979}"/>
              </a:ext>
            </a:extLst>
          </p:cNvPr>
          <p:cNvSpPr/>
          <p:nvPr/>
        </p:nvSpPr>
        <p:spPr>
          <a:xfrm>
            <a:off x="2120348" y="2772801"/>
            <a:ext cx="2597426" cy="32630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42CFE7-BE4F-194E-872B-B736EC2A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5" y="3635767"/>
            <a:ext cx="8318520" cy="30318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w (</a:t>
            </a:r>
            <a:r>
              <a:rPr lang="ko-KR" altLang="en-US" dirty="0" err="1">
                <a:latin typeface="+mn-ea"/>
              </a:rPr>
              <a:t>쓰기모드</a:t>
            </a:r>
            <a:r>
              <a:rPr lang="en-US" altLang="ko-KR" dirty="0">
                <a:latin typeface="+mn-ea"/>
              </a:rPr>
              <a:t>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파일에 내용을 쓸 때 사용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해당 파일이 이미 존재한다면 내용이 모두 사라짐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해당 파일이 존재하지 않는다면 생성됨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close() </a:t>
            </a:r>
            <a:r>
              <a:rPr lang="ko-KR" altLang="en-US" dirty="0">
                <a:latin typeface="+mn-ea"/>
              </a:rPr>
              <a:t>이 없어도 파일의 객체를 자동으로 닫아주므로 생략해도 무방함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그러나 나중에 해당 파일을 다시 열기 위해서는 사용해서 직접 닫아주는 것이 좋음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41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B3AE81D-A9B7-AB45-B5D1-B7FC179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+mn-ea"/>
              </a:rPr>
              <a:t>write() </a:t>
            </a:r>
            <a:r>
              <a:rPr lang="ko-Kore-KR" altLang="en-US" dirty="0">
                <a:latin typeface="+mn-ea"/>
              </a:rPr>
              <a:t>함수로 내용 작성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ore-KR" dirty="0">
                <a:latin typeface="+mn-ea"/>
              </a:rPr>
              <a:t> (</a:t>
            </a:r>
            <a:r>
              <a:rPr lang="ko-Kore-KR" altLang="en-US" dirty="0">
                <a:latin typeface="+mn-ea"/>
              </a:rPr>
              <a:t>쓰기 모드</a:t>
            </a:r>
            <a:r>
              <a:rPr lang="en-US" altLang="ko-Kore-KR" dirty="0">
                <a:latin typeface="+mn-ea"/>
              </a:rPr>
              <a:t>)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파일의 마지막에 새로운 내용 추가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Files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A988D205-38D5-3C48-90BA-82AE865B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47" y="2391189"/>
            <a:ext cx="1181100" cy="17526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7C182E6-6F96-4B4B-9BFA-2C7BCF318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5" y="2546350"/>
            <a:ext cx="3873500" cy="1587500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2CD7AE5-90AB-864F-B67F-235B579A2BE7}"/>
              </a:ext>
            </a:extLst>
          </p:cNvPr>
          <p:cNvSpPr/>
          <p:nvPr/>
        </p:nvSpPr>
        <p:spPr>
          <a:xfrm>
            <a:off x="5280162" y="3167821"/>
            <a:ext cx="92378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39DAA52-7794-F14C-AEE1-D0F97E2A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5" y="4834317"/>
            <a:ext cx="3810000" cy="15748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979CAF1A-6ECF-4845-9EC9-1BD01B5FC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04" y="4786245"/>
            <a:ext cx="1130300" cy="1866900"/>
          </a:xfrm>
          <a:prstGeom prst="rect">
            <a:avLst/>
          </a:prstGeom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8C7AD622-48CA-404B-AEA2-BA159817FAE2}"/>
              </a:ext>
            </a:extLst>
          </p:cNvPr>
          <p:cNvSpPr/>
          <p:nvPr/>
        </p:nvSpPr>
        <p:spPr>
          <a:xfrm>
            <a:off x="5280162" y="5449438"/>
            <a:ext cx="92378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8A6C27D-A798-0441-A503-1104A85315B7}"/>
              </a:ext>
            </a:extLst>
          </p:cNvPr>
          <p:cNvSpPr/>
          <p:nvPr/>
        </p:nvSpPr>
        <p:spPr>
          <a:xfrm>
            <a:off x="1410251" y="3435669"/>
            <a:ext cx="1730514" cy="3412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DB0DE87-1EDB-5D40-B61F-1E128832400C}"/>
              </a:ext>
            </a:extLst>
          </p:cNvPr>
          <p:cNvSpPr/>
          <p:nvPr/>
        </p:nvSpPr>
        <p:spPr>
          <a:xfrm>
            <a:off x="3907529" y="4883136"/>
            <a:ext cx="598211" cy="32496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4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Files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42CFE7-BE4F-194E-872B-B736EC2A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76" y="3980324"/>
            <a:ext cx="7886700" cy="30318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</a:t>
            </a:r>
            <a:r>
              <a:rPr lang="en-US" altLang="ko-Kore-KR" dirty="0">
                <a:latin typeface="+mn-ea"/>
              </a:rPr>
              <a:t> (</a:t>
            </a:r>
            <a:r>
              <a:rPr lang="ko-Kore-KR" altLang="en-US" dirty="0">
                <a:latin typeface="+mn-ea"/>
              </a:rPr>
              <a:t>읽기 모드</a:t>
            </a:r>
            <a:r>
              <a:rPr lang="en-US" altLang="ko-Kore-KR" dirty="0">
                <a:latin typeface="+mn-ea"/>
              </a:rPr>
              <a:t>)</a:t>
            </a:r>
          </a:p>
          <a:p>
            <a:pPr marL="1028700" lvl="1" indent="-342900"/>
            <a:r>
              <a:rPr lang="ko-Kore-KR" altLang="en-US" dirty="0">
                <a:latin typeface="+mn-ea"/>
              </a:rPr>
              <a:t>파일을 읽기만 할 때 사용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dirty="0" err="1">
                <a:latin typeface="+mn-ea"/>
              </a:rPr>
              <a:t>readlines</a:t>
            </a:r>
            <a:r>
              <a:rPr lang="en-US" altLang="ko-Kore-KR" dirty="0">
                <a:latin typeface="+mn-ea"/>
              </a:rPr>
              <a:t>()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모든 줄을 읽어서 각각의 줄을 요소로 갖는 </a:t>
            </a:r>
            <a:endParaRPr lang="en-US" altLang="ko-KR" dirty="0">
              <a:latin typeface="+mn-ea"/>
            </a:endParaRPr>
          </a:p>
          <a:p>
            <a:pPr lvl="1" indent="0">
              <a:buNone/>
            </a:pPr>
            <a:r>
              <a:rPr lang="en-US" altLang="ko-KR" dirty="0">
                <a:latin typeface="+mn-ea"/>
              </a:rPr>
              <a:t>	  </a:t>
            </a:r>
            <a:r>
              <a:rPr lang="ko-KR" altLang="en-US" dirty="0">
                <a:latin typeface="+mn-ea"/>
              </a:rPr>
              <a:t>리스트를 반환</a:t>
            </a:r>
            <a:endParaRPr lang="en-US" altLang="ko-Kore-KR" dirty="0">
              <a:latin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A59689E-01EC-3942-86D5-E133B014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" y="2035567"/>
            <a:ext cx="3594100" cy="1600200"/>
          </a:xfrm>
          <a:prstGeom prst="rect">
            <a:avLst/>
          </a:prstGeom>
        </p:spPr>
      </p:pic>
      <p:pic>
        <p:nvPicPr>
          <p:cNvPr id="7" name="그림 6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BABC768A-CD52-D24A-B197-BA3ED070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63" y="2019234"/>
            <a:ext cx="1069387" cy="4399998"/>
          </a:xfrm>
          <a:prstGeom prst="rect">
            <a:avLst/>
          </a:prstGeom>
        </p:spPr>
      </p:pic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855E3058-4E4A-1341-A5F8-779F0C1BAA5E}"/>
              </a:ext>
            </a:extLst>
          </p:cNvPr>
          <p:cNvSpPr/>
          <p:nvPr/>
        </p:nvSpPr>
        <p:spPr>
          <a:xfrm>
            <a:off x="5272950" y="2704918"/>
            <a:ext cx="92378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68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Practice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8D1B60-4BE3-A146-91EA-8535613C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 err="1">
                <a:latin typeface="+mn-ea"/>
              </a:rPr>
              <a:t>까지의</a:t>
            </a:r>
            <a:r>
              <a:rPr lang="ko-KR" altLang="en-US" dirty="0">
                <a:latin typeface="+mn-ea"/>
              </a:rPr>
              <a:t> 곱을 구하는 프로그램을 재귀 함수로 구현하라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64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9DB24D-23A1-234B-AFAD-E1B1FCBC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피보나치 수열을 재귀 함수로 만들어라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오른쪽과 같은 출력이 나와야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A85FC-2BD0-7642-990E-AD984817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59" y="1982789"/>
            <a:ext cx="1650232" cy="32586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Practice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10AE6-6171-E346-9D15-07206EB48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4" y="4027432"/>
            <a:ext cx="5550176" cy="21964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CE9E4-6BF9-3E41-BD1A-0538B332E808}"/>
              </a:ext>
            </a:extLst>
          </p:cNvPr>
          <p:cNvSpPr/>
          <p:nvPr/>
        </p:nvSpPr>
        <p:spPr>
          <a:xfrm>
            <a:off x="628650" y="3018144"/>
            <a:ext cx="1618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</a:rPr>
              <a:t>f1 = 1</a:t>
            </a:r>
            <a:br>
              <a:rPr lang="en-US" altLang="ko-Kore-KR" dirty="0">
                <a:latin typeface="Calibri" panose="020F0502020204030204" pitchFamily="34" charset="0"/>
              </a:rPr>
            </a:br>
            <a:r>
              <a:rPr lang="en-US" altLang="ko-Kore-KR" dirty="0">
                <a:latin typeface="Calibri" panose="020F0502020204030204" pitchFamily="34" charset="0"/>
              </a:rPr>
              <a:t>f2 = 1</a:t>
            </a:r>
            <a:br>
              <a:rPr lang="en-US" altLang="ko-Kore-KR" dirty="0">
                <a:latin typeface="Calibri" panose="020F0502020204030204" pitchFamily="34" charset="0"/>
              </a:rPr>
            </a:br>
            <a:r>
              <a:rPr lang="en-US" altLang="ko-Kore-KR" dirty="0">
                <a:latin typeface="Calibri" panose="020F0502020204030204" pitchFamily="34" charset="0"/>
              </a:rPr>
              <a:t>f3 = f1 + f2</a:t>
            </a:r>
            <a:br>
              <a:rPr lang="en-US" altLang="ko-Kore-KR" dirty="0">
                <a:latin typeface="Calibri" panose="020F0502020204030204" pitchFamily="34" charset="0"/>
              </a:rPr>
            </a:br>
            <a:r>
              <a:rPr lang="en-US" altLang="ko-Kore-KR" dirty="0">
                <a:latin typeface="Calibri" panose="020F0502020204030204" pitchFamily="34" charset="0"/>
              </a:rPr>
              <a:t>f4 = f2 + f3</a:t>
            </a:r>
            <a:br>
              <a:rPr lang="en-US" altLang="ko-Kore-KR" dirty="0">
                <a:latin typeface="Calibri" panose="020F0502020204030204" pitchFamily="34" charset="0"/>
              </a:rPr>
            </a:br>
            <a:r>
              <a:rPr lang="en-US" altLang="ko-Kore-KR" dirty="0">
                <a:latin typeface="Calibri" panose="020F0502020204030204" pitchFamily="34" charset="0"/>
              </a:rPr>
              <a:t>...</a:t>
            </a:r>
            <a:br>
              <a:rPr lang="en-US" altLang="ko-Kore-KR" dirty="0">
                <a:latin typeface="Calibri" panose="020F0502020204030204" pitchFamily="34" charset="0"/>
              </a:rPr>
            </a:br>
            <a:r>
              <a:rPr lang="en-US" altLang="ko-Kore-KR" dirty="0" err="1">
                <a:latin typeface="Calibri" panose="020F0502020204030204" pitchFamily="34" charset="0"/>
              </a:rPr>
              <a:t>fn</a:t>
            </a:r>
            <a:r>
              <a:rPr lang="en-US" altLang="ko-Kore-KR" dirty="0">
                <a:latin typeface="Calibri" panose="020F0502020204030204" pitchFamily="34" charset="0"/>
              </a:rPr>
              <a:t> = fn-1 + fn-2 </a:t>
            </a:r>
            <a:endParaRPr lang="en-US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66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9DB24D-23A1-234B-AFAD-E1B1FCBC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자리수의 합을 구하는 프로그램을 재귀 함수로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구현하라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예로 아래와 같은 출력이 나와야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More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Practice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6DBFBF9-3093-3B4D-9534-85E9E0FEB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02" y="3621698"/>
            <a:ext cx="1621554" cy="1748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93E0A-CB32-DC42-A0B1-A32B252278AD}"/>
              </a:ext>
            </a:extLst>
          </p:cNvPr>
          <p:cNvSpPr txBox="1"/>
          <p:nvPr/>
        </p:nvSpPr>
        <p:spPr>
          <a:xfrm>
            <a:off x="3727013" y="4034400"/>
            <a:ext cx="2893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입력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26		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: 8</a:t>
            </a:r>
            <a:endParaRPr kumimoji="1" lang="en-US" altLang="ko-Kore-KR" dirty="0"/>
          </a:p>
          <a:p>
            <a:r>
              <a:rPr kumimoji="1" lang="ko-Kore-KR" altLang="en-US" dirty="0"/>
              <a:t>일력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5		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: 5</a:t>
            </a:r>
            <a:endParaRPr kumimoji="1" lang="en-US" altLang="ko-Kore-KR" dirty="0"/>
          </a:p>
          <a:p>
            <a:r>
              <a:rPr kumimoji="1" lang="ko-Kore-KR" altLang="en-US" dirty="0"/>
              <a:t>입력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892	</a:t>
            </a:r>
            <a:r>
              <a:rPr kumimoji="1" lang="ko-KR" altLang="en-US" dirty="0"/>
              <a:t>출력 </a:t>
            </a:r>
            <a:r>
              <a:rPr kumimoji="1" lang="en-US" altLang="ko-KR" dirty="0"/>
              <a:t>: 19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204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Recursion</a:t>
            </a:r>
          </a:p>
          <a:p>
            <a:r>
              <a:rPr lang="en-US" altLang="ko-KR" b="1" dirty="0"/>
              <a:t>Divide-and-Conquer</a:t>
            </a:r>
          </a:p>
          <a:p>
            <a:r>
              <a:rPr lang="en-US" altLang="ko-KR" b="1" dirty="0"/>
              <a:t>Modules &amp; Import</a:t>
            </a:r>
          </a:p>
          <a:p>
            <a:r>
              <a:rPr lang="en-US" altLang="ko-KR" b="1" dirty="0"/>
              <a:t>Files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Recursion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함수가 자기 자신을 호출하는 프로그래밍의 메소드 혹은 함수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같은 행위의 반복이 필요할 경우 재귀함수를 사용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반드시 종료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탈출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조건이 있어야 </a:t>
            </a:r>
            <a:r>
              <a:rPr lang="en-US" altLang="ko-KR" dirty="0">
                <a:latin typeface="+mn-ea"/>
              </a:rPr>
              <a:t>stack overflow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방지 할 수 있다</a:t>
            </a:r>
            <a:endParaRPr lang="en-US" altLang="ko-KR" dirty="0">
              <a:latin typeface="+mn-ea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756912D-6573-124F-B415-26A405F5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" y="4242909"/>
            <a:ext cx="3614764" cy="226935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EE84A41-DC99-EA4F-981C-F8C876D59720}"/>
              </a:ext>
            </a:extLst>
          </p:cNvPr>
          <p:cNvSpPr/>
          <p:nvPr/>
        </p:nvSpPr>
        <p:spPr>
          <a:xfrm>
            <a:off x="2839350" y="5361140"/>
            <a:ext cx="1294240" cy="36325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524B7-CC34-6249-A99C-973D4E4E4FEC}"/>
              </a:ext>
            </a:extLst>
          </p:cNvPr>
          <p:cNvSpPr txBox="1"/>
          <p:nvPr/>
        </p:nvSpPr>
        <p:spPr>
          <a:xfrm>
            <a:off x="4572000" y="4105046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함수 </a:t>
            </a:r>
            <a:r>
              <a:rPr kumimoji="1" lang="en-US" altLang="ko-KR" b="1" dirty="0"/>
              <a:t>: 0 </a:t>
            </a:r>
            <a:r>
              <a:rPr kumimoji="1" lang="ko-KR" altLang="en-US" b="1" dirty="0"/>
              <a:t>에서 </a:t>
            </a:r>
            <a:r>
              <a:rPr kumimoji="1" lang="en-US" altLang="ko-KR" b="1" dirty="0"/>
              <a:t>n</a:t>
            </a:r>
            <a:r>
              <a:rPr kumimoji="1" lang="ko-KR" altLang="en-US" b="1" dirty="0"/>
              <a:t> 까지 합계 구하기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9CB4B-1062-254B-9038-7630E582E040}"/>
              </a:ext>
            </a:extLst>
          </p:cNvPr>
          <p:cNvSpPr txBox="1"/>
          <p:nvPr/>
        </p:nvSpPr>
        <p:spPr>
          <a:xfrm>
            <a:off x="5185486" y="5361140"/>
            <a:ext cx="18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자기 자신 호출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38CC5A3-8E6B-4943-B162-8C277196BCE3}"/>
              </a:ext>
            </a:extLst>
          </p:cNvPr>
          <p:cNvSpPr/>
          <p:nvPr/>
        </p:nvSpPr>
        <p:spPr>
          <a:xfrm>
            <a:off x="1198477" y="4612241"/>
            <a:ext cx="2066678" cy="72384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D1EE7-D4DA-0144-B6B7-183896FC8A87}"/>
              </a:ext>
            </a:extLst>
          </p:cNvPr>
          <p:cNvSpPr txBox="1"/>
          <p:nvPr/>
        </p:nvSpPr>
        <p:spPr>
          <a:xfrm>
            <a:off x="5185486" y="4690544"/>
            <a:ext cx="18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종료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탈출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조건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2110A7B-6ED6-614D-9455-947D6852428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419605" y="4875210"/>
            <a:ext cx="1765881" cy="8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51C46CC-5113-C94B-A2F7-491EEF0A299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18068" y="5545806"/>
            <a:ext cx="9674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6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Recursion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함수가 자기 자신을 호출하는 프로그래밍의 메소드 혹은 함수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같은 행위의 반복이 필요할 경우 재귀함수를 사용</a:t>
            </a:r>
            <a:endParaRPr lang="en-US" altLang="ko-Kore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반드시 종료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탈출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조건이 있어야 </a:t>
            </a:r>
            <a:r>
              <a:rPr lang="en-US" altLang="ko-KR" dirty="0">
                <a:latin typeface="+mn-ea"/>
              </a:rPr>
              <a:t>stack overflow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방지 할 수 있다</a:t>
            </a:r>
            <a:endParaRPr lang="en-US" altLang="ko-KR" dirty="0">
              <a:latin typeface="+mn-ea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756912D-6573-124F-B415-26A405F5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" y="4242909"/>
            <a:ext cx="3614764" cy="226935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EE84A41-DC99-EA4F-981C-F8C876D59720}"/>
              </a:ext>
            </a:extLst>
          </p:cNvPr>
          <p:cNvSpPr/>
          <p:nvPr/>
        </p:nvSpPr>
        <p:spPr>
          <a:xfrm>
            <a:off x="2839350" y="5361140"/>
            <a:ext cx="1294240" cy="36325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38CC5A3-8E6B-4943-B162-8C277196BCE3}"/>
              </a:ext>
            </a:extLst>
          </p:cNvPr>
          <p:cNvSpPr/>
          <p:nvPr/>
        </p:nvSpPr>
        <p:spPr>
          <a:xfrm>
            <a:off x="1198477" y="4612241"/>
            <a:ext cx="2066678" cy="72384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855E54-70E4-2148-B3C8-34998667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37" y="3756663"/>
            <a:ext cx="3989513" cy="31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Recursion - Factorial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41205C44-FFBA-F04A-B8C9-22599A3CB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82790"/>
                <a:ext cx="7886700" cy="4710111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ore-KR" altLang="en-US" dirty="0">
                    <a:latin typeface="+mn-ea"/>
                  </a:rPr>
                  <a:t>팩토리얼의 점화식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!=(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을 활용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의 조건을 추가하여 </a:t>
                </a:r>
                <a:r>
                  <a:rPr lang="en-US" altLang="ko-KR" dirty="0">
                    <a:latin typeface="+mn-ea"/>
                  </a:rPr>
                  <a:t>stack overflow</a:t>
                </a:r>
                <a:r>
                  <a:rPr lang="ko-KR" altLang="en-US" dirty="0" err="1">
                    <a:latin typeface="+mn-ea"/>
                  </a:rPr>
                  <a:t>를</a:t>
                </a:r>
                <a:r>
                  <a:rPr lang="ko-KR" altLang="en-US" dirty="0">
                    <a:latin typeface="+mn-ea"/>
                  </a:rPr>
                  <a:t> 방지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41205C44-FFBA-F04A-B8C9-22599A3CB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82790"/>
                <a:ext cx="7886700" cy="4710111"/>
              </a:xfrm>
              <a:blipFill>
                <a:blip r:embed="rId2"/>
                <a:stretch>
                  <a:fillRect l="-965" t="-16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C99AAE-30B3-BA45-946E-4DF1747A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0" y="3652821"/>
            <a:ext cx="4256500" cy="2233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4EEF8D-96A5-A049-AE11-2EC43D803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34" y="3272239"/>
            <a:ext cx="3993454" cy="29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Iteration - Factorial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41205C44-FFBA-F04A-B8C9-22599A3CB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82790"/>
                <a:ext cx="7886700" cy="4710111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𝒏𝑷𝒏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형식의 일반적 풀이를 이용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+mn-ea"/>
                  </a:rPr>
                  <a:t>재귀가 아닌 </a:t>
                </a:r>
                <a:r>
                  <a:rPr lang="ko-KR" altLang="en-US" dirty="0" err="1">
                    <a:latin typeface="+mn-ea"/>
                  </a:rPr>
                  <a:t>반복문을</a:t>
                </a:r>
                <a:r>
                  <a:rPr lang="ko-KR" altLang="en-US" dirty="0">
                    <a:latin typeface="+mn-ea"/>
                  </a:rPr>
                  <a:t> 활용하여 구현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41205C44-FFBA-F04A-B8C9-22599A3CB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82790"/>
                <a:ext cx="7886700" cy="4710111"/>
              </a:xfrm>
              <a:blipFill>
                <a:blip r:embed="rId2"/>
                <a:stretch>
                  <a:fillRect l="-965" t="-1882" r="-9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0956BC-E4D6-8B4F-B858-9638A0D3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3307411"/>
            <a:ext cx="2743647" cy="31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Palindrome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앞 뒤 방향으로 볼 때 모두 같은 순서의 문자로 구성된 문자열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Ex) level, </a:t>
            </a:r>
            <a:r>
              <a:rPr lang="en-US" altLang="ko-KR" dirty="0" err="1">
                <a:latin typeface="+mn-ea"/>
              </a:rPr>
              <a:t>sos</a:t>
            </a:r>
            <a:r>
              <a:rPr lang="en-US" altLang="ko-KR" dirty="0">
                <a:latin typeface="+mn-ea"/>
              </a:rPr>
              <a:t>, nurses run, </a:t>
            </a:r>
            <a:r>
              <a:rPr lang="en-US" altLang="ko-KR" dirty="0" err="1">
                <a:latin typeface="+mn-ea"/>
              </a:rPr>
              <a:t>dogGod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9C1310-5244-8945-9215-293ED7D4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5" y="3899434"/>
            <a:ext cx="3937000" cy="21336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B09F60-FF6A-134C-A8A3-AFFB41AE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9434"/>
            <a:ext cx="3086100" cy="7366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BB065B1-D496-8041-9A72-30C167A2A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5142816"/>
            <a:ext cx="4089400" cy="69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905BA9-6AA8-7345-A831-68F6135BEB5C}"/>
              </a:ext>
            </a:extLst>
          </p:cNvPr>
          <p:cNvSpPr txBox="1"/>
          <p:nvPr/>
        </p:nvSpPr>
        <p:spPr>
          <a:xfrm>
            <a:off x="4572000" y="3577074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Extended </a:t>
            </a:r>
            <a:r>
              <a:rPr kumimoji="1" lang="en-US" altLang="ko-KR" dirty="0"/>
              <a:t>Slice </a:t>
            </a:r>
            <a:r>
              <a:rPr kumimoji="1" lang="ko-KR" altLang="en-US" dirty="0"/>
              <a:t>이용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D71DB-8CDE-8F4A-9A23-44AE40D4270E}"/>
              </a:ext>
            </a:extLst>
          </p:cNvPr>
          <p:cNvSpPr txBox="1"/>
          <p:nvPr/>
        </p:nvSpPr>
        <p:spPr>
          <a:xfrm>
            <a:off x="4565650" y="4798013"/>
            <a:ext cx="337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리스트와 </a:t>
            </a:r>
            <a:r>
              <a:rPr kumimoji="1" lang="en-US" altLang="ko-Kore-KR" dirty="0"/>
              <a:t>reversed </a:t>
            </a:r>
            <a:r>
              <a:rPr kumimoji="1" lang="ko-Kore-KR" altLang="en-US" dirty="0"/>
              <a:t>메소드 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09746-BB2B-5641-BCFE-0F920464FF18}"/>
              </a:ext>
            </a:extLst>
          </p:cNvPr>
          <p:cNvSpPr txBox="1"/>
          <p:nvPr/>
        </p:nvSpPr>
        <p:spPr>
          <a:xfrm>
            <a:off x="367495" y="3577782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반복문 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040D-09F5-EB48-BEE1-E864FC8AECD4}"/>
              </a:ext>
            </a:extLst>
          </p:cNvPr>
          <p:cNvSpPr txBox="1"/>
          <p:nvPr/>
        </p:nvSpPr>
        <p:spPr>
          <a:xfrm>
            <a:off x="6522844" y="6082442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 외 등등</a:t>
            </a:r>
            <a:r>
              <a:rPr kumimoji="1" lang="en-US" altLang="ko-Kore-KR" dirty="0"/>
              <a:t>…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829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Divide-and-Conquer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분할 정복</a:t>
            </a:r>
            <a:r>
              <a:rPr lang="en-US" altLang="ko-KR" dirty="0">
                <a:latin typeface="+mn-ea"/>
              </a:rPr>
              <a:t> – </a:t>
            </a:r>
            <a:r>
              <a:rPr lang="ko-KR" altLang="en-US" dirty="0">
                <a:latin typeface="+mn-ea"/>
              </a:rPr>
              <a:t>문제를 나눌 수 없을 때까지 나누어 각각을 해결하고 다시 병합하여 답을 얻는 알고리즘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해결 요령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Divide – </a:t>
            </a:r>
            <a:r>
              <a:rPr lang="ko-KR" altLang="en-US" dirty="0">
                <a:latin typeface="+mn-ea"/>
              </a:rPr>
              <a:t>문제가 분할이 가능한 경우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개 이상의 문제로 나눈다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2. Conquer = </a:t>
            </a:r>
            <a:r>
              <a:rPr lang="ko-KR" altLang="en-US" dirty="0">
                <a:latin typeface="+mn-ea"/>
              </a:rPr>
              <a:t>나누어진 문제가 여전이 분할이 가능하면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또 다시 </a:t>
            </a:r>
            <a:r>
              <a:rPr lang="en-US" altLang="ko-KR" dirty="0">
                <a:latin typeface="+mn-ea"/>
              </a:rPr>
              <a:t>Divide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수행하고 그렇지 않다면 문제를 푼다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3. Conquer</a:t>
            </a:r>
            <a:r>
              <a:rPr lang="ko-KR" altLang="en-US" dirty="0">
                <a:latin typeface="+mn-ea"/>
              </a:rPr>
              <a:t>한 문제들을 병합하여 답을 얻는다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대표적인 예</a:t>
            </a:r>
            <a:r>
              <a:rPr lang="en-US" altLang="ko-Kore-KR" dirty="0">
                <a:latin typeface="+mn-ea"/>
              </a:rPr>
              <a:t>) </a:t>
            </a:r>
            <a:r>
              <a:rPr lang="ko-Kore-KR" altLang="en-US" dirty="0">
                <a:latin typeface="+mn-ea"/>
              </a:rPr>
              <a:t>병합정렬</a:t>
            </a:r>
            <a:r>
              <a:rPr lang="en-US" altLang="ko-Kore-KR" dirty="0">
                <a:latin typeface="+mn-ea"/>
              </a:rPr>
              <a:t> (Merge Sort)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65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Divide-and-Conquer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B7C1E-5199-7F46-8A75-B88A27FA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6" y="1828800"/>
            <a:ext cx="4788404" cy="5029200"/>
          </a:xfrm>
          <a:prstGeom prst="rect">
            <a:avLst/>
          </a:prstGeom>
        </p:spPr>
      </p:pic>
      <p:pic>
        <p:nvPicPr>
          <p:cNvPr id="7" name="그림 6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E0680B92-EE2E-F44A-90D4-8FBD93549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20" y="2738313"/>
            <a:ext cx="3755713" cy="3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4615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21157</TotalTime>
  <Words>506</Words>
  <Application>Microsoft Macintosh PowerPoint</Application>
  <PresentationFormat>화면 슬라이드 쇼(4:3)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DoS 레이아웃</vt:lpstr>
      <vt:lpstr>Recursive function And Abstraction by Specification</vt:lpstr>
      <vt:lpstr>목차</vt:lpstr>
      <vt:lpstr>Recursion</vt:lpstr>
      <vt:lpstr>Recursion</vt:lpstr>
      <vt:lpstr>Recursion - Factorial</vt:lpstr>
      <vt:lpstr>Iteration - Factorial</vt:lpstr>
      <vt:lpstr>Palindrome</vt:lpstr>
      <vt:lpstr>Divide-and-Conquer</vt:lpstr>
      <vt:lpstr>Divide-and-Conquer</vt:lpstr>
      <vt:lpstr>Modules</vt:lpstr>
      <vt:lpstr>Modules</vt:lpstr>
      <vt:lpstr>Modules</vt:lpstr>
      <vt:lpstr>Modules</vt:lpstr>
      <vt:lpstr>Files</vt:lpstr>
      <vt:lpstr>Files</vt:lpstr>
      <vt:lpstr>Files</vt:lpstr>
      <vt:lpstr>Practice</vt:lpstr>
      <vt:lpstr>Practice</vt:lpstr>
      <vt:lpstr>More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봉현수</cp:lastModifiedBy>
  <cp:revision>225</cp:revision>
  <dcterms:created xsi:type="dcterms:W3CDTF">2019-03-31T17:47:10Z</dcterms:created>
  <dcterms:modified xsi:type="dcterms:W3CDTF">2021-04-07T05:59:14Z</dcterms:modified>
</cp:coreProperties>
</file>