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2"/>
  </p:notesMasterIdLst>
  <p:sldIdLst>
    <p:sldId id="259" r:id="rId2"/>
    <p:sldId id="312" r:id="rId3"/>
    <p:sldId id="322" r:id="rId4"/>
    <p:sldId id="323" r:id="rId5"/>
    <p:sldId id="324" r:id="rId6"/>
    <p:sldId id="325" r:id="rId7"/>
    <p:sldId id="326" r:id="rId8"/>
    <p:sldId id="328" r:id="rId9"/>
    <p:sldId id="327" r:id="rId10"/>
    <p:sldId id="329" r:id="rId11"/>
    <p:sldId id="340" r:id="rId12"/>
    <p:sldId id="342" r:id="rId13"/>
    <p:sldId id="330" r:id="rId14"/>
    <p:sldId id="331" r:id="rId15"/>
    <p:sldId id="332" r:id="rId16"/>
    <p:sldId id="333" r:id="rId17"/>
    <p:sldId id="336" r:id="rId18"/>
    <p:sldId id="337" r:id="rId19"/>
    <p:sldId id="338" r:id="rId20"/>
    <p:sldId id="339" r:id="rId21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75ABD-B5DE-4DB1-839B-B5DD4C3E0818}" v="680" dt="2019-04-28T16:15:31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7D96416-5E81-4809-A71B-38A9182116D4}" type="datetimeFigureOut">
              <a:rPr lang="ko-KR" altLang="en-US" smtClean="0"/>
              <a:t>2021. 5. 27.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F429F44-BFC4-4847-BA58-B49C86659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5772C-72B9-4227-B89E-64DF6E133FE0}"/>
              </a:ext>
            </a:extLst>
          </p:cNvPr>
          <p:cNvSpPr/>
          <p:nvPr userDrawn="1"/>
        </p:nvSpPr>
        <p:spPr>
          <a:xfrm>
            <a:off x="0" y="2231136"/>
            <a:ext cx="9144000" cy="2072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BE5851-CBD4-4D1B-AE20-C2ACB1008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306" y="2608456"/>
            <a:ext cx="8181594" cy="1325563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변수와 메모리 할당</a:t>
            </a:r>
            <a:endParaRPr 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942A92-00F9-4555-9ADF-51F80916E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1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3" y="2608456"/>
            <a:ext cx="2285237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F6C1A6-E2BD-4572-9A15-FBF9B8D79AAB}"/>
              </a:ext>
            </a:extLst>
          </p:cNvPr>
          <p:cNvCxnSpPr>
            <a:cxnSpLocks/>
          </p:cNvCxnSpPr>
          <p:nvPr userDrawn="1"/>
        </p:nvCxnSpPr>
        <p:spPr>
          <a:xfrm flipV="1">
            <a:off x="3083052" y="1304545"/>
            <a:ext cx="0" cy="4427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C0C624-A425-4A75-A061-9AB3984F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34" y="1381061"/>
            <a:ext cx="4604766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31284A-C3CA-4B89-9494-224F64BA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2628"/>
            <a:ext cx="7886700" cy="1325563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5B677A-0A63-4E9A-9851-362938364C0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89049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4CB34-29EB-4F05-8C9E-61A2F9FAFD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957C2A-26A6-445A-B8E1-2BE6F230C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86" y="255396"/>
            <a:ext cx="1524000" cy="154305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89B7B3-8B01-4366-8FB4-9CEFEAB39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3" r:id="rId2"/>
    <p:sldLayoutId id="214748371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4D1E-8BC3-4F1D-86A1-02742EA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5" y="2622680"/>
            <a:ext cx="8521109" cy="1325563"/>
          </a:xfrm>
        </p:spPr>
        <p:txBody>
          <a:bodyPr/>
          <a:lstStyle/>
          <a:p>
            <a:pPr algn="ctr"/>
            <a:r>
              <a:rPr lang="en-US" altLang="ko-KR" dirty="0"/>
              <a:t>Classes and Object-oriented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0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69585"/>
            <a:ext cx="7983087" cy="1325563"/>
          </a:xfrm>
        </p:spPr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객체의 </a:t>
            </a:r>
            <a:r>
              <a:rPr lang="en-US" altLang="ko-KR" b="1" dirty="0">
                <a:latin typeface="+mn-ea"/>
                <a:ea typeface="+mn-ea"/>
              </a:rPr>
              <a:t>attribute</a:t>
            </a:r>
            <a:r>
              <a:rPr lang="ko-KR" altLang="en-US" b="1" dirty="0">
                <a:latin typeface="+mn-ea"/>
                <a:ea typeface="+mn-ea"/>
              </a:rPr>
              <a:t>와 </a:t>
            </a:r>
            <a:r>
              <a:rPr lang="en-US" altLang="ko-KR" b="1" dirty="0">
                <a:latin typeface="+mn-ea"/>
                <a:ea typeface="+mn-ea"/>
              </a:rPr>
              <a:t>method</a:t>
            </a:r>
            <a:r>
              <a:rPr lang="ko-KR" altLang="en-US" b="1" dirty="0">
                <a:latin typeface="+mn-ea"/>
                <a:ea typeface="+mn-ea"/>
              </a:rPr>
              <a:t>에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ko-KR" altLang="en-US" b="1" dirty="0">
                <a:latin typeface="+mn-ea"/>
                <a:ea typeface="+mn-ea"/>
              </a:rPr>
              <a:t>접근하는 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79282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+mn-ea"/>
              </a:rPr>
              <a:t>객체의 </a:t>
            </a:r>
            <a:r>
              <a:rPr lang="en-US" altLang="ko-KR" b="0" dirty="0">
                <a:latin typeface="+mn-ea"/>
              </a:rPr>
              <a:t>attribute</a:t>
            </a:r>
            <a:r>
              <a:rPr lang="ko-KR" altLang="en-US" b="0" dirty="0">
                <a:latin typeface="+mn-ea"/>
              </a:rPr>
              <a:t> 접근하기</a:t>
            </a:r>
            <a:r>
              <a:rPr lang="en-US" altLang="ko-KR" b="0" dirty="0">
                <a:latin typeface="+mn-ea"/>
              </a:rPr>
              <a:t> : 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객체명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.attribute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명</a:t>
            </a:r>
            <a:endParaRPr lang="en-US" altLang="ko-KR" dirty="0">
              <a:highlight>
                <a:srgbClr val="FFFF00"/>
              </a:highlight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dirty="0">
              <a:latin typeface="+mn-ea"/>
            </a:endParaRPr>
          </a:p>
          <a:p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ECDC3B-DA9D-7349-81E7-C34BAC8C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3094521"/>
            <a:ext cx="81534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2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57228"/>
            <a:ext cx="7983087" cy="1325563"/>
          </a:xfrm>
        </p:spPr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객체의 </a:t>
            </a:r>
            <a:r>
              <a:rPr lang="en-US" altLang="ko-KR" b="1" dirty="0">
                <a:latin typeface="+mn-ea"/>
                <a:ea typeface="+mn-ea"/>
              </a:rPr>
              <a:t>attribute</a:t>
            </a:r>
            <a:r>
              <a:rPr lang="ko-KR" altLang="en-US" b="1" dirty="0">
                <a:latin typeface="+mn-ea"/>
                <a:ea typeface="+mn-ea"/>
              </a:rPr>
              <a:t>와 </a:t>
            </a:r>
            <a:r>
              <a:rPr lang="en-US" altLang="ko-KR" b="1" dirty="0">
                <a:latin typeface="+mn-ea"/>
                <a:ea typeface="+mn-ea"/>
              </a:rPr>
              <a:t>method</a:t>
            </a:r>
            <a:r>
              <a:rPr lang="ko-KR" altLang="en-US" b="1" dirty="0">
                <a:latin typeface="+mn-ea"/>
                <a:ea typeface="+mn-ea"/>
              </a:rPr>
              <a:t>에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ko-KR" altLang="en-US" b="1" dirty="0">
                <a:latin typeface="+mn-ea"/>
                <a:ea typeface="+mn-ea"/>
              </a:rPr>
              <a:t>접근하는 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+mn-ea"/>
              </a:rPr>
              <a:t>객체의</a:t>
            </a:r>
            <a:r>
              <a:rPr lang="en-US" altLang="ko-KR" b="0" dirty="0">
                <a:latin typeface="+mn-ea"/>
              </a:rPr>
              <a:t> method</a:t>
            </a:r>
            <a:r>
              <a:rPr lang="ko-KR" altLang="en-US" b="0" dirty="0">
                <a:latin typeface="+mn-ea"/>
              </a:rPr>
              <a:t> 접근하기</a:t>
            </a:r>
            <a:r>
              <a:rPr lang="en-US" altLang="ko-KR" b="0" dirty="0">
                <a:latin typeface="+mn-ea"/>
              </a:rPr>
              <a:t> : 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객체명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.method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명</a:t>
            </a:r>
            <a:endParaRPr lang="en-US" altLang="ko-KR" dirty="0">
              <a:highlight>
                <a:srgbClr val="FFFF00"/>
              </a:highlight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dirty="0">
              <a:latin typeface="+mn-ea"/>
            </a:endParaRPr>
          </a:p>
          <a:p>
            <a:pPr marL="1028700" lvl="1" indent="-342900"/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C33C738-C743-1A40-9E0B-C5CD17721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2" y="2582829"/>
            <a:ext cx="8153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1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57228"/>
            <a:ext cx="7983087" cy="1325563"/>
          </a:xfrm>
        </p:spPr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객체의 </a:t>
            </a:r>
            <a:r>
              <a:rPr lang="en-US" altLang="ko-KR" b="1" dirty="0">
                <a:latin typeface="+mn-ea"/>
                <a:ea typeface="+mn-ea"/>
              </a:rPr>
              <a:t>attribute</a:t>
            </a:r>
            <a:r>
              <a:rPr lang="ko-KR" altLang="en-US" b="1" dirty="0">
                <a:latin typeface="+mn-ea"/>
                <a:ea typeface="+mn-ea"/>
              </a:rPr>
              <a:t>와 </a:t>
            </a:r>
            <a:r>
              <a:rPr lang="en-US" altLang="ko-KR" b="1" dirty="0">
                <a:latin typeface="+mn-ea"/>
                <a:ea typeface="+mn-ea"/>
              </a:rPr>
              <a:t>method</a:t>
            </a:r>
            <a:r>
              <a:rPr lang="ko-KR" altLang="en-US" b="1" dirty="0">
                <a:latin typeface="+mn-ea"/>
                <a:ea typeface="+mn-ea"/>
              </a:rPr>
              <a:t>에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ko-KR" altLang="en-US" b="1" dirty="0">
                <a:latin typeface="+mn-ea"/>
                <a:ea typeface="+mn-ea"/>
              </a:rPr>
              <a:t>접근하는 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0" dirty="0">
                <a:latin typeface="+mn-ea"/>
              </a:rPr>
              <a:t>method </a:t>
            </a:r>
            <a:r>
              <a:rPr lang="ko-KR" altLang="en-US" b="0" dirty="0">
                <a:latin typeface="+mn-ea"/>
              </a:rPr>
              <a:t>호출 시</a:t>
            </a:r>
            <a:r>
              <a:rPr lang="en-US" altLang="ko-KR" b="0" dirty="0">
                <a:latin typeface="+mn-ea"/>
              </a:rPr>
              <a:t>,</a:t>
            </a:r>
            <a:r>
              <a:rPr lang="ko-KR" altLang="en-US" b="0" dirty="0">
                <a:latin typeface="+mn-ea"/>
              </a:rPr>
              <a:t> 첫번째 인자로 자신이 </a:t>
            </a:r>
            <a:r>
              <a:rPr lang="ko-KR" altLang="en-US" b="0" dirty="0" err="1">
                <a:latin typeface="+mn-ea"/>
              </a:rPr>
              <a:t>넣어지기</a:t>
            </a:r>
            <a:r>
              <a:rPr lang="ko-KR" altLang="en-US" b="0" dirty="0">
                <a:latin typeface="+mn-ea"/>
              </a:rPr>
              <a:t> 때문에 </a:t>
            </a:r>
            <a:r>
              <a:rPr lang="en-US" altLang="ko-KR" b="0" dirty="0">
                <a:latin typeface="+mn-ea"/>
              </a:rPr>
              <a:t>self</a:t>
            </a:r>
            <a:r>
              <a:rPr lang="ko-KR" altLang="en-US" b="0" dirty="0" err="1">
                <a:latin typeface="+mn-ea"/>
              </a:rPr>
              <a:t>를</a:t>
            </a:r>
            <a:r>
              <a:rPr lang="ko-KR" altLang="en-US" b="0" dirty="0">
                <a:latin typeface="+mn-ea"/>
              </a:rPr>
              <a:t> 첫 번째 인자로 항상 넣어야 함 </a:t>
            </a:r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dirty="0">
              <a:latin typeface="+mn-ea"/>
            </a:endParaRPr>
          </a:p>
          <a:p>
            <a:pPr marL="1028700" lvl="1" indent="-342900"/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24117-28BC-024F-9915-E6D2FFA96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71" y="4770843"/>
            <a:ext cx="3501657" cy="36767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6BA1927-FD9A-8B40-A99E-B898284E8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71" y="3068062"/>
            <a:ext cx="4507041" cy="790709"/>
          </a:xfrm>
          <a:prstGeom prst="rect">
            <a:avLst/>
          </a:prstGeom>
        </p:spPr>
      </p:pic>
      <p:sp>
        <p:nvSpPr>
          <p:cNvPr id="9" name="도넛[D] 8">
            <a:extLst>
              <a:ext uri="{FF2B5EF4-FFF2-40B4-BE49-F238E27FC236}">
                <a16:creationId xmlns:a16="http://schemas.microsoft.com/office/drawing/2014/main" id="{CD2718B7-E64C-2E40-885D-798049E504F6}"/>
              </a:ext>
            </a:extLst>
          </p:cNvPr>
          <p:cNvSpPr/>
          <p:nvPr/>
        </p:nvSpPr>
        <p:spPr>
          <a:xfrm>
            <a:off x="2756080" y="4725690"/>
            <a:ext cx="1080000" cy="457980"/>
          </a:xfrm>
          <a:prstGeom prst="donut">
            <a:avLst>
              <a:gd name="adj" fmla="val 16525"/>
            </a:avLst>
          </a:prstGeom>
          <a:solidFill>
            <a:srgbClr val="ED7D31">
              <a:alpha val="47059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도넛[D] 11">
            <a:extLst>
              <a:ext uri="{FF2B5EF4-FFF2-40B4-BE49-F238E27FC236}">
                <a16:creationId xmlns:a16="http://schemas.microsoft.com/office/drawing/2014/main" id="{54A3DDD3-1BC1-A246-BF14-6FF075307373}"/>
              </a:ext>
            </a:extLst>
          </p:cNvPr>
          <p:cNvSpPr/>
          <p:nvPr/>
        </p:nvSpPr>
        <p:spPr>
          <a:xfrm>
            <a:off x="4057757" y="3022909"/>
            <a:ext cx="720305" cy="457980"/>
          </a:xfrm>
          <a:prstGeom prst="donut">
            <a:avLst>
              <a:gd name="adj" fmla="val 16525"/>
            </a:avLst>
          </a:prstGeom>
          <a:solidFill>
            <a:srgbClr val="ED7D31">
              <a:alpha val="47059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도넛[D] 12">
            <a:extLst>
              <a:ext uri="{FF2B5EF4-FFF2-40B4-BE49-F238E27FC236}">
                <a16:creationId xmlns:a16="http://schemas.microsoft.com/office/drawing/2014/main" id="{86A7923D-B3DE-A84A-970E-775535990E0C}"/>
              </a:ext>
            </a:extLst>
          </p:cNvPr>
          <p:cNvSpPr/>
          <p:nvPr/>
        </p:nvSpPr>
        <p:spPr>
          <a:xfrm>
            <a:off x="5051485" y="4737866"/>
            <a:ext cx="564389" cy="457980"/>
          </a:xfrm>
          <a:prstGeom prst="donut">
            <a:avLst>
              <a:gd name="adj" fmla="val 16525"/>
            </a:avLst>
          </a:prstGeom>
          <a:solidFill>
            <a:schemeClr val="accent1">
              <a:alpha val="47059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도넛[D] 13">
            <a:extLst>
              <a:ext uri="{FF2B5EF4-FFF2-40B4-BE49-F238E27FC236}">
                <a16:creationId xmlns:a16="http://schemas.microsoft.com/office/drawing/2014/main" id="{06DB6A9C-B7E8-2C41-BA47-7F96A75A3726}"/>
              </a:ext>
            </a:extLst>
          </p:cNvPr>
          <p:cNvSpPr/>
          <p:nvPr/>
        </p:nvSpPr>
        <p:spPr>
          <a:xfrm>
            <a:off x="4805202" y="2971020"/>
            <a:ext cx="810672" cy="487100"/>
          </a:xfrm>
          <a:prstGeom prst="donut">
            <a:avLst>
              <a:gd name="adj" fmla="val 16525"/>
            </a:avLst>
          </a:prstGeom>
          <a:solidFill>
            <a:schemeClr val="accent1">
              <a:alpha val="47059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도넛[D] 14">
            <a:extLst>
              <a:ext uri="{FF2B5EF4-FFF2-40B4-BE49-F238E27FC236}">
                <a16:creationId xmlns:a16="http://schemas.microsoft.com/office/drawing/2014/main" id="{4FECA459-6651-8943-90F7-2210AB1E50B3}"/>
              </a:ext>
            </a:extLst>
          </p:cNvPr>
          <p:cNvSpPr/>
          <p:nvPr/>
        </p:nvSpPr>
        <p:spPr>
          <a:xfrm>
            <a:off x="5770948" y="2967658"/>
            <a:ext cx="810672" cy="487100"/>
          </a:xfrm>
          <a:prstGeom prst="donut">
            <a:avLst>
              <a:gd name="adj" fmla="val 16525"/>
            </a:avLst>
          </a:prstGeom>
          <a:solidFill>
            <a:srgbClr val="00B050">
              <a:alpha val="47059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도넛[D] 15">
            <a:extLst>
              <a:ext uri="{FF2B5EF4-FFF2-40B4-BE49-F238E27FC236}">
                <a16:creationId xmlns:a16="http://schemas.microsoft.com/office/drawing/2014/main" id="{B43C3609-E428-BC4F-9A32-3D6E6940C85A}"/>
              </a:ext>
            </a:extLst>
          </p:cNvPr>
          <p:cNvSpPr/>
          <p:nvPr/>
        </p:nvSpPr>
        <p:spPr>
          <a:xfrm>
            <a:off x="5654511" y="4729004"/>
            <a:ext cx="564389" cy="487100"/>
          </a:xfrm>
          <a:prstGeom prst="donut">
            <a:avLst>
              <a:gd name="adj" fmla="val 16525"/>
            </a:avLst>
          </a:prstGeom>
          <a:solidFill>
            <a:srgbClr val="00B050">
              <a:alpha val="47059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36F1FB8-C034-B344-8B74-E0932A03295F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3296080" y="3480889"/>
            <a:ext cx="1121830" cy="1244801"/>
          </a:xfrm>
          <a:prstGeom prst="straightConnector1">
            <a:avLst/>
          </a:prstGeom>
          <a:ln w="63500">
            <a:solidFill>
              <a:schemeClr val="accent2">
                <a:alpha val="56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18A967D-A830-AD40-AFC1-08E8DBC7A64D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5210538" y="3458120"/>
            <a:ext cx="123142" cy="1279746"/>
          </a:xfrm>
          <a:prstGeom prst="straightConnector1">
            <a:avLst/>
          </a:prstGeom>
          <a:ln w="635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63A085-36E7-E947-ABF2-A3788F9129DE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5896079" y="3454758"/>
            <a:ext cx="280205" cy="1321586"/>
          </a:xfrm>
          <a:prstGeom prst="straightConnector1">
            <a:avLst/>
          </a:prstGeom>
          <a:ln w="63500">
            <a:solidFill>
              <a:schemeClr val="accent6">
                <a:alpha val="56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3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Class</a:t>
            </a:r>
            <a:r>
              <a:rPr lang="ko-KR" altLang="en-US" b="1" dirty="0">
                <a:latin typeface="+mn-ea"/>
                <a:ea typeface="+mn-ea"/>
              </a:rPr>
              <a:t> 변수와 </a:t>
            </a:r>
            <a:r>
              <a:rPr lang="en-US" altLang="ko-KR" b="1" dirty="0">
                <a:latin typeface="+mn-ea"/>
                <a:ea typeface="+mn-ea"/>
              </a:rPr>
              <a:t>Instance </a:t>
            </a:r>
            <a:r>
              <a:rPr lang="ko-KR" altLang="en-US" b="1" dirty="0">
                <a:latin typeface="+mn-ea"/>
                <a:ea typeface="+mn-ea"/>
              </a:rPr>
              <a:t>변수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Class </a:t>
            </a:r>
            <a:r>
              <a:rPr lang="ko-KR" altLang="en-US" dirty="0">
                <a:latin typeface="+mn-ea"/>
              </a:rPr>
              <a:t>변수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클래스에 의해 생성된 모든 객체가 같은 값을 조회할 때 사용하는 변수</a:t>
            </a:r>
            <a:endParaRPr lang="en-US" altLang="ko-KR" b="0" dirty="0">
              <a:latin typeface="+mn-ea"/>
            </a:endParaRPr>
          </a:p>
          <a:p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Instance </a:t>
            </a:r>
            <a:r>
              <a:rPr lang="ko-KR" altLang="en-US" dirty="0">
                <a:latin typeface="+mn-ea"/>
              </a:rPr>
              <a:t>변수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b="0" dirty="0" err="1">
                <a:latin typeface="+mn-ea"/>
              </a:rPr>
              <a:t>인스턴스화</a:t>
            </a:r>
            <a:r>
              <a:rPr lang="ko-KR" altLang="en-US" dirty="0" err="1">
                <a:latin typeface="+mn-ea"/>
              </a:rPr>
              <a:t>될</a:t>
            </a:r>
            <a:r>
              <a:rPr lang="ko-KR" altLang="en-US" dirty="0">
                <a:latin typeface="+mn-ea"/>
              </a:rPr>
              <a:t> 때마다 새로운 값이 할당되며 서로 다른 객체 간에는 공유할 수 없는 변수</a:t>
            </a:r>
            <a:endParaRPr lang="en-US" altLang="ko-KR" b="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kumimoji="1" lang="ko-KR" altLang="en-US" sz="2000" dirty="0">
                <a:latin typeface="+mn-ea"/>
                <a:cs typeface="Arial" panose="020B0604020202020204" pitchFamily="34" charset="0"/>
              </a:rPr>
              <a:t> </a:t>
            </a:r>
            <a:endParaRPr kumimoji="1" lang="en-US" altLang="ko-KR" sz="2000" dirty="0">
              <a:latin typeface="+mn-ea"/>
              <a:cs typeface="Arial" panose="020B0604020202020204" pitchFamily="34" charset="0"/>
            </a:endParaRPr>
          </a:p>
          <a:p>
            <a:pPr marL="1028700" lvl="1" indent="-342900"/>
            <a:endParaRPr lang="en-US" altLang="ko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237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Representation invariant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Representation invariant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데이터 속성값을 항상</a:t>
            </a:r>
            <a:r>
              <a:rPr lang="en-US" altLang="ko-KR" dirty="0">
                <a:latin typeface="+mn-ea"/>
              </a:rPr>
              <a:t> valid</a:t>
            </a:r>
            <a:r>
              <a:rPr lang="ko-KR" altLang="en-US" dirty="0">
                <a:latin typeface="+mn-ea"/>
              </a:rPr>
              <a:t>하게 유지하는 성질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6B71EF-790F-3143-84ED-664437D7E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83" y="2937560"/>
            <a:ext cx="5918200" cy="6985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4D8E023-73E6-CC4E-9663-931575F97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83" y="3791744"/>
            <a:ext cx="5892800" cy="9017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75E797B-332A-FC47-A640-0BE812416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83" y="4849128"/>
            <a:ext cx="5905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7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Class special method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def __</a:t>
            </a:r>
            <a:r>
              <a:rPr lang="en-US" altLang="ko-Kore-KR" dirty="0" err="1">
                <a:latin typeface="+mn-ea"/>
              </a:rPr>
              <a:t>init</a:t>
            </a:r>
            <a:r>
              <a:rPr lang="en-US" altLang="ko-Kore-KR" dirty="0">
                <a:latin typeface="+mn-ea"/>
              </a:rPr>
              <a:t>__(self):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객체가 생성될 때 객체의 초기화를 위해 실행되는 </a:t>
            </a:r>
            <a:r>
              <a:rPr lang="ko-KR" altLang="en-US" dirty="0" err="1">
                <a:latin typeface="+mn-ea"/>
              </a:rPr>
              <a:t>메소드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b="0" dirty="0">
                <a:latin typeface="+mn-ea"/>
              </a:rPr>
              <a:t>객체가 생성되는 순간에 자동으로 호출됨</a:t>
            </a:r>
            <a:endParaRPr lang="en-US" altLang="ko-KR" b="0" dirty="0">
              <a:latin typeface="+mn-ea"/>
            </a:endParaRPr>
          </a:p>
          <a:p>
            <a:pPr marL="1028700" lvl="1" indent="-342900"/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86DA5C-ABD7-A74F-83B0-EEA2F70A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3748929"/>
            <a:ext cx="5918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0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Class special method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def __str__(self):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프린트 함수가 호출될 때마다 자동으로 호출됨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034B940-8A01-434B-A870-CF8DB4D48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40" y="2891161"/>
            <a:ext cx="5764782" cy="27028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A6C79D-4D19-8147-9C65-31752208E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40" y="5675163"/>
            <a:ext cx="5764782" cy="1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4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Person Class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B4B0C3F-1876-AE42-AB42-409942BC1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87" y="1892638"/>
            <a:ext cx="6585282" cy="487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Another special method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def __</a:t>
            </a:r>
            <a:r>
              <a:rPr lang="en-US" altLang="ko-Kore-KR" dirty="0" err="1">
                <a:latin typeface="+mn-ea"/>
              </a:rPr>
              <a:t>lt</a:t>
            </a:r>
            <a:r>
              <a:rPr lang="en-US" altLang="ko-Kore-KR" dirty="0">
                <a:latin typeface="+mn-ea"/>
              </a:rPr>
              <a:t>__(self, other):</a:t>
            </a:r>
          </a:p>
          <a:p>
            <a:pPr marL="1028700" lvl="1" indent="-342900"/>
            <a:r>
              <a:rPr lang="en-US" altLang="ko-Kore-KR" b="0" dirty="0">
                <a:latin typeface="+mn-ea"/>
              </a:rPr>
              <a:t>&lt; </a:t>
            </a:r>
            <a:r>
              <a:rPr lang="ko-KR" altLang="en-US" b="0" dirty="0">
                <a:latin typeface="+mn-ea"/>
              </a:rPr>
              <a:t>연산자를 오버로딩한다</a:t>
            </a:r>
            <a:r>
              <a:rPr lang="en-US" altLang="ko-KR" b="0" dirty="0">
                <a:latin typeface="+mn-ea"/>
              </a:rPr>
              <a:t>.</a:t>
            </a:r>
            <a:r>
              <a:rPr lang="ko-KR" altLang="en-US" b="0" dirty="0">
                <a:latin typeface="+mn-ea"/>
              </a:rPr>
              <a:t> </a:t>
            </a:r>
            <a:endParaRPr lang="en-US" altLang="ko-KR" b="0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x </a:t>
            </a:r>
            <a:r>
              <a:rPr lang="en-US" altLang="ko-KR" b="0" dirty="0">
                <a:latin typeface="+mn-ea"/>
              </a:rPr>
              <a:t>&lt; y</a:t>
            </a:r>
            <a:r>
              <a:rPr lang="ko-KR" altLang="en-US" b="0" dirty="0">
                <a:latin typeface="+mn-ea"/>
              </a:rPr>
              <a:t> </a:t>
            </a:r>
            <a:r>
              <a:rPr lang="ko-KR" altLang="en-US" b="0" dirty="0" err="1">
                <a:latin typeface="+mn-ea"/>
              </a:rPr>
              <a:t>를</a:t>
            </a:r>
            <a:r>
              <a:rPr lang="ko-KR" altLang="en-US" b="0" dirty="0">
                <a:latin typeface="+mn-ea"/>
              </a:rPr>
              <a:t> 정의한다</a:t>
            </a:r>
            <a:r>
              <a:rPr lang="en-US" altLang="ko-KR" b="0" dirty="0">
                <a:latin typeface="+mn-ea"/>
              </a:rPr>
              <a:t>.</a:t>
            </a:r>
          </a:p>
          <a:p>
            <a:pPr marL="1028700" lvl="1" indent="-342900"/>
            <a:r>
              <a:rPr lang="en-US" altLang="ko-Kore-KR" dirty="0" err="1">
                <a:latin typeface="+mn-ea"/>
              </a:rPr>
              <a:t>self.name</a:t>
            </a:r>
            <a:r>
              <a:rPr lang="en-US" altLang="ko-Kore-KR" dirty="0">
                <a:latin typeface="+mn-ea"/>
              </a:rPr>
              <a:t> &lt; </a:t>
            </a:r>
            <a:r>
              <a:rPr lang="en-US" altLang="ko-Kore-KR" dirty="0" err="1">
                <a:latin typeface="+mn-ea"/>
              </a:rPr>
              <a:t>other.name</a:t>
            </a:r>
            <a:r>
              <a:rPr lang="en-US" altLang="ko-Kore-KR" dirty="0">
                <a:latin typeface="+mn-ea"/>
              </a:rPr>
              <a:t> </a:t>
            </a:r>
            <a:r>
              <a:rPr lang="ko-Kore-KR" altLang="en-US" dirty="0">
                <a:latin typeface="+mn-ea"/>
              </a:rPr>
              <a:t>≡</a:t>
            </a:r>
            <a:r>
              <a:rPr lang="en-US" altLang="ko-Kore-KR" dirty="0">
                <a:latin typeface="+mn-ea"/>
              </a:rPr>
              <a:t> self.name.__</a:t>
            </a:r>
            <a:r>
              <a:rPr lang="en-US" altLang="ko-Kore-KR" dirty="0" err="1">
                <a:latin typeface="+mn-ea"/>
              </a:rPr>
              <a:t>lt</a:t>
            </a:r>
            <a:r>
              <a:rPr lang="en-US" altLang="ko-Kore-KR" dirty="0">
                <a:latin typeface="+mn-ea"/>
              </a:rPr>
              <a:t>__(</a:t>
            </a:r>
            <a:r>
              <a:rPr lang="en-US" altLang="ko-Kore-KR" dirty="0" err="1">
                <a:latin typeface="+mn-ea"/>
              </a:rPr>
              <a:t>other.name</a:t>
            </a:r>
            <a:r>
              <a:rPr lang="en-US" altLang="ko-Kore-KR" dirty="0">
                <a:latin typeface="+mn-ea"/>
              </a:rPr>
              <a:t>)</a:t>
            </a:r>
            <a:endParaRPr lang="ko-Kore-KR" altLang="en-US" dirty="0">
              <a:latin typeface="+mn-ea"/>
            </a:endParaRPr>
          </a:p>
          <a:p>
            <a:pPr marL="1028700" lvl="1" indent="-342900"/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02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Overloading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Overloading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같은 이름의 함수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메서드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여러 개 정의하고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매개변수의 유형과 개수를 다르게 하여 다양한 유형의 호출에 응답할 수 있게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r>
              <a:rPr lang="ko-KR" altLang="en-US" b="0" dirty="0" err="1">
                <a:latin typeface="+mn-ea"/>
              </a:rPr>
              <a:t>메소드</a:t>
            </a:r>
            <a:r>
              <a:rPr lang="ko-KR" altLang="en-US" b="0" dirty="0">
                <a:latin typeface="+mn-ea"/>
              </a:rPr>
              <a:t> 이름은 같다</a:t>
            </a:r>
            <a:r>
              <a:rPr lang="en-US" altLang="ko-KR" b="0" dirty="0">
                <a:latin typeface="+mn-ea"/>
              </a:rPr>
              <a:t>.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매개변수의 개수나 타입이 다르다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e</a:t>
            </a:r>
            <a:r>
              <a:rPr lang="en-US" altLang="ko-Kore-KR" b="0" dirty="0">
                <a:latin typeface="+mn-ea"/>
              </a:rPr>
              <a:t>x) </a:t>
            </a:r>
            <a:r>
              <a:rPr lang="ko-KR" altLang="en-US" b="0" dirty="0">
                <a:latin typeface="+mn-ea"/>
              </a:rPr>
              <a:t>내장 함수 </a:t>
            </a:r>
            <a:r>
              <a:rPr lang="en-US" altLang="ko-KR" b="0" dirty="0">
                <a:latin typeface="+mn-ea"/>
              </a:rPr>
              <a:t>sort(</a:t>
            </a:r>
            <a:r>
              <a:rPr lang="ko-KR" altLang="en-US" b="0" dirty="0">
                <a:latin typeface="+mn-ea"/>
              </a:rPr>
              <a:t> </a:t>
            </a:r>
            <a:r>
              <a:rPr lang="en-US" altLang="ko-KR" b="0" dirty="0">
                <a:latin typeface="+mn-ea"/>
              </a:rPr>
              <a:t>)</a:t>
            </a: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39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309-B279-4CF1-9DF8-C5F734A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608456"/>
            <a:ext cx="2631948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B70A-6047-4268-9AC1-A307A9A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OOP</a:t>
            </a:r>
          </a:p>
          <a:p>
            <a:r>
              <a:rPr lang="en-US" altLang="ko-KR" dirty="0"/>
              <a:t>ADT</a:t>
            </a:r>
            <a:r>
              <a:rPr lang="ko-KR" altLang="en-US" dirty="0"/>
              <a:t>와 </a:t>
            </a:r>
            <a:r>
              <a:rPr lang="en-US" altLang="ko-KR" dirty="0"/>
              <a:t>Class</a:t>
            </a:r>
          </a:p>
          <a:p>
            <a:r>
              <a:rPr lang="en-US" altLang="ko-KR" dirty="0"/>
              <a:t>Class </a:t>
            </a:r>
          </a:p>
          <a:p>
            <a:r>
              <a:rPr lang="en-US" altLang="ko-KR" dirty="0"/>
              <a:t>Representation invariant</a:t>
            </a:r>
          </a:p>
          <a:p>
            <a:r>
              <a:rPr lang="en-US" altLang="ko-KR" dirty="0"/>
              <a:t>Class special method</a:t>
            </a:r>
          </a:p>
          <a:p>
            <a:r>
              <a:rPr lang="en-US" altLang="ko-KR" dirty="0"/>
              <a:t>Overloading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37550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Class import </a:t>
            </a:r>
            <a:r>
              <a:rPr lang="ko-KR" altLang="en-US" dirty="0">
                <a:latin typeface="+mn-ea"/>
                <a:ea typeface="+mn-ea"/>
              </a:rPr>
              <a:t>하기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  <a:latin typeface="+mn-ea"/>
              </a:rPr>
              <a:t>f</a:t>
            </a:r>
            <a:r>
              <a:rPr lang="en-US" altLang="ko-Kore-KR" dirty="0">
                <a:highlight>
                  <a:srgbClr val="FFFF00"/>
                </a:highlight>
                <a:latin typeface="+mn-ea"/>
              </a:rPr>
              <a:t>or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파일명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import 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클래스명</a:t>
            </a:r>
            <a:endParaRPr lang="en-US" altLang="ko-KR" dirty="0">
              <a:highlight>
                <a:srgbClr val="FFFF00"/>
              </a:highlight>
              <a:latin typeface="+mn-ea"/>
            </a:endParaRPr>
          </a:p>
          <a:p>
            <a:pPr marL="1028700" lvl="1" indent="-342900"/>
            <a:r>
              <a:rPr lang="en-US" altLang="ko-Kore-KR" dirty="0">
                <a:latin typeface="+mn-ea"/>
              </a:rPr>
              <a:t>e</a:t>
            </a:r>
            <a:r>
              <a:rPr lang="en-US" altLang="ko-Kore-KR" b="0" dirty="0">
                <a:latin typeface="+mn-ea"/>
              </a:rPr>
              <a:t>x</a:t>
            </a:r>
            <a:r>
              <a:rPr lang="en-US" altLang="ko-Kore-KR" dirty="0">
                <a:latin typeface="+mn-ea"/>
              </a:rPr>
              <a:t>) from </a:t>
            </a:r>
            <a:r>
              <a:rPr lang="en-US" altLang="ko-Kore-KR" dirty="0" err="1">
                <a:latin typeface="+mn-ea"/>
              </a:rPr>
              <a:t>testClass</a:t>
            </a:r>
            <a:r>
              <a:rPr lang="en-US" altLang="ko-Kore-KR" dirty="0">
                <a:latin typeface="+mn-ea"/>
              </a:rPr>
              <a:t> import Person</a:t>
            </a:r>
          </a:p>
          <a:p>
            <a:pPr marL="1028700" lvl="1" indent="-342900"/>
            <a:r>
              <a:rPr lang="en-US" altLang="ko-Kore-KR" dirty="0">
                <a:latin typeface="+mn-ea"/>
              </a:rPr>
              <a:t>e</a:t>
            </a:r>
            <a:r>
              <a:rPr lang="en-US" altLang="ko-Kore-KR" b="0" dirty="0">
                <a:latin typeface="+mn-ea"/>
              </a:rPr>
              <a:t>x) from </a:t>
            </a:r>
            <a:r>
              <a:rPr lang="en-US" altLang="ko-Kore-KR" b="0" dirty="0" err="1">
                <a:latin typeface="+mn-ea"/>
              </a:rPr>
              <a:t>testClass</a:t>
            </a:r>
            <a:r>
              <a:rPr lang="en-US" altLang="ko-Kore-KR" b="0" dirty="0">
                <a:latin typeface="+mn-ea"/>
              </a:rPr>
              <a:t> import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3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Object-oriented Programming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Objects?</a:t>
            </a:r>
          </a:p>
          <a:p>
            <a:pPr marL="1028700" lvl="1" indent="-342900"/>
            <a:r>
              <a:rPr lang="en" altLang="ko-Kore-KR" dirty="0">
                <a:latin typeface="+mn-ea"/>
              </a:rPr>
              <a:t>Any data with state (attributes or value) and defined behavior (methods).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(python </a:t>
            </a:r>
            <a:r>
              <a:rPr lang="ko-KR" altLang="en-US" dirty="0">
                <a:latin typeface="+mn-ea"/>
              </a:rPr>
              <a:t>공식 </a:t>
            </a:r>
            <a:r>
              <a:rPr lang="en-US" altLang="ko-KR" dirty="0">
                <a:latin typeface="+mn-ea"/>
              </a:rPr>
              <a:t>glossary: https://</a:t>
            </a:r>
            <a:r>
              <a:rPr lang="en-US" altLang="ko-KR" dirty="0" err="1">
                <a:latin typeface="+mn-ea"/>
              </a:rPr>
              <a:t>docs.python.org</a:t>
            </a:r>
            <a:r>
              <a:rPr lang="en-US" altLang="ko-KR" dirty="0">
                <a:latin typeface="+mn-ea"/>
              </a:rPr>
              <a:t>/3/</a:t>
            </a:r>
            <a:r>
              <a:rPr lang="en-US" altLang="ko-KR" dirty="0" err="1">
                <a:latin typeface="+mn-ea"/>
              </a:rPr>
              <a:t>glossary.html</a:t>
            </a:r>
            <a:r>
              <a:rPr lang="en-US" altLang="ko-KR" dirty="0">
                <a:latin typeface="+mn-ea"/>
              </a:rPr>
              <a:t>)</a:t>
            </a:r>
            <a:endParaRPr lang="en" altLang="ko-Kore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어떠한 속성값과 행동을 가지고 있는 데이터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ex) </a:t>
            </a:r>
            <a:r>
              <a:rPr lang="ko-KR" altLang="en-US" dirty="0">
                <a:latin typeface="+mn-ea"/>
              </a:rPr>
              <a:t>자동차는 바퀴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색깔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의자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핸들 등의 속성과 전진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후진 등의 행동을 가진 객체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Object-oriented Programming(OOP)?</a:t>
            </a:r>
          </a:p>
          <a:p>
            <a:pPr marL="1028700" lvl="1" indent="-342900"/>
            <a:r>
              <a:rPr lang="en" altLang="ko-Kore-KR" dirty="0">
                <a:latin typeface="+mn-ea"/>
              </a:rPr>
              <a:t>OOP</a:t>
            </a:r>
            <a:r>
              <a:rPr lang="ko-KR" altLang="en-US" dirty="0">
                <a:latin typeface="+mn-ea"/>
              </a:rPr>
              <a:t>는 객체의 관점에서 프로그래밍 하는 것을 의미함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r>
              <a:rPr lang="ko-KR" altLang="en-US" b="0" dirty="0">
                <a:latin typeface="+mn-ea"/>
              </a:rPr>
              <a:t>객체들의 유기적인 관계를 통해서 프로세스가 진행됨</a:t>
            </a:r>
            <a:r>
              <a:rPr lang="en-US" altLang="ko-KR" b="0" dirty="0">
                <a:latin typeface="+mn-ea"/>
              </a:rPr>
              <a:t>.</a:t>
            </a:r>
            <a:r>
              <a:rPr lang="ko-KR" altLang="en-US" b="0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1485900" lvl="2" indent="-342900"/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0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Abstract Data Types and Classes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ADT?</a:t>
            </a:r>
          </a:p>
          <a:p>
            <a:pPr marL="1028700" lvl="1" indent="-342900"/>
            <a:r>
              <a:rPr lang="ko-KR" altLang="en-US" b="0" dirty="0">
                <a:latin typeface="+mn-ea"/>
              </a:rPr>
              <a:t>추상 데이터 타입</a:t>
            </a:r>
            <a:endParaRPr lang="en-US" altLang="ko-KR" b="0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자료형과</a:t>
            </a:r>
            <a:r>
              <a:rPr lang="ko-KR" altLang="en-US" dirty="0">
                <a:latin typeface="+mn-ea"/>
              </a:rPr>
              <a:t> 그 </a:t>
            </a:r>
            <a:r>
              <a:rPr lang="ko-KR" altLang="en-US" dirty="0" err="1">
                <a:latin typeface="+mn-ea"/>
              </a:rPr>
              <a:t>자료형을</a:t>
            </a:r>
            <a:r>
              <a:rPr lang="ko-KR" altLang="en-US" dirty="0">
                <a:latin typeface="+mn-ea"/>
              </a:rPr>
              <a:t> 바탕으로 하는 기능들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함수들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집합 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구체적인 기능의 완성을 언급하지 않고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순수하게 기능이 무엇인지를 나열한 것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b="0" dirty="0">
                <a:latin typeface="+mn-ea"/>
              </a:rPr>
              <a:t>Class</a:t>
            </a:r>
            <a:r>
              <a:rPr lang="ko-KR" altLang="en-US" b="0" dirty="0">
                <a:latin typeface="+mn-ea"/>
              </a:rPr>
              <a:t>는 </a:t>
            </a:r>
            <a:r>
              <a:rPr lang="en-US" altLang="ko-KR" b="0" dirty="0">
                <a:latin typeface="+mn-ea"/>
              </a:rPr>
              <a:t>Python</a:t>
            </a:r>
            <a:r>
              <a:rPr lang="ko-KR" altLang="en-US" b="0" dirty="0">
                <a:latin typeface="+mn-ea"/>
              </a:rPr>
              <a:t>에서의 </a:t>
            </a:r>
            <a:r>
              <a:rPr lang="en-US" altLang="ko-KR" dirty="0">
                <a:latin typeface="+mn-ea"/>
              </a:rPr>
              <a:t>data abstraction</a:t>
            </a:r>
            <a:r>
              <a:rPr lang="ko-KR" altLang="en-US" dirty="0">
                <a:latin typeface="+mn-ea"/>
              </a:rPr>
              <a:t>임</a:t>
            </a:r>
            <a:r>
              <a:rPr lang="en-US" altLang="ko-KR" dirty="0">
                <a:latin typeface="+mn-ea"/>
              </a:rPr>
              <a:t>.</a:t>
            </a: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Interface?</a:t>
            </a:r>
          </a:p>
          <a:p>
            <a:pPr marL="1028700" lvl="1" indent="-342900"/>
            <a:r>
              <a:rPr lang="en-US" altLang="ko-Kore-KR" b="0" dirty="0">
                <a:latin typeface="+mn-ea"/>
              </a:rPr>
              <a:t>ADT</a:t>
            </a:r>
            <a:r>
              <a:rPr lang="ko-KR" altLang="en-US" b="0" dirty="0">
                <a:latin typeface="+mn-ea"/>
              </a:rPr>
              <a:t>와 그 밖의 프로그램</a:t>
            </a:r>
            <a:r>
              <a:rPr lang="en-US" altLang="ko-KR" b="0" dirty="0">
                <a:latin typeface="+mn-ea"/>
              </a:rPr>
              <a:t>,</a:t>
            </a:r>
            <a:r>
              <a:rPr lang="ko-KR" altLang="en-US" b="0" dirty="0">
                <a:latin typeface="+mn-ea"/>
              </a:rPr>
              <a:t> 정의된 </a:t>
            </a:r>
            <a:r>
              <a:rPr lang="en-US" altLang="ko-KR" b="0" dirty="0">
                <a:latin typeface="+mn-ea"/>
              </a:rPr>
              <a:t>operation</a:t>
            </a:r>
            <a:r>
              <a:rPr lang="ko-KR" altLang="en-US" b="0" dirty="0">
                <a:latin typeface="+mn-ea"/>
              </a:rPr>
              <a:t>을 통해서만 </a:t>
            </a:r>
            <a:r>
              <a:rPr lang="en-US" altLang="ko-KR" b="0" dirty="0">
                <a:latin typeface="+mn-ea"/>
              </a:rPr>
              <a:t>interface</a:t>
            </a:r>
            <a:r>
              <a:rPr lang="ko-KR" altLang="en-US" b="0" dirty="0">
                <a:latin typeface="+mn-ea"/>
              </a:rPr>
              <a:t>가 이루어짐</a:t>
            </a:r>
            <a:r>
              <a:rPr lang="en-US" altLang="ko-KR" b="0" dirty="0">
                <a:latin typeface="+mn-ea"/>
              </a:rPr>
              <a:t>.</a:t>
            </a:r>
          </a:p>
          <a:p>
            <a:pPr marL="1028700" lvl="1" indent="-342900"/>
            <a:r>
              <a:rPr lang="ko-KR" altLang="en-US" b="0" dirty="0">
                <a:latin typeface="+mn-ea"/>
              </a:rPr>
              <a:t>무엇을 하는지에 대해 정의</a:t>
            </a:r>
            <a:r>
              <a:rPr lang="en-US" altLang="ko-KR" b="0" dirty="0">
                <a:latin typeface="+mn-ea"/>
              </a:rPr>
              <a:t>.</a:t>
            </a:r>
            <a:r>
              <a:rPr lang="ko-KR" altLang="en-US" b="0" dirty="0">
                <a:latin typeface="+mn-ea"/>
              </a:rPr>
              <a:t> 어떻게 하는지는 </a:t>
            </a:r>
            <a:r>
              <a:rPr lang="en-US" altLang="ko-KR" b="0" dirty="0">
                <a:latin typeface="+mn-ea"/>
              </a:rPr>
              <a:t>X</a:t>
            </a: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846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Class definition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Class?</a:t>
            </a:r>
          </a:p>
          <a:p>
            <a:pPr marL="1028700" lvl="1" indent="-342900"/>
            <a:r>
              <a:rPr lang="en-US" altLang="ko-Kore-KR" b="0" dirty="0">
                <a:latin typeface="+mn-ea"/>
              </a:rPr>
              <a:t>Python</a:t>
            </a:r>
            <a:r>
              <a:rPr lang="ko-KR" altLang="en-US" b="0" dirty="0">
                <a:latin typeface="+mn-ea"/>
              </a:rPr>
              <a:t>에서의 </a:t>
            </a:r>
            <a:r>
              <a:rPr lang="en-US" altLang="ko-KR" b="0" dirty="0">
                <a:latin typeface="+mn-ea"/>
              </a:rPr>
              <a:t>data</a:t>
            </a:r>
            <a:r>
              <a:rPr lang="ko-KR" altLang="en-US" b="0" dirty="0">
                <a:latin typeface="+mn-ea"/>
              </a:rPr>
              <a:t> </a:t>
            </a:r>
            <a:r>
              <a:rPr lang="en-US" altLang="ko-KR" b="0" dirty="0">
                <a:latin typeface="+mn-ea"/>
              </a:rPr>
              <a:t>abstraction</a:t>
            </a:r>
          </a:p>
          <a:p>
            <a:pPr marL="1028700" lvl="1" indent="-342900"/>
            <a:r>
              <a:rPr lang="ko-KR" altLang="en-US" b="0" dirty="0">
                <a:latin typeface="+mn-ea"/>
              </a:rPr>
              <a:t>객체를 만들어 내기 위한 설계도 혹은 틀 </a:t>
            </a:r>
            <a:endParaRPr lang="en-US" altLang="ko-KR" b="0" dirty="0">
              <a:latin typeface="+mn-ea"/>
            </a:endParaRPr>
          </a:p>
          <a:p>
            <a:pPr marL="1028700" lvl="1" indent="-342900"/>
            <a:endParaRPr lang="en-US" altLang="ko-Kore-KR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700D1-414D-9643-91CE-0C4AE4983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41" y="3240458"/>
            <a:ext cx="4462318" cy="33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Method vs Function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Functio</a:t>
            </a:r>
            <a:r>
              <a:rPr lang="en-US" altLang="ko-KR" dirty="0">
                <a:latin typeface="+mn-ea"/>
              </a:rPr>
              <a:t>n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반복적으로 활용 될 수 있는 변수와 알고리즘 등을 묶어 호출할 수 있는 코드의 집합</a:t>
            </a:r>
            <a:r>
              <a:rPr lang="en-US" altLang="ko-KR" dirty="0">
                <a:latin typeface="+mn-ea"/>
              </a:rPr>
              <a:t>.</a:t>
            </a: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Method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클래스 안에 구현된 함수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ko-Kore-KR" altLang="en-US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719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Class vs Instance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Class</a:t>
            </a:r>
          </a:p>
          <a:p>
            <a:pPr marL="1028700" lvl="1" indent="-342900"/>
            <a:r>
              <a:rPr lang="ko-KR" altLang="en-US" b="0" dirty="0">
                <a:latin typeface="+mn-ea"/>
              </a:rPr>
              <a:t>객체로 만들어 내기 위한 설계도 혹은 틀</a:t>
            </a:r>
            <a:endParaRPr lang="en-US" altLang="ko-KR" b="0" dirty="0">
              <a:latin typeface="+mn-ea"/>
            </a:endParaRPr>
          </a:p>
          <a:p>
            <a:pPr marL="1028700" lvl="1" indent="-342900"/>
            <a:r>
              <a:rPr lang="ko-KR" altLang="en-US" b="0" dirty="0">
                <a:latin typeface="+mn-ea"/>
              </a:rPr>
              <a:t>속성</a:t>
            </a:r>
            <a:r>
              <a:rPr lang="en-US" altLang="ko-KR" b="0" dirty="0">
                <a:latin typeface="+mn-ea"/>
              </a:rPr>
              <a:t>(attribute)</a:t>
            </a:r>
            <a:r>
              <a:rPr lang="ko-KR" altLang="en-US" b="0" dirty="0">
                <a:latin typeface="+mn-ea"/>
              </a:rPr>
              <a:t>과 동작</a:t>
            </a:r>
            <a:r>
              <a:rPr lang="en-US" altLang="ko-KR" b="0" dirty="0">
                <a:latin typeface="+mn-ea"/>
              </a:rPr>
              <a:t>(method)</a:t>
            </a:r>
            <a:r>
              <a:rPr lang="ko-KR" altLang="en-US" b="0" dirty="0">
                <a:latin typeface="+mn-ea"/>
              </a:rPr>
              <a:t>을 갖는 데이터 타입</a:t>
            </a:r>
            <a:endParaRPr lang="en-US" altLang="ko-KR" b="0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속성은 변수와 유사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동작은 함수와 유사</a:t>
            </a:r>
            <a:endParaRPr lang="en-US" altLang="ko-Kore-KR" b="0" dirty="0">
              <a:latin typeface="+mn-ea"/>
            </a:endParaRPr>
          </a:p>
          <a:p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Instance (Object)</a:t>
            </a:r>
          </a:p>
          <a:p>
            <a:pPr marL="1028700" lvl="1" indent="-342900"/>
            <a:r>
              <a:rPr lang="ko-Kore-KR" altLang="en-US" b="0" dirty="0">
                <a:latin typeface="+mn-ea"/>
              </a:rPr>
              <a:t>클래스</a:t>
            </a:r>
            <a:r>
              <a:rPr lang="ko-KR" altLang="en-US" b="0" dirty="0">
                <a:latin typeface="+mn-ea"/>
              </a:rPr>
              <a:t> 모양 그대로 생성된 실체</a:t>
            </a:r>
            <a:endParaRPr lang="en-US" altLang="ko-KR" b="0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클래스의 모양대로 모두 동일한 속성을 가지고 탄생하지만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자신만의 고유한 값을 가짐으로써 구분됨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75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Class </a:t>
            </a:r>
            <a:r>
              <a:rPr lang="ko-KR" altLang="en-US" dirty="0">
                <a:latin typeface="+mn-ea"/>
                <a:ea typeface="+mn-ea"/>
              </a:rPr>
              <a:t>선언 방법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endParaRPr lang="ko-Kore-KR" altLang="en-US" b="0" dirty="0">
              <a:latin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2513C89-E40C-2440-B252-987641251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0" y="2319410"/>
            <a:ext cx="3746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Class</a:t>
            </a:r>
            <a:r>
              <a:rPr lang="ko-KR" altLang="en-US" b="1" dirty="0">
                <a:latin typeface="+mn-ea"/>
                <a:ea typeface="+mn-ea"/>
              </a:rPr>
              <a:t>로 객체를 생성하는 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4AF0D-7777-F04A-88D6-AEA7A680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ore-KR" altLang="en-US" b="0" dirty="0">
              <a:latin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E233AD8-399E-8744-9F60-C1B4F110F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791"/>
            <a:ext cx="6172200" cy="422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C2971C-C55D-314A-B80C-2413AE927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659" y="2382841"/>
            <a:ext cx="3441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27262"/>
      </p:ext>
    </p:extLst>
  </p:cSld>
  <p:clrMapOvr>
    <a:masterClrMapping/>
  </p:clrMapOvr>
</p:sld>
</file>

<file path=ppt/theme/theme1.xml><?xml version="1.0" encoding="utf-8"?>
<a:theme xmlns:a="http://schemas.openxmlformats.org/drawingml/2006/main" name="DoS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22282</TotalTime>
  <Words>510</Words>
  <Application>Microsoft Macintosh PowerPoint</Application>
  <PresentationFormat>화면 슬라이드 쇼(4:3)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DoS 레이아웃</vt:lpstr>
      <vt:lpstr>Classes and Object-oriented Programming</vt:lpstr>
      <vt:lpstr>목차</vt:lpstr>
      <vt:lpstr>Object-oriented Programming</vt:lpstr>
      <vt:lpstr>Abstract Data Types and Classes</vt:lpstr>
      <vt:lpstr>Class definition</vt:lpstr>
      <vt:lpstr>Method vs Function</vt:lpstr>
      <vt:lpstr>Class vs Instance</vt:lpstr>
      <vt:lpstr>Class 선언 방법</vt:lpstr>
      <vt:lpstr>Class로 객체를 생성하는 방법</vt:lpstr>
      <vt:lpstr>객체의 attribute와 method에  접근하는 방법</vt:lpstr>
      <vt:lpstr>객체의 attribute와 method에  접근하는 방법</vt:lpstr>
      <vt:lpstr>객체의 attribute와 method에  접근하는 방법</vt:lpstr>
      <vt:lpstr>Class 변수와 Instance 변수 </vt:lpstr>
      <vt:lpstr>Representation invariant</vt:lpstr>
      <vt:lpstr>Class special method</vt:lpstr>
      <vt:lpstr>Class special method</vt:lpstr>
      <vt:lpstr>Person Class</vt:lpstr>
      <vt:lpstr>Another special method</vt:lpstr>
      <vt:lpstr>Overloading</vt:lpstr>
      <vt:lpstr>Class import 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1주차 스터디 자료</dc:title>
  <dc:creator>유도진</dc:creator>
  <cp:lastModifiedBy>신지희</cp:lastModifiedBy>
  <cp:revision>394</cp:revision>
  <dcterms:created xsi:type="dcterms:W3CDTF">2019-03-31T17:47:10Z</dcterms:created>
  <dcterms:modified xsi:type="dcterms:W3CDTF">2021-05-26T15:18:12Z</dcterms:modified>
</cp:coreProperties>
</file>