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7" r:id="rId19"/>
    <p:sldId id="278" r:id="rId20"/>
    <p:sldId id="279" r:id="rId21"/>
    <p:sldId id="281" r:id="rId22"/>
    <p:sldId id="282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FB04B-06F3-4F36-BD00-0A40B6EEE30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A8123-9DA4-497C-918A-F422C6D1F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1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9CF00-74B5-4ED3-A0B9-0EE2AAE01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8D6D9-237B-47F7-A5CE-B7BD4614C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A2B5A-05E6-4568-B160-F8B1E342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D724-136F-4BA3-91D4-2634A67C5C8A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3EBA8-BA1E-4077-86F5-05D76281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CB95E-31DB-4154-B43F-DFB17D37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4442-57B6-4207-8C49-167AF123E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5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145D2-5F20-4F86-8B04-35D61121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7EE78-8ECC-4E0F-85F3-51C6D5939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1B3AC-28A6-4EA0-96FA-A0E6C124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D724-136F-4BA3-91D4-2634A67C5C8A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4D702-CC93-4690-918E-DCC03975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3F812-3528-4C92-B600-8395D385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4442-57B6-4207-8C49-167AF123E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0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DCE5C0-2103-4C8A-B390-053CC657C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388EA-6D8E-4E23-8300-2CCB80903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9434C-A59C-4F4F-9889-530472FE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D724-136F-4BA3-91D4-2634A67C5C8A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31F50-3DBC-4244-BBCC-7B4C54ED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F6428-6AAE-420F-87DF-D2BD6831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4442-57B6-4207-8C49-167AF123E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4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A1EE1-D3A0-4CBD-9229-9558F913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3D3F5-CD59-4183-9C90-B20710D0F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FED89-E2A9-4040-AD5E-B2026DC5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D724-136F-4BA3-91D4-2634A67C5C8A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78FBB-6D5D-450C-9206-77673C03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765F1-83B2-4128-9FC2-70188DFB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4442-57B6-4207-8C49-167AF123E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6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D8A87-D834-47D0-89EA-D7240072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E4BE33-8BF6-4F33-9AA4-CE0D93DCD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FFF83-415D-4BB5-A640-B0FA40CB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D724-136F-4BA3-91D4-2634A67C5C8A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48BF5-9821-406D-BE72-94F4AE96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86DED-488D-46EC-AB1A-86448120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4442-57B6-4207-8C49-167AF123E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14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4B6E3-EECA-4356-8CD9-AACFBBAF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54CB3-EDE6-477F-8121-3E77AD5A4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A60199-BD4C-479B-9040-DBC5EEE56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C5BA7-BD21-4859-9C88-32CBF628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D724-136F-4BA3-91D4-2634A67C5C8A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8EE78-4C0F-4F75-8D1F-FD21D625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709F8-A515-402C-85A4-F29D297E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4442-57B6-4207-8C49-167AF123E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92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2B9FF-F2ED-4BCC-9A46-706044ED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11FE6-70C6-4626-BD50-7CAA8114E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237DD-DC1F-4257-AA1F-3A159211F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80EA58-34D5-4090-BC32-A6BD6D2D8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13D098-1160-4856-A856-0EA548C60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B48D72-29D3-4CAB-A94C-94ED5E9D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D724-136F-4BA3-91D4-2634A67C5C8A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A54869-A845-4471-8B67-B37111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F84B84-8FB8-400A-A4AF-E0CC3DA1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4442-57B6-4207-8C49-167AF123E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69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2A2B2-6CFF-4EFC-9593-B5259BD3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131A27-B42B-4BE3-A191-43B79109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D724-136F-4BA3-91D4-2634A67C5C8A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A5E485-868C-4C15-BEA3-5ADA555E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146FB2-5AC1-46FB-A46A-D4AA57F7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4442-57B6-4207-8C49-167AF123E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1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EF24B9-4D20-4E36-ABFD-7206CD6C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D724-136F-4BA3-91D4-2634A67C5C8A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46CC7D-FB7D-4594-A7B7-706EED7B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FD6194-9F08-4D37-9217-C95D03D1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4442-57B6-4207-8C49-167AF123E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1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3A92-6451-4D4B-9FDA-5F545E09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1ABFA-D61B-41A0-BA43-FE7BDFF4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158A79-0B5E-46E3-88A3-4C14346B4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EBFD6-C6F1-4F16-8948-137E7A21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D724-136F-4BA3-91D4-2634A67C5C8A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ACD2E6-FEDA-4AD9-82BE-79E574DD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42EB92-5AD8-400D-82FA-EAF825B3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4442-57B6-4207-8C49-167AF123E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9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24CA6-383F-4563-BDB0-228D6B70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E67E2B-A329-478E-BAB1-C046607AB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0D987-24A4-4D00-9C82-6A535D5C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57233-4CAD-4B05-8665-A7FF9CFF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D724-136F-4BA3-91D4-2634A67C5C8A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DF9652-6207-4650-883B-204D63C5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CB2DD-8B1B-4BBD-8F00-FBCA5C92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4442-57B6-4207-8C49-167AF123E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6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6C56E2-8840-41C7-98D7-CABAAD94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152D50-A1DC-4E07-8E56-D008986CB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98A10-4133-405F-9503-8586B876A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D724-136F-4BA3-91D4-2634A67C5C8A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F5707-6079-48B5-9B6F-5F673F9CE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265D4-4FA7-4632-9B15-DFD0FCFC2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4442-57B6-4207-8C49-167AF123E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5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CF0F5-0F0C-4C1D-9C9B-BB957998D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8E619-76BC-44BE-BF25-9DAB27441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                         </a:t>
            </a:r>
          </a:p>
          <a:p>
            <a:r>
              <a:rPr lang="en-US" altLang="ko-KR" dirty="0"/>
              <a:t>                                              60201689 </a:t>
            </a:r>
            <a:r>
              <a:rPr lang="ko-KR" altLang="en-US" dirty="0" err="1"/>
              <a:t>양채연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36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14FCF1-DF33-4FF0-AA2D-B6D786DB0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55" y="1005165"/>
            <a:ext cx="6684841" cy="15475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744D3-BE74-487A-9A8A-00E7D5B4CDEE}"/>
              </a:ext>
            </a:extLst>
          </p:cNvPr>
          <p:cNvSpPr txBox="1"/>
          <p:nvPr/>
        </p:nvSpPr>
        <p:spPr>
          <a:xfrm>
            <a:off x="1192355" y="2761129"/>
            <a:ext cx="6857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속성 값 변경 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클래스이름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r>
              <a:rPr lang="ko-KR" altLang="en-US" dirty="0">
                <a:solidFill>
                  <a:schemeClr val="accent2"/>
                </a:solidFill>
              </a:rPr>
              <a:t>속성이름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2689A2-1BED-4389-801D-17822D6A8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55" y="3428999"/>
            <a:ext cx="6858574" cy="5334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1A88F1-B27C-447E-AC97-19C23BF3E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95" y="4156207"/>
            <a:ext cx="6932470" cy="8281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8D7305-8AC4-4BA8-9752-9DA2824A6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95" y="5177122"/>
            <a:ext cx="8942365" cy="108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1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2D840-AC31-4647-B3EC-B5BB0144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200" dirty="0"/>
              <a:t>인스턴스 속성 </a:t>
            </a:r>
            <a:r>
              <a:rPr lang="en-US" altLang="ko-KR" sz="4200" dirty="0"/>
              <a:t>( instance attribute )</a:t>
            </a:r>
            <a:endParaRPr lang="ko-KR" altLang="en-US" sz="4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04983-FD97-4431-A9AF-50A543CC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개별</a:t>
            </a:r>
            <a:r>
              <a:rPr lang="en-US" altLang="ko-KR" dirty="0"/>
              <a:t> </a:t>
            </a:r>
            <a:r>
              <a:rPr lang="ko-KR" altLang="en-US" dirty="0"/>
              <a:t>인스턴스가</a:t>
            </a:r>
            <a:r>
              <a:rPr lang="en-US" altLang="ko-KR" dirty="0"/>
              <a:t> </a:t>
            </a:r>
            <a:r>
              <a:rPr lang="ko-KR" altLang="en-US" dirty="0"/>
              <a:t>고유한 값을 가져야 할 때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500" dirty="0"/>
              <a:t>( = </a:t>
            </a:r>
            <a:r>
              <a:rPr lang="ko-KR" altLang="en-US" sz="2500" dirty="0"/>
              <a:t>인스턴스 변수 </a:t>
            </a:r>
            <a:r>
              <a:rPr lang="en-US" altLang="ko-KR" sz="2500" dirty="0"/>
              <a:t>(</a:t>
            </a:r>
            <a:r>
              <a:rPr lang="ko-KR" altLang="en-US" sz="2500" dirty="0"/>
              <a:t> </a:t>
            </a:r>
            <a:r>
              <a:rPr lang="en-US" altLang="ko-KR" sz="2500" dirty="0"/>
              <a:t>instance</a:t>
            </a:r>
            <a:r>
              <a:rPr lang="ko-KR" altLang="en-US" sz="2500" dirty="0"/>
              <a:t> </a:t>
            </a:r>
            <a:r>
              <a:rPr lang="en-US" altLang="ko-KR" sz="2500" dirty="0"/>
              <a:t>variable ))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B7867-0039-40F2-992B-C18A6EE62232}"/>
              </a:ext>
            </a:extLst>
          </p:cNvPr>
          <p:cNvSpPr txBox="1"/>
          <p:nvPr/>
        </p:nvSpPr>
        <p:spPr>
          <a:xfrm flipH="1">
            <a:off x="960119" y="2950655"/>
            <a:ext cx="8314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Special method 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이란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2FE0B-E454-407D-8302-007305FAF250}"/>
              </a:ext>
            </a:extLst>
          </p:cNvPr>
          <p:cNvSpPr txBox="1"/>
          <p:nvPr/>
        </p:nvSpPr>
        <p:spPr>
          <a:xfrm>
            <a:off x="960119" y="3779520"/>
            <a:ext cx="831476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클래스의 인스턴스를 생성할 때 초기화할 수 있도록 특별한 메소드를 제공</a:t>
            </a:r>
            <a:r>
              <a:rPr lang="en-US" altLang="ko-KR" dirty="0"/>
              <a:t>.</a:t>
            </a:r>
            <a:r>
              <a:rPr lang="ko-KR" altLang="en-US" dirty="0"/>
              <a:t> 이 메소드의 이름은 </a:t>
            </a:r>
            <a:r>
              <a:rPr lang="en-US" altLang="ko-KR" dirty="0"/>
              <a:t>__int__()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  <a:r>
              <a:rPr lang="ko-KR" altLang="en-US" dirty="0"/>
              <a:t> 메소드는 어떤 객체가 클래스로부터 만들어질 때 저절로 호출되어서 그 객체가 갖게 될 여러 가지 기본적인 </a:t>
            </a:r>
            <a:r>
              <a:rPr lang="ko-KR" altLang="en-US" dirty="0" err="1"/>
              <a:t>초깃값을</a:t>
            </a:r>
            <a:r>
              <a:rPr lang="ko-KR" altLang="en-US" dirty="0"/>
              <a:t> 설정해주는 역할을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368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291AF1-DE30-439B-9575-600EB08D7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12" y="1409415"/>
            <a:ext cx="8378901" cy="1791715"/>
          </a:xfrm>
        </p:spPr>
      </p:pic>
      <p:pic>
        <p:nvPicPr>
          <p:cNvPr id="7" name="그림 6" descr="나이프이(가) 표시된 사진&#10;&#10;자동 생성된 설명">
            <a:extLst>
              <a:ext uri="{FF2B5EF4-FFF2-40B4-BE49-F238E27FC236}">
                <a16:creationId xmlns:a16="http://schemas.microsoft.com/office/drawing/2014/main" id="{56F0D62D-C723-4794-B4E1-149034589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12" y="3656870"/>
            <a:ext cx="9074775" cy="12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0F6F5-DC38-408D-B0A7-A042512D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4"/>
            <a:ext cx="10515600" cy="1063625"/>
          </a:xfrm>
        </p:spPr>
        <p:txBody>
          <a:bodyPr>
            <a:normAutofit/>
          </a:bodyPr>
          <a:lstStyle/>
          <a:p>
            <a:r>
              <a:rPr lang="ko-KR" altLang="en-US" sz="3700" dirty="0"/>
              <a:t>클래스 속성 </a:t>
            </a:r>
            <a:r>
              <a:rPr lang="en-US" altLang="ko-KR" sz="3700" dirty="0"/>
              <a:t>vs</a:t>
            </a:r>
            <a:r>
              <a:rPr lang="ko-KR" altLang="en-US" sz="3700" dirty="0"/>
              <a:t> 인스턴스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0FA35-9C53-44D1-AEF0-097F68CB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849"/>
            <a:ext cx="10515600" cy="5178426"/>
          </a:xfrm>
        </p:spPr>
        <p:txBody>
          <a:bodyPr>
            <a:noAutofit/>
          </a:bodyPr>
          <a:lstStyle/>
          <a:p>
            <a:r>
              <a:rPr lang="ko-KR" altLang="en-US" sz="2300" dirty="0"/>
              <a:t>클래스 속성</a:t>
            </a:r>
            <a:r>
              <a:rPr lang="en-US" altLang="ko-KR" sz="2300" dirty="0"/>
              <a:t>(class attribute)</a:t>
            </a:r>
            <a:r>
              <a:rPr lang="ko-KR" altLang="en-US" sz="2300" dirty="0"/>
              <a:t>은</a:t>
            </a:r>
            <a:r>
              <a:rPr lang="en-US" altLang="ko-KR" sz="2300" dirty="0"/>
              <a:t> </a:t>
            </a:r>
            <a:r>
              <a:rPr lang="ko-KR" altLang="en-US" sz="2300" dirty="0"/>
              <a:t>클래스에 속한 변수를 말하며 해당 클래스의 모든 인스턴스가 공유하는 데이터를 참조한다</a:t>
            </a:r>
            <a:r>
              <a:rPr lang="en-US" altLang="ko-KR" sz="2300" dirty="0"/>
              <a:t>. </a:t>
            </a:r>
            <a:r>
              <a:rPr lang="ko-KR" altLang="en-US" sz="2300" dirty="0"/>
              <a:t>따라서 모든 인스턴스에 적용되는 공통 데이터는 클래스 속성으로 사용하면 편리하다</a:t>
            </a:r>
            <a:r>
              <a:rPr lang="en-US" altLang="ko-KR" sz="2300" dirty="0"/>
              <a:t>. </a:t>
            </a:r>
          </a:p>
          <a:p>
            <a:endParaRPr lang="en-US" altLang="ko-KR" sz="2300" dirty="0"/>
          </a:p>
          <a:p>
            <a:r>
              <a:rPr lang="ko-KR" altLang="en-US" sz="2300" dirty="0"/>
              <a:t>인스턴스 속성</a:t>
            </a:r>
            <a:r>
              <a:rPr lang="en-US" altLang="ko-KR" sz="2300" dirty="0"/>
              <a:t>(instance</a:t>
            </a:r>
            <a:r>
              <a:rPr lang="ko-KR" altLang="en-US" sz="2300" dirty="0"/>
              <a:t> </a:t>
            </a:r>
            <a:r>
              <a:rPr lang="en-US" altLang="ko-KR" sz="2300" dirty="0"/>
              <a:t>attribute)</a:t>
            </a:r>
            <a:r>
              <a:rPr lang="ko-KR" altLang="en-US" sz="2300" dirty="0"/>
              <a:t>은 개별 객체에 속한 변수를 말하며 클래스가 만든 개별 인스턴스의 고유 데이터를 참조한다</a:t>
            </a:r>
            <a:r>
              <a:rPr lang="en-US" altLang="ko-KR" sz="2300" dirty="0"/>
              <a:t>. </a:t>
            </a:r>
            <a:r>
              <a:rPr lang="ko-KR" altLang="en-US" sz="2300" dirty="0"/>
              <a:t>따라서 개별 객체의 고유한 값은 인스턴스 속성을 사용해서 저장한다</a:t>
            </a:r>
            <a:r>
              <a:rPr lang="en-US" altLang="ko-KR" sz="2300" dirty="0"/>
              <a:t>. </a:t>
            </a:r>
            <a:r>
              <a:rPr lang="ko-KR" altLang="en-US" sz="2300" dirty="0"/>
              <a:t>예를 들어 </a:t>
            </a:r>
            <a:r>
              <a:rPr lang="en-US" altLang="ko-KR" sz="2300" dirty="0"/>
              <a:t>‘</a:t>
            </a:r>
            <a:r>
              <a:rPr lang="ko-KR" altLang="en-US" sz="2300" dirty="0"/>
              <a:t>학생＇ 클래스를 모델링 하면 학생의 </a:t>
            </a:r>
            <a:r>
              <a:rPr lang="en-US" altLang="ko-KR" sz="2300" dirty="0"/>
              <a:t>‘</a:t>
            </a:r>
            <a:r>
              <a:rPr lang="ko-KR" altLang="en-US" sz="2300" dirty="0" err="1"/>
              <a:t>이름‘이나</a:t>
            </a:r>
            <a:r>
              <a:rPr lang="ko-KR" altLang="en-US" sz="2300" dirty="0"/>
              <a:t> </a:t>
            </a:r>
            <a:r>
              <a:rPr lang="en-US" altLang="ko-KR" sz="2300" dirty="0"/>
              <a:t>‘</a:t>
            </a:r>
            <a:r>
              <a:rPr lang="ko-KR" altLang="en-US" sz="2300" dirty="0"/>
              <a:t>성적</a:t>
            </a:r>
            <a:r>
              <a:rPr lang="en-US" altLang="ko-KR" sz="2300" dirty="0"/>
              <a:t>’</a:t>
            </a:r>
            <a:r>
              <a:rPr lang="ko-KR" altLang="en-US" sz="2300" dirty="0"/>
              <a:t>은 개별 학생에 속한 고유한 값이기 때문에 인스턴스 속성에 </a:t>
            </a:r>
            <a:r>
              <a:rPr lang="ko-KR" altLang="en-US" sz="2300" dirty="0" err="1"/>
              <a:t>담아야한다</a:t>
            </a:r>
            <a:r>
              <a:rPr lang="en-US" altLang="ko-KR" sz="2300" dirty="0"/>
              <a:t>.</a:t>
            </a:r>
          </a:p>
          <a:p>
            <a:endParaRPr lang="en-US" altLang="ko-KR" sz="2300" dirty="0"/>
          </a:p>
          <a:p>
            <a:r>
              <a:rPr lang="ko-KR" altLang="en-US" sz="2300" dirty="0"/>
              <a:t>클래스 속성과 인스턴스 속성의 가장 큰 차이는 속성 값이 적용되는 범위이다</a:t>
            </a:r>
            <a:r>
              <a:rPr lang="en-US" altLang="ko-KR" sz="2300" dirty="0"/>
              <a:t>. </a:t>
            </a:r>
            <a:r>
              <a:rPr lang="ko-KR" altLang="en-US" sz="2300" dirty="0"/>
              <a:t>예를 들어 클래스 속성의 값은 모든 인스턴스가 공유하기 때문에 이 값이 바뀌면 전체 인스턴스에도 영향을 준다</a:t>
            </a:r>
            <a:r>
              <a:rPr lang="en-US" altLang="ko-KR" sz="2300" dirty="0"/>
              <a:t>. </a:t>
            </a:r>
            <a:r>
              <a:rPr lang="ko-KR" altLang="en-US" sz="2300" dirty="0"/>
              <a:t>반면에 인스턴스 속성은 개별 객체에 </a:t>
            </a:r>
            <a:r>
              <a:rPr lang="ko-KR" altLang="en-US" sz="2300" dirty="0" err="1"/>
              <a:t>속해있기</a:t>
            </a:r>
            <a:r>
              <a:rPr lang="ko-KR" altLang="en-US" sz="2300" dirty="0"/>
              <a:t> 때문에 특정 인스턴스의 값이 바뀌어도 다른 인스턴스에는 영향을 주지 않는다</a:t>
            </a:r>
            <a:r>
              <a:rPr lang="en-US" altLang="ko-KR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05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B975D5A8-12E5-4504-9E2C-D6D37D925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" y="101585"/>
            <a:ext cx="6964748" cy="643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75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37132-7F8A-4C4E-A430-E523595F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89817-B7E2-4ACA-94C6-0E5B7E264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 err="1"/>
              <a:t>파이썬에서</a:t>
            </a:r>
            <a:r>
              <a:rPr lang="ko-KR" altLang="en-US" sz="2000" dirty="0"/>
              <a:t> 클래스를 정의할 때 클래스 이름 뒤에 아무것도 지정하지 않으면 기본적으로 최상위 클래스인 </a:t>
            </a:r>
            <a:r>
              <a:rPr lang="en-US" altLang="ko-KR" sz="2000" dirty="0"/>
              <a:t>object </a:t>
            </a:r>
            <a:r>
              <a:rPr lang="ko-KR" altLang="en-US" sz="2000" dirty="0"/>
              <a:t>를 상속한다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/>
              <a:t>Object </a:t>
            </a:r>
            <a:r>
              <a:rPr lang="ko-KR" altLang="en-US" sz="2000" dirty="0"/>
              <a:t>가 아닌 다른 클래스의 하위 클래스로 정의할 때는 다음과 같은 형식을 사용한다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class </a:t>
            </a:r>
            <a:r>
              <a:rPr lang="ko-KR" altLang="en-US" sz="2000" dirty="0"/>
              <a:t>클래스이름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chemeClr val="accent2"/>
                </a:solidFill>
              </a:rPr>
              <a:t>상위클래스 이름</a:t>
            </a:r>
            <a:r>
              <a:rPr lang="en-US" altLang="ko-KR" sz="2000" dirty="0"/>
              <a:t>):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>
                <a:solidFill>
                  <a:schemeClr val="accent2"/>
                </a:solidFill>
              </a:rPr>
              <a:t>클래스</a:t>
            </a:r>
            <a:r>
              <a:rPr lang="en-US" altLang="ko-KR" sz="2000" dirty="0">
                <a:solidFill>
                  <a:schemeClr val="accent2"/>
                </a:solidFill>
              </a:rPr>
              <a:t> – </a:t>
            </a:r>
            <a:r>
              <a:rPr lang="ko-KR" altLang="en-US" sz="2000" dirty="0">
                <a:solidFill>
                  <a:schemeClr val="accent2"/>
                </a:solidFill>
              </a:rPr>
              <a:t>명령문 </a:t>
            </a:r>
            <a:r>
              <a:rPr lang="en-US" altLang="ko-KR" sz="2000" dirty="0">
                <a:solidFill>
                  <a:schemeClr val="accent2"/>
                </a:solidFill>
              </a:rPr>
              <a:t>..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Ex) </a:t>
            </a:r>
            <a:r>
              <a:rPr lang="ko-KR" altLang="en-US" sz="2000" dirty="0"/>
              <a:t>클래스 </a:t>
            </a:r>
            <a:r>
              <a:rPr lang="en-US" altLang="ko-KR" sz="2000" dirty="0" err="1"/>
              <a:t>ChiefPartTimer</a:t>
            </a:r>
            <a:r>
              <a:rPr lang="en-US" altLang="ko-KR" sz="2000" dirty="0"/>
              <a:t> – </a:t>
            </a:r>
            <a:r>
              <a:rPr lang="ko-KR" altLang="en-US" sz="2000" dirty="0"/>
              <a:t>아르바이트생들의 일정을 관리하는 </a:t>
            </a:r>
            <a:r>
              <a:rPr lang="ko-KR" altLang="en-US" sz="2000" dirty="0" err="1"/>
              <a:t>수석아르바이트생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이 클래스를 </a:t>
            </a:r>
            <a:r>
              <a:rPr lang="en-US" altLang="ko-KR" sz="2000" dirty="0" err="1"/>
              <a:t>PartTimer</a:t>
            </a:r>
            <a:r>
              <a:rPr lang="ko-KR" altLang="en-US" sz="2000" dirty="0"/>
              <a:t>의 하위 클래스로 정의하면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ChiefPartTimer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클래스는 </a:t>
            </a:r>
            <a:r>
              <a:rPr lang="en-US" altLang="ko-KR" sz="2000" dirty="0" err="1"/>
              <a:t>PartTimer</a:t>
            </a:r>
            <a:r>
              <a:rPr lang="ko-KR" altLang="en-US" sz="2000" dirty="0"/>
              <a:t>     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의 모든 속성과 메소드를 상속받는다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83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FDA4301-B848-4ADE-B485-7743083E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1" y="392420"/>
            <a:ext cx="8385683" cy="349719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C0C437-3271-4DDE-9175-51746BE1F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3" y="4163415"/>
            <a:ext cx="3232958" cy="17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752AE-8610-45DC-B20B-0E410CB3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5133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클래스와 객체 완전 정복 </a:t>
            </a:r>
            <a:r>
              <a:rPr lang="en-US" altLang="ko-KR" sz="4000" dirty="0"/>
              <a:t>!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72932-D67C-4169-85D3-D2D40A0C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81810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특수 메소드</a:t>
            </a:r>
            <a:endParaRPr lang="en-US" altLang="ko-KR" sz="2600" dirty="0"/>
          </a:p>
          <a:p>
            <a:pPr>
              <a:buFontTx/>
              <a:buChar char="-"/>
            </a:pPr>
            <a:r>
              <a:rPr lang="ko-KR" altLang="en-US" sz="2600" dirty="0"/>
              <a:t>초기화 메소드</a:t>
            </a:r>
            <a:r>
              <a:rPr lang="en-US" altLang="ko-KR" sz="2600" dirty="0"/>
              <a:t>, </a:t>
            </a:r>
            <a:r>
              <a:rPr lang="ko-KR" altLang="en-US" sz="2600" dirty="0"/>
              <a:t>객체 표현 메소드</a:t>
            </a:r>
            <a:r>
              <a:rPr lang="en-US" altLang="ko-KR" sz="2600" dirty="0"/>
              <a:t>, </a:t>
            </a:r>
            <a:r>
              <a:rPr lang="ko-KR" altLang="en-US" sz="2600" dirty="0"/>
              <a:t>비교 메소드</a:t>
            </a:r>
            <a:r>
              <a:rPr lang="en-US" altLang="ko-KR" sz="2600" dirty="0"/>
              <a:t>, </a:t>
            </a:r>
            <a:r>
              <a:rPr lang="ko-KR" altLang="en-US" sz="2600" dirty="0"/>
              <a:t>산술 메소드</a:t>
            </a:r>
            <a:endParaRPr lang="en-US" altLang="ko-KR" sz="2600" dirty="0"/>
          </a:p>
          <a:p>
            <a:pPr>
              <a:buFontTx/>
              <a:buChar char="-"/>
            </a:pPr>
            <a:endParaRPr lang="en-US" altLang="ko-KR" sz="2600" dirty="0"/>
          </a:p>
          <a:p>
            <a:r>
              <a:rPr lang="en-US" altLang="ko-KR" sz="2600" dirty="0"/>
              <a:t>Simple Time </a:t>
            </a:r>
            <a:r>
              <a:rPr lang="ko-KR" altLang="en-US" sz="2600" dirty="0"/>
              <a:t>클래스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r>
              <a:rPr lang="en-US" altLang="ko-KR" sz="2600" dirty="0"/>
              <a:t>Time </a:t>
            </a:r>
            <a:r>
              <a:rPr lang="ko-KR" altLang="en-US" sz="2600" dirty="0"/>
              <a:t>클래스</a:t>
            </a:r>
            <a:endParaRPr lang="en-US" altLang="ko-KR" sz="2600" dirty="0"/>
          </a:p>
          <a:p>
            <a:pPr>
              <a:buFontTx/>
              <a:buChar char="-"/>
            </a:pPr>
            <a:r>
              <a:rPr lang="ko-KR" altLang="en-US" sz="2600" dirty="0"/>
              <a:t>네임 </a:t>
            </a:r>
            <a:r>
              <a:rPr lang="ko-KR" altLang="en-US" sz="2600" dirty="0" err="1"/>
              <a:t>맹글링</a:t>
            </a:r>
            <a:r>
              <a:rPr lang="en-US" altLang="ko-KR" sz="2600" dirty="0"/>
              <a:t>, </a:t>
            </a:r>
            <a:r>
              <a:rPr lang="ko-KR" altLang="en-US" sz="2600" dirty="0" err="1"/>
              <a:t>데코레이터</a:t>
            </a:r>
            <a:r>
              <a:rPr lang="en-US" altLang="ko-KR" sz="2600" dirty="0"/>
              <a:t>, </a:t>
            </a:r>
            <a:r>
              <a:rPr lang="ko-KR" altLang="en-US" sz="2600" dirty="0"/>
              <a:t>비교 메소드 재정의</a:t>
            </a:r>
            <a:r>
              <a:rPr lang="en-US" altLang="ko-KR" sz="2600" dirty="0"/>
              <a:t>, </a:t>
            </a:r>
            <a:r>
              <a:rPr lang="ko-KR" altLang="en-US" sz="2600" dirty="0"/>
              <a:t>산술 메소드 재정의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892424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36596-9EA0-434B-9ECF-91ADB4D3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200" dirty="0"/>
              <a:t>특수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6DF20-72A6-4DE2-A31B-0BC08745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17"/>
            <a:ext cx="10625919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초기화 메소드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객체를 생성할 때는 두 단계를 거친다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첫번째 단계</a:t>
            </a:r>
            <a:r>
              <a:rPr lang="en-US" altLang="ko-KR" dirty="0"/>
              <a:t> -&gt;</a:t>
            </a:r>
            <a:r>
              <a:rPr lang="ko-KR" altLang="en-US" dirty="0"/>
              <a:t> 초기화하지 않은 원상태의 객체를 생성하는 단계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이때 호출하는 메소드는 </a:t>
            </a:r>
            <a:r>
              <a:rPr lang="en-US" altLang="ko-KR" dirty="0"/>
              <a:t>__new__()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70C0"/>
                </a:solidFill>
              </a:rPr>
              <a:t>=&gt; </a:t>
            </a:r>
            <a:r>
              <a:rPr lang="ko-KR" altLang="en-US" sz="2200" dirty="0">
                <a:solidFill>
                  <a:srgbClr val="0070C0"/>
                </a:solidFill>
              </a:rPr>
              <a:t>주로</a:t>
            </a:r>
            <a:r>
              <a:rPr lang="en-US" altLang="ko-KR" sz="2200" dirty="0">
                <a:solidFill>
                  <a:srgbClr val="0070C0"/>
                </a:solidFill>
              </a:rPr>
              <a:t> </a:t>
            </a:r>
            <a:r>
              <a:rPr lang="ko-KR" altLang="en-US" sz="2200" dirty="0" err="1">
                <a:solidFill>
                  <a:srgbClr val="0070C0"/>
                </a:solidFill>
              </a:rPr>
              <a:t>불변자료형인</a:t>
            </a:r>
            <a:r>
              <a:rPr lang="ko-KR" altLang="en-US" sz="2200" dirty="0">
                <a:solidFill>
                  <a:srgbClr val="0070C0"/>
                </a:solidFill>
              </a:rPr>
              <a:t> 정수</a:t>
            </a:r>
            <a:r>
              <a:rPr lang="en-US" altLang="ko-KR" sz="2200" dirty="0">
                <a:solidFill>
                  <a:srgbClr val="0070C0"/>
                </a:solidFill>
              </a:rPr>
              <a:t>, </a:t>
            </a:r>
            <a:r>
              <a:rPr lang="ko-KR" altLang="en-US" sz="2200" dirty="0">
                <a:solidFill>
                  <a:srgbClr val="0070C0"/>
                </a:solidFill>
              </a:rPr>
              <a:t>실수</a:t>
            </a:r>
            <a:r>
              <a:rPr lang="en-US" altLang="ko-KR" sz="2200" dirty="0">
                <a:solidFill>
                  <a:srgbClr val="0070C0"/>
                </a:solidFill>
              </a:rPr>
              <a:t>, </a:t>
            </a:r>
            <a:r>
              <a:rPr lang="ko-KR" altLang="en-US" sz="2200" dirty="0" err="1">
                <a:solidFill>
                  <a:srgbClr val="0070C0"/>
                </a:solidFill>
              </a:rPr>
              <a:t>튜플의</a:t>
            </a:r>
            <a:r>
              <a:rPr lang="ko-KR" altLang="en-US" sz="2200" dirty="0">
                <a:solidFill>
                  <a:srgbClr val="0070C0"/>
                </a:solidFill>
              </a:rPr>
              <a:t> 하위 클래스가 인스턴스 생성을 사용자화 </a:t>
            </a:r>
            <a:r>
              <a:rPr lang="ko-KR" altLang="en-US" sz="2200" dirty="0" err="1">
                <a:solidFill>
                  <a:srgbClr val="0070C0"/>
                </a:solidFill>
              </a:rPr>
              <a:t>할때</a:t>
            </a:r>
            <a:r>
              <a:rPr lang="ko-KR" altLang="en-US" sz="2200" dirty="0">
                <a:solidFill>
                  <a:srgbClr val="0070C0"/>
                </a:solidFill>
              </a:rPr>
              <a:t> 사용하며 대부분의 경우 재정의할 필요</a:t>
            </a:r>
            <a:r>
              <a:rPr lang="en-US" altLang="ko-KR" sz="2200" dirty="0">
                <a:solidFill>
                  <a:srgbClr val="0070C0"/>
                </a:solidFill>
              </a:rPr>
              <a:t>x</a:t>
            </a:r>
          </a:p>
          <a:p>
            <a:pPr marL="0" indent="0">
              <a:buNone/>
            </a:pPr>
            <a:r>
              <a:rPr lang="ko-KR" altLang="en-US" dirty="0"/>
              <a:t>두번째 단계 </a:t>
            </a:r>
            <a:r>
              <a:rPr lang="en-US" altLang="ko-KR" dirty="0"/>
              <a:t>- &gt; __new__()</a:t>
            </a:r>
            <a:r>
              <a:rPr lang="ko-KR" altLang="en-US" dirty="0"/>
              <a:t>가 생성한 원상태의 객체를 호출한 프로그램으로 반환하기 전에 초기화하는 단계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이때 호출하는 메소드는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70C0"/>
                </a:solidFill>
              </a:rPr>
              <a:t>=&gt; </a:t>
            </a:r>
            <a:r>
              <a:rPr lang="ko-KR" altLang="en-US" sz="2200" dirty="0">
                <a:solidFill>
                  <a:srgbClr val="0070C0"/>
                </a:solidFill>
              </a:rPr>
              <a:t>새로 생성하는 객체를 초기화할 때 자동으로 호출하는 메소드</a:t>
            </a:r>
            <a:endParaRPr lang="en-US" altLang="ko-KR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132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DB7A3-D6B0-4AA4-9721-0B1C10BC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60"/>
            <a:ext cx="10515600" cy="5753882"/>
          </a:xfrm>
        </p:spPr>
        <p:txBody>
          <a:bodyPr/>
          <a:lstStyle/>
          <a:p>
            <a:r>
              <a:rPr lang="ko-KR" altLang="en-US" dirty="0"/>
              <a:t>객체 표현 메소드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객체를 화면으로 출력할 때 사용하는 표현 메소드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__</a:t>
            </a:r>
            <a:r>
              <a:rPr lang="en-US" altLang="ko-KR" dirty="0" err="1"/>
              <a:t>repr</a:t>
            </a:r>
            <a:r>
              <a:rPr lang="en-US" altLang="ko-KR" dirty="0"/>
              <a:t>__(), __str__()</a:t>
            </a:r>
          </a:p>
          <a:p>
            <a:pPr marL="0" indent="0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repr</a:t>
            </a:r>
            <a:r>
              <a:rPr lang="en-US" altLang="ko-KR" dirty="0"/>
              <a:t>__() </a:t>
            </a:r>
            <a:r>
              <a:rPr lang="ko-KR" altLang="en-US" dirty="0"/>
              <a:t>메소드</a:t>
            </a:r>
            <a:r>
              <a:rPr lang="en-US" altLang="ko-KR" dirty="0"/>
              <a:t>: </a:t>
            </a:r>
            <a:r>
              <a:rPr lang="ko-KR" altLang="en-US" dirty="0"/>
              <a:t>내장 함수 </a:t>
            </a:r>
            <a:r>
              <a:rPr lang="en-US" altLang="ko-KR" dirty="0" err="1"/>
              <a:t>repr</a:t>
            </a:r>
            <a:r>
              <a:rPr lang="en-US" altLang="ko-KR" dirty="0"/>
              <a:t>()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의해 호출되며 해당 객체를 </a:t>
            </a:r>
            <a:r>
              <a:rPr lang="ko-KR" altLang="en-US" b="1" dirty="0"/>
              <a:t>대표형식</a:t>
            </a:r>
            <a:r>
              <a:rPr lang="ko-KR" altLang="en-US" dirty="0"/>
              <a:t>의 문자열로 반환한다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__str__()</a:t>
            </a:r>
            <a:r>
              <a:rPr lang="ko-KR" altLang="en-US" dirty="0"/>
              <a:t> 메소드</a:t>
            </a:r>
            <a:r>
              <a:rPr lang="en-US" altLang="ko-KR" dirty="0"/>
              <a:t>: </a:t>
            </a:r>
            <a:r>
              <a:rPr lang="ko-KR" altLang="en-US" dirty="0"/>
              <a:t>내장 함수 </a:t>
            </a:r>
            <a:r>
              <a:rPr lang="en-US" altLang="ko-KR" dirty="0"/>
              <a:t>str() </a:t>
            </a:r>
            <a:r>
              <a:rPr lang="ko-KR" altLang="en-US" dirty="0"/>
              <a:t>에 의해 호출되며 해당 객체를 사람이 쉽게 이해할 수 있는 형태인 </a:t>
            </a:r>
            <a:r>
              <a:rPr lang="ko-KR" altLang="en-US" b="1" dirty="0"/>
              <a:t>텍스트 형식</a:t>
            </a:r>
            <a:r>
              <a:rPr lang="ko-KR" altLang="en-US" dirty="0"/>
              <a:t>의 문자열로 반환한다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200" dirty="0">
                <a:solidFill>
                  <a:srgbClr val="0070C0"/>
                </a:solidFill>
              </a:rPr>
              <a:t>* __str__()</a:t>
            </a:r>
            <a:r>
              <a:rPr lang="ko-KR" altLang="en-US" sz="2200" dirty="0">
                <a:solidFill>
                  <a:srgbClr val="0070C0"/>
                </a:solidFill>
              </a:rPr>
              <a:t> 메소드는 </a:t>
            </a:r>
            <a:r>
              <a:rPr lang="en-US" altLang="ko-KR" sz="2200" dirty="0">
                <a:solidFill>
                  <a:srgbClr val="0070C0"/>
                </a:solidFill>
              </a:rPr>
              <a:t>print() </a:t>
            </a:r>
            <a:r>
              <a:rPr lang="ko-KR" altLang="en-US" sz="2200" dirty="0">
                <a:solidFill>
                  <a:srgbClr val="0070C0"/>
                </a:solidFill>
              </a:rPr>
              <a:t>함수를 통해 객체를 출력할 때 자동으로 호출되는 메소드이다</a:t>
            </a:r>
            <a:r>
              <a:rPr lang="en-US" altLang="ko-KR" sz="2200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3A68A3E-BF8A-4778-9D9D-E650E18A2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60157"/>
            <a:ext cx="8357551" cy="124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2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F516C-0728-4172-B772-3572E519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B284B-5951-4FA9-B805-DFFF1850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추상화</a:t>
            </a:r>
            <a:r>
              <a:rPr lang="en-US" altLang="ko-KR" dirty="0"/>
              <a:t> (abstraction)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캡슐화 </a:t>
            </a:r>
            <a:r>
              <a:rPr lang="en-US" altLang="ko-KR" dirty="0"/>
              <a:t>(encapsulation)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클래스의 계층 구조 </a:t>
            </a:r>
            <a:r>
              <a:rPr lang="en-US" altLang="ko-KR" dirty="0"/>
              <a:t>(class </a:t>
            </a:r>
            <a:r>
              <a:rPr lang="en-US" altLang="ko-KR" dirty="0" err="1"/>
              <a:t>hier-archy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(polymorphism)</a:t>
            </a:r>
          </a:p>
        </p:txBody>
      </p:sp>
    </p:spTree>
    <p:extLst>
      <p:ext uri="{BB962C8B-B14F-4D97-AF65-F5344CB8AC3E}">
        <p14:creationId xmlns:p14="http://schemas.microsoft.com/office/powerpoint/2010/main" val="321784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F47F7E-FBF4-49FC-B1B2-6864BD15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7322"/>
            <a:ext cx="10850217" cy="5739641"/>
          </a:xfrm>
        </p:spPr>
        <p:txBody>
          <a:bodyPr/>
          <a:lstStyle/>
          <a:p>
            <a:r>
              <a:rPr lang="ko-KR" altLang="en-US" dirty="0"/>
              <a:t>비교 메소드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비교 메소드는 비교 연산자를 사용할 때마다 자동으로 호출된다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비교 연산자 부호들과 비교 </a:t>
            </a:r>
            <a:r>
              <a:rPr lang="ko-KR" altLang="en-US" dirty="0" err="1"/>
              <a:t>메소드들과의</a:t>
            </a:r>
            <a:r>
              <a:rPr lang="ko-KR" altLang="en-US" dirty="0"/>
              <a:t> 관계는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x == y</a:t>
            </a:r>
            <a:r>
              <a:rPr lang="ko-KR" altLang="en-US" dirty="0"/>
              <a:t>는 </a:t>
            </a:r>
            <a:r>
              <a:rPr lang="en-US" altLang="ko-KR" dirty="0" err="1"/>
              <a:t>x.__eq</a:t>
            </a:r>
            <a:r>
              <a:rPr lang="en-US" altLang="ko-KR" dirty="0"/>
              <a:t>__(y) </a:t>
            </a:r>
            <a:r>
              <a:rPr lang="ko-KR" altLang="en-US" dirty="0"/>
              <a:t>를</a:t>
            </a:r>
            <a:r>
              <a:rPr lang="en-US" altLang="ko-KR" dirty="0"/>
              <a:t>, x != y</a:t>
            </a:r>
            <a:r>
              <a:rPr lang="ko-KR" altLang="en-US" dirty="0"/>
              <a:t>는 </a:t>
            </a:r>
            <a:r>
              <a:rPr lang="en-US" altLang="ko-KR" dirty="0" err="1"/>
              <a:t>x.__ne</a:t>
            </a:r>
            <a:r>
              <a:rPr lang="en-US" altLang="ko-KR" dirty="0"/>
              <a:t>__(y)</a:t>
            </a:r>
            <a:r>
              <a:rPr lang="ko-KR" altLang="en-US" dirty="0"/>
              <a:t>를</a:t>
            </a:r>
            <a:r>
              <a:rPr lang="en-US" altLang="ko-KR" dirty="0"/>
              <a:t>, x &lt; y</a:t>
            </a:r>
            <a:r>
              <a:rPr lang="ko-KR" altLang="en-US" dirty="0"/>
              <a:t>는 </a:t>
            </a:r>
            <a:r>
              <a:rPr lang="en-US" altLang="ko-KR" dirty="0"/>
              <a:t>x.__</a:t>
            </a:r>
            <a:r>
              <a:rPr lang="en-US" altLang="ko-KR" dirty="0" err="1"/>
              <a:t>lt</a:t>
            </a:r>
            <a:r>
              <a:rPr lang="en-US" altLang="ko-KR" dirty="0"/>
              <a:t>__(y)</a:t>
            </a:r>
            <a:r>
              <a:rPr lang="ko-KR" altLang="en-US" dirty="0"/>
              <a:t>를</a:t>
            </a:r>
            <a:r>
              <a:rPr lang="en-US" altLang="ko-KR" dirty="0"/>
              <a:t>, x &lt;= y</a:t>
            </a:r>
            <a:r>
              <a:rPr lang="ko-KR" altLang="en-US" dirty="0"/>
              <a:t>는 </a:t>
            </a:r>
            <a:r>
              <a:rPr lang="en-US" altLang="ko-KR" dirty="0" err="1"/>
              <a:t>x.__le</a:t>
            </a:r>
            <a:r>
              <a:rPr lang="en-US" altLang="ko-KR" dirty="0"/>
              <a:t>__(y)</a:t>
            </a:r>
            <a:r>
              <a:rPr lang="ko-KR" altLang="en-US" dirty="0"/>
              <a:t>를</a:t>
            </a:r>
            <a:r>
              <a:rPr lang="en-US" altLang="ko-KR" dirty="0"/>
              <a:t>, x &gt; y</a:t>
            </a:r>
            <a:r>
              <a:rPr lang="ko-KR" altLang="en-US" dirty="0"/>
              <a:t>는 </a:t>
            </a:r>
            <a:r>
              <a:rPr lang="en-US" altLang="ko-KR" dirty="0"/>
              <a:t>x.__ </a:t>
            </a:r>
            <a:r>
              <a:rPr lang="en-US" altLang="ko-KR" dirty="0" err="1"/>
              <a:t>gt</a:t>
            </a:r>
            <a:r>
              <a:rPr lang="en-US" altLang="ko-KR" dirty="0"/>
              <a:t>__(y)</a:t>
            </a:r>
            <a:r>
              <a:rPr lang="ko-KR" altLang="en-US" dirty="0"/>
              <a:t>를</a:t>
            </a:r>
            <a:r>
              <a:rPr lang="en-US" altLang="ko-KR" dirty="0"/>
              <a:t>, x =&gt; y</a:t>
            </a:r>
            <a:r>
              <a:rPr lang="ko-KR" altLang="en-US" dirty="0"/>
              <a:t>는 </a:t>
            </a:r>
            <a:r>
              <a:rPr lang="en-US" altLang="ko-KR" dirty="0"/>
              <a:t>x.__</a:t>
            </a:r>
            <a:r>
              <a:rPr lang="en-US" altLang="ko-KR" dirty="0" err="1"/>
              <a:t>ge</a:t>
            </a:r>
            <a:r>
              <a:rPr lang="en-US" altLang="ko-KR" dirty="0"/>
              <a:t>__(y)</a:t>
            </a:r>
            <a:r>
              <a:rPr lang="ko-KR" altLang="en-US" dirty="0"/>
              <a:t>를 각각 호출한다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9EC89E-A81D-4DA1-854B-8FA8DA670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40" y="3429000"/>
            <a:ext cx="583830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1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F8493-7394-40B3-B1A9-7439BE70D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97" y="279104"/>
            <a:ext cx="10515600" cy="616264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 객체</a:t>
            </a:r>
            <a:r>
              <a:rPr lang="en-US" altLang="ko-KR" dirty="0">
                <a:solidFill>
                  <a:srgbClr val="0070C0"/>
                </a:solidFill>
              </a:rPr>
              <a:t>.__eq__(self, other) </a:t>
            </a: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self == other </a:t>
            </a:r>
            <a:r>
              <a:rPr lang="ko-KR" altLang="en-US" dirty="0"/>
              <a:t>표현식이 호출하는 메소드다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객체 자신인 </a:t>
            </a:r>
            <a:r>
              <a:rPr lang="en-US" altLang="ko-KR" dirty="0"/>
              <a:t>self</a:t>
            </a:r>
            <a:r>
              <a:rPr lang="ko-KR" altLang="en-US" dirty="0"/>
              <a:t>와 </a:t>
            </a:r>
            <a:r>
              <a:rPr lang="en-US" altLang="ko-KR" dirty="0"/>
              <a:t>other</a:t>
            </a:r>
            <a:r>
              <a:rPr lang="ko-KR" altLang="en-US" dirty="0"/>
              <a:t>가 </a:t>
            </a:r>
            <a:r>
              <a:rPr lang="ko-KR" altLang="en-US" dirty="0" err="1"/>
              <a:t>같으</a:t>
            </a:r>
            <a:r>
              <a:rPr lang="ko-KR" altLang="en-US" dirty="0"/>
              <a:t> 면 ‘참</a:t>
            </a:r>
            <a:r>
              <a:rPr lang="en-US" altLang="ko-KR" dirty="0"/>
              <a:t>(True)’</a:t>
            </a:r>
            <a:r>
              <a:rPr lang="ko-KR" altLang="en-US" dirty="0"/>
              <a:t>을 반환하고</a:t>
            </a:r>
            <a:r>
              <a:rPr lang="en-US" altLang="ko-KR" dirty="0"/>
              <a:t>, </a:t>
            </a:r>
            <a:r>
              <a:rPr lang="ko-KR" altLang="en-US" dirty="0"/>
              <a:t>그렇지 않으면 ‘거짓</a:t>
            </a:r>
            <a:r>
              <a:rPr lang="en-US" altLang="ko-KR" dirty="0"/>
              <a:t>(False)’</a:t>
            </a:r>
            <a:r>
              <a:rPr lang="ko-KR" altLang="en-US" dirty="0"/>
              <a:t>을 반환한다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사용자 정의 클래스의 모든 인스턴스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는 기본적으로 등호 연산</a:t>
            </a:r>
            <a:r>
              <a:rPr lang="en-US" altLang="ko-KR" dirty="0"/>
              <a:t>(==)</a:t>
            </a:r>
            <a:r>
              <a:rPr lang="ko-KR" altLang="en-US" dirty="0"/>
              <a:t>을 지원하 는데</a:t>
            </a:r>
            <a:r>
              <a:rPr lang="en-US" altLang="ko-KR" dirty="0"/>
              <a:t>, </a:t>
            </a:r>
            <a:r>
              <a:rPr lang="ko-KR" altLang="en-US" dirty="0"/>
              <a:t>자기 자신과 비교하지 않는 한 ‘거짓</a:t>
            </a:r>
            <a:r>
              <a:rPr lang="en-US" altLang="ko-KR" dirty="0"/>
              <a:t>(False)’</a:t>
            </a:r>
            <a:r>
              <a:rPr lang="ko-KR" altLang="en-US" dirty="0"/>
              <a:t>을 반환한다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객체 참조가 같아 야만 ‘참</a:t>
            </a:r>
            <a:r>
              <a:rPr lang="en-US" altLang="ko-KR" dirty="0"/>
              <a:t>(True)’</a:t>
            </a:r>
            <a:r>
              <a:rPr lang="ko-KR" altLang="en-US" dirty="0"/>
              <a:t>을 반환한다</a:t>
            </a:r>
            <a:r>
              <a:rPr lang="en-US" altLang="ko-KR" dirty="0"/>
              <a:t>. </a:t>
            </a:r>
            <a:r>
              <a:rPr lang="ko-KR" altLang="en-US" dirty="0"/>
              <a:t>따라서 만약 값이 같은 경우도 ‘참</a:t>
            </a:r>
            <a:r>
              <a:rPr lang="en-US" altLang="ko-KR" dirty="0"/>
              <a:t>(True)’</a:t>
            </a:r>
            <a:r>
              <a:rPr lang="ko-KR" altLang="en-US" dirty="0"/>
              <a:t>을 반환하려면 </a:t>
            </a:r>
            <a:r>
              <a:rPr lang="en-US" altLang="ko-KR" dirty="0"/>
              <a:t>__eq__() </a:t>
            </a:r>
            <a:r>
              <a:rPr lang="ko-KR" altLang="en-US" dirty="0"/>
              <a:t>메소드를 재정의해서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1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91182-D538-470E-AFCA-8EA5D8955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194"/>
            <a:ext cx="10515600" cy="5835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객체</a:t>
            </a:r>
            <a:r>
              <a:rPr lang="en-US" altLang="ko-KR" dirty="0">
                <a:solidFill>
                  <a:srgbClr val="0070C0"/>
                </a:solidFill>
              </a:rPr>
              <a:t>.__ne__(self, other)</a:t>
            </a:r>
          </a:p>
          <a:p>
            <a:pPr marL="0" indent="0">
              <a:buNone/>
            </a:pPr>
            <a:r>
              <a:rPr lang="en-US" altLang="ko-KR" dirty="0"/>
              <a:t>•  self != other </a:t>
            </a:r>
            <a:r>
              <a:rPr lang="ko-KR" altLang="en-US" dirty="0"/>
              <a:t>표현식이 호출하는 메소드다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객체 자신인 </a:t>
            </a:r>
            <a:r>
              <a:rPr lang="en-US" altLang="ko-KR" dirty="0"/>
              <a:t>self</a:t>
            </a:r>
            <a:r>
              <a:rPr lang="ko-KR" altLang="en-US" dirty="0"/>
              <a:t>와 </a:t>
            </a:r>
            <a:r>
              <a:rPr lang="en-US" altLang="ko-KR" dirty="0"/>
              <a:t>other</a:t>
            </a:r>
            <a:r>
              <a:rPr lang="ko-KR" altLang="en-US" dirty="0"/>
              <a:t>가 다르 면 ‘참</a:t>
            </a:r>
            <a:r>
              <a:rPr lang="en-US" altLang="ko-KR" dirty="0"/>
              <a:t>(True)’</a:t>
            </a:r>
            <a:r>
              <a:rPr lang="ko-KR" altLang="en-US" dirty="0"/>
              <a:t>을 반환하고</a:t>
            </a:r>
            <a:r>
              <a:rPr lang="en-US" altLang="ko-KR" dirty="0"/>
              <a:t>, </a:t>
            </a:r>
            <a:r>
              <a:rPr lang="ko-KR" altLang="en-US" dirty="0"/>
              <a:t>그렇지 않으면 ‘거짓</a:t>
            </a:r>
            <a:r>
              <a:rPr lang="en-US" altLang="ko-KR" dirty="0"/>
              <a:t>(False)’</a:t>
            </a:r>
            <a:r>
              <a:rPr lang="ko-KR" altLang="en-US" dirty="0"/>
              <a:t>을 반환한다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•  </a:t>
            </a:r>
            <a:r>
              <a:rPr lang="ko-KR" altLang="en-US" dirty="0"/>
              <a:t>참고로 </a:t>
            </a:r>
            <a:r>
              <a:rPr lang="ko-KR" altLang="en-US" dirty="0" err="1"/>
              <a:t>파이썬은</a:t>
            </a:r>
            <a:r>
              <a:rPr lang="ko-KR" altLang="en-US" dirty="0"/>
              <a:t> 등호 연산</a:t>
            </a:r>
            <a:r>
              <a:rPr lang="en-US" altLang="ko-KR" dirty="0"/>
              <a:t>(==)</a:t>
            </a:r>
            <a:r>
              <a:rPr lang="ko-KR" altLang="en-US" dirty="0"/>
              <a:t>을 기반으로 부등호 연산</a:t>
            </a:r>
            <a:r>
              <a:rPr lang="en-US" altLang="ko-KR" dirty="0"/>
              <a:t>(!=)</a:t>
            </a:r>
            <a:r>
              <a:rPr lang="ko-KR" altLang="en-US" dirty="0"/>
              <a:t>을 자동으로 인식한다</a:t>
            </a:r>
            <a:r>
              <a:rPr lang="en-US" altLang="ko-KR" dirty="0"/>
              <a:t>. </a:t>
            </a:r>
            <a:r>
              <a:rPr lang="ko-KR" altLang="en-US" dirty="0"/>
              <a:t>따라서 굳이 </a:t>
            </a:r>
            <a:r>
              <a:rPr lang="en-US" altLang="ko-KR" dirty="0"/>
              <a:t>__ne__() </a:t>
            </a:r>
            <a:r>
              <a:rPr lang="ko-KR" altLang="en-US" dirty="0"/>
              <a:t>메소드를 재정의하지 않아도 이 연산을 스스로 판단할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객체</a:t>
            </a:r>
            <a:r>
              <a:rPr lang="en-US" altLang="ko-KR" dirty="0">
                <a:solidFill>
                  <a:srgbClr val="0070C0"/>
                </a:solidFill>
              </a:rPr>
              <a:t>.__</a:t>
            </a:r>
            <a:r>
              <a:rPr lang="en-US" altLang="ko-KR" dirty="0" err="1">
                <a:solidFill>
                  <a:srgbClr val="0070C0"/>
                </a:solidFill>
              </a:rPr>
              <a:t>lt</a:t>
            </a:r>
            <a:r>
              <a:rPr lang="en-US" altLang="ko-KR" dirty="0">
                <a:solidFill>
                  <a:srgbClr val="0070C0"/>
                </a:solidFill>
              </a:rPr>
              <a:t>__(self, other)</a:t>
            </a:r>
          </a:p>
          <a:p>
            <a:pPr marL="0" indent="0">
              <a:buNone/>
            </a:pPr>
            <a:r>
              <a:rPr lang="en-US" altLang="ko-KR" dirty="0"/>
              <a:t>•  self &lt; other </a:t>
            </a:r>
            <a:r>
              <a:rPr lang="ko-KR" altLang="en-US" dirty="0"/>
              <a:t>표현식이 호출하는 메소드다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객체 자신인 </a:t>
            </a:r>
            <a:r>
              <a:rPr lang="en-US" altLang="ko-KR" dirty="0"/>
              <a:t>self</a:t>
            </a:r>
            <a:r>
              <a:rPr lang="ko-KR" altLang="en-US" dirty="0"/>
              <a:t>가 </a:t>
            </a:r>
            <a:r>
              <a:rPr lang="en-US" altLang="ko-KR" dirty="0"/>
              <a:t>other</a:t>
            </a:r>
            <a:r>
              <a:rPr lang="ko-KR" altLang="en-US" dirty="0"/>
              <a:t>보다 </a:t>
            </a:r>
            <a:r>
              <a:rPr lang="ko-KR" altLang="en-US" dirty="0" err="1"/>
              <a:t>작으</a:t>
            </a:r>
            <a:r>
              <a:rPr lang="ko-KR" altLang="en-US" dirty="0"/>
              <a:t> 면 ‘참</a:t>
            </a:r>
            <a:r>
              <a:rPr lang="en-US" altLang="ko-KR" dirty="0"/>
              <a:t>(True)’</a:t>
            </a:r>
            <a:r>
              <a:rPr lang="ko-KR" altLang="en-US" dirty="0"/>
              <a:t>을 반환하고</a:t>
            </a:r>
            <a:r>
              <a:rPr lang="en-US" altLang="ko-KR" dirty="0"/>
              <a:t>, </a:t>
            </a:r>
            <a:r>
              <a:rPr lang="ko-KR" altLang="en-US" dirty="0"/>
              <a:t>그렇지 않으면 ‘거짓</a:t>
            </a:r>
            <a:r>
              <a:rPr lang="en-US" altLang="ko-KR" dirty="0"/>
              <a:t>(False)’</a:t>
            </a:r>
            <a:r>
              <a:rPr lang="ko-KR" altLang="en-US" dirty="0"/>
              <a:t>을 반환한다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409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C3D0B-0F65-4EFB-9EA4-3300B133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081"/>
            <a:ext cx="10515600" cy="6059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객체</a:t>
            </a:r>
            <a:r>
              <a:rPr lang="en-US" altLang="ko-KR" dirty="0">
                <a:solidFill>
                  <a:srgbClr val="0070C0"/>
                </a:solidFill>
              </a:rPr>
              <a:t>.__le__(self, other)</a:t>
            </a:r>
          </a:p>
          <a:p>
            <a:pPr marL="0" indent="0">
              <a:buNone/>
            </a:pPr>
            <a:r>
              <a:rPr lang="en-US" altLang="ko-KR" dirty="0"/>
              <a:t>•  self &lt;= other </a:t>
            </a:r>
            <a:r>
              <a:rPr lang="ko-KR" altLang="en-US" dirty="0"/>
              <a:t>표현식이 호출하는 메소드다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객체 자신인 </a:t>
            </a:r>
            <a:r>
              <a:rPr lang="en-US" altLang="ko-KR" dirty="0"/>
              <a:t>self</a:t>
            </a:r>
            <a:r>
              <a:rPr lang="ko-KR" altLang="en-US" dirty="0"/>
              <a:t>가 </a:t>
            </a:r>
            <a:r>
              <a:rPr lang="en-US" altLang="ko-KR" dirty="0"/>
              <a:t>other</a:t>
            </a:r>
            <a:r>
              <a:rPr lang="ko-KR" altLang="en-US" dirty="0"/>
              <a:t>보다 작 거나 같으면 ‘참</a:t>
            </a:r>
            <a:r>
              <a:rPr lang="en-US" altLang="ko-KR" dirty="0"/>
              <a:t>(True)’</a:t>
            </a:r>
            <a:r>
              <a:rPr lang="ko-KR" altLang="en-US" dirty="0"/>
              <a:t>을 반환하고</a:t>
            </a:r>
            <a:r>
              <a:rPr lang="en-US" altLang="ko-KR" dirty="0"/>
              <a:t>, </a:t>
            </a:r>
            <a:r>
              <a:rPr lang="ko-KR" altLang="en-US" dirty="0"/>
              <a:t>그렇지 않으면 ‘거짓</a:t>
            </a:r>
            <a:r>
              <a:rPr lang="en-US" altLang="ko-KR" dirty="0"/>
              <a:t>(False)’</a:t>
            </a:r>
            <a:r>
              <a:rPr lang="ko-KR" altLang="en-US" dirty="0"/>
              <a:t>을 반환한다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객체</a:t>
            </a:r>
            <a:r>
              <a:rPr lang="en-US" altLang="ko-KR" dirty="0">
                <a:solidFill>
                  <a:srgbClr val="0070C0"/>
                </a:solidFill>
              </a:rPr>
              <a:t>.__</a:t>
            </a:r>
            <a:r>
              <a:rPr lang="en-US" altLang="ko-KR" dirty="0" err="1">
                <a:solidFill>
                  <a:srgbClr val="0070C0"/>
                </a:solidFill>
              </a:rPr>
              <a:t>gt</a:t>
            </a:r>
            <a:r>
              <a:rPr lang="en-US" altLang="ko-KR" dirty="0">
                <a:solidFill>
                  <a:srgbClr val="0070C0"/>
                </a:solidFill>
              </a:rPr>
              <a:t>__(self, other)</a:t>
            </a:r>
          </a:p>
          <a:p>
            <a:pPr marL="0" indent="0">
              <a:buNone/>
            </a:pPr>
            <a:r>
              <a:rPr lang="en-US" altLang="ko-KR" dirty="0"/>
              <a:t>•  self &gt; other </a:t>
            </a:r>
            <a:r>
              <a:rPr lang="ko-KR" altLang="en-US" dirty="0"/>
              <a:t>표현식이 호출하는 메소드다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객체 자신인 </a:t>
            </a:r>
            <a:r>
              <a:rPr lang="en-US" altLang="ko-KR" dirty="0"/>
              <a:t>self</a:t>
            </a:r>
            <a:r>
              <a:rPr lang="ko-KR" altLang="en-US" dirty="0"/>
              <a:t>가 </a:t>
            </a:r>
            <a:r>
              <a:rPr lang="en-US" altLang="ko-KR" dirty="0"/>
              <a:t>other</a:t>
            </a:r>
            <a:r>
              <a:rPr lang="ko-KR" altLang="en-US" dirty="0"/>
              <a:t>보다 크면 ‘참</a:t>
            </a:r>
            <a:r>
              <a:rPr lang="en-US" altLang="ko-KR" dirty="0"/>
              <a:t>(True)’</a:t>
            </a:r>
            <a:r>
              <a:rPr lang="ko-KR" altLang="en-US" dirty="0"/>
              <a:t>을 반환하고</a:t>
            </a:r>
            <a:r>
              <a:rPr lang="en-US" altLang="ko-KR" dirty="0"/>
              <a:t>, </a:t>
            </a:r>
            <a:r>
              <a:rPr lang="ko-KR" altLang="en-US" dirty="0"/>
              <a:t>그렇지 않으면 ‘거짓</a:t>
            </a:r>
            <a:r>
              <a:rPr lang="en-US" altLang="ko-KR" dirty="0"/>
              <a:t>(False)’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객체</a:t>
            </a:r>
            <a:r>
              <a:rPr lang="en-US" altLang="ko-KR" dirty="0">
                <a:solidFill>
                  <a:srgbClr val="0070C0"/>
                </a:solidFill>
              </a:rPr>
              <a:t>.__</a:t>
            </a:r>
            <a:r>
              <a:rPr lang="en-US" altLang="ko-KR" dirty="0" err="1">
                <a:solidFill>
                  <a:srgbClr val="0070C0"/>
                </a:solidFill>
              </a:rPr>
              <a:t>ge</a:t>
            </a:r>
            <a:r>
              <a:rPr lang="en-US" altLang="ko-KR" dirty="0">
                <a:solidFill>
                  <a:srgbClr val="0070C0"/>
                </a:solidFill>
              </a:rPr>
              <a:t>__(self, other)</a:t>
            </a:r>
          </a:p>
          <a:p>
            <a:pPr marL="0" indent="0">
              <a:buNone/>
            </a:pPr>
            <a:r>
              <a:rPr lang="en-US" altLang="ko-KR" dirty="0"/>
              <a:t>•  self &gt;= other </a:t>
            </a:r>
            <a:r>
              <a:rPr lang="ko-KR" altLang="en-US" dirty="0"/>
              <a:t>표현식이 호출하는 메소드다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객체 자신인 </a:t>
            </a:r>
            <a:r>
              <a:rPr lang="en-US" altLang="ko-KR" dirty="0"/>
              <a:t>self</a:t>
            </a:r>
            <a:r>
              <a:rPr lang="ko-KR" altLang="en-US" dirty="0"/>
              <a:t>가 </a:t>
            </a:r>
            <a:r>
              <a:rPr lang="en-US" altLang="ko-KR" dirty="0"/>
              <a:t>other</a:t>
            </a:r>
            <a:r>
              <a:rPr lang="ko-KR" altLang="en-US" dirty="0"/>
              <a:t>보다 크 거나 같으면 ‘참</a:t>
            </a:r>
            <a:r>
              <a:rPr lang="en-US" altLang="ko-KR" dirty="0"/>
              <a:t>(True)’</a:t>
            </a:r>
            <a:r>
              <a:rPr lang="ko-KR" altLang="en-US" dirty="0"/>
              <a:t>을 반환하고</a:t>
            </a:r>
            <a:r>
              <a:rPr lang="en-US" altLang="ko-KR" dirty="0"/>
              <a:t>, </a:t>
            </a:r>
            <a:r>
              <a:rPr lang="ko-KR" altLang="en-US" dirty="0"/>
              <a:t>그렇지 않으면 ‘거짓</a:t>
            </a:r>
            <a:r>
              <a:rPr lang="en-US" altLang="ko-KR" dirty="0"/>
              <a:t>(False)’</a:t>
            </a:r>
            <a:r>
              <a:rPr lang="ko-KR" altLang="en-US" dirty="0"/>
              <a:t>을 반환한다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245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B10C4-43EA-4CC5-98D5-C34AD4DC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137"/>
            <a:ext cx="7353300" cy="5794826"/>
          </a:xfrm>
        </p:spPr>
        <p:txBody>
          <a:bodyPr/>
          <a:lstStyle/>
          <a:p>
            <a:r>
              <a:rPr lang="ko-KR" altLang="en-US" dirty="0"/>
              <a:t>산술 메소드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500" dirty="0"/>
              <a:t>object </a:t>
            </a:r>
            <a:r>
              <a:rPr lang="ko-KR" altLang="en-US" sz="2500" dirty="0"/>
              <a:t>클래스는 비교 </a:t>
            </a:r>
            <a:r>
              <a:rPr lang="ko-KR" altLang="en-US" sz="2500" dirty="0" err="1"/>
              <a:t>메소드뿐만</a:t>
            </a:r>
            <a:r>
              <a:rPr lang="ko-KR" altLang="en-US" sz="2500" dirty="0"/>
              <a:t> 아니라 숫자 자료형의 산술 연산을 모방할 수 있게 산술 메소드들을 제공하고 있다</a:t>
            </a:r>
            <a:r>
              <a:rPr lang="en-US" altLang="ko-KR" sz="2500" dirty="0"/>
              <a:t>. </a:t>
            </a:r>
            <a:r>
              <a:rPr lang="ko-KR" altLang="en-US" sz="2500" dirty="0"/>
              <a:t>예를 들어 더하기</a:t>
            </a:r>
            <a:r>
              <a:rPr lang="en-US" altLang="ko-KR" sz="2500" dirty="0"/>
              <a:t>(+) </a:t>
            </a:r>
            <a:r>
              <a:rPr lang="ko-KR" altLang="en-US" sz="2500" dirty="0"/>
              <a:t>연산은 </a:t>
            </a:r>
            <a:r>
              <a:rPr lang="en-US" altLang="ko-KR" sz="2500" dirty="0"/>
              <a:t>__add__()</a:t>
            </a:r>
            <a:r>
              <a:rPr lang="ko-KR" altLang="en-US" sz="2500" dirty="0"/>
              <a:t>와 </a:t>
            </a:r>
            <a:r>
              <a:rPr lang="en-US" altLang="ko-KR" sz="2500" dirty="0"/>
              <a:t>__</a:t>
            </a:r>
            <a:r>
              <a:rPr lang="en-US" altLang="ko-KR" sz="2500" dirty="0" err="1"/>
              <a:t>radd</a:t>
            </a:r>
            <a:r>
              <a:rPr lang="en-US" altLang="ko-KR" sz="2500" dirty="0"/>
              <a:t>__(), </a:t>
            </a:r>
            <a:r>
              <a:rPr lang="ko-KR" altLang="en-US" sz="2500" dirty="0"/>
              <a:t>빼기</a:t>
            </a:r>
            <a:r>
              <a:rPr lang="en-US" altLang="ko-KR" sz="2500" dirty="0"/>
              <a:t>(-) </a:t>
            </a:r>
            <a:r>
              <a:rPr lang="ko-KR" altLang="en-US" sz="2500" dirty="0"/>
              <a:t>연산은 </a:t>
            </a:r>
            <a:r>
              <a:rPr lang="en-US" altLang="ko-KR" sz="2500" dirty="0"/>
              <a:t>__sub__()</a:t>
            </a:r>
            <a:r>
              <a:rPr lang="ko-KR" altLang="en-US" sz="2500" dirty="0"/>
              <a:t>와 </a:t>
            </a:r>
            <a:r>
              <a:rPr lang="en-US" altLang="ko-KR" sz="2500" dirty="0"/>
              <a:t>__</a:t>
            </a:r>
            <a:r>
              <a:rPr lang="en-US" altLang="ko-KR" sz="2500" dirty="0" err="1"/>
              <a:t>rsub</a:t>
            </a:r>
            <a:r>
              <a:rPr lang="en-US" altLang="ko-KR" sz="2500" dirty="0"/>
              <a:t>__()</a:t>
            </a:r>
            <a:r>
              <a:rPr lang="ko-KR" altLang="en-US" sz="2500" dirty="0"/>
              <a:t>와 관련이 있다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 외에 논리 연산</a:t>
            </a:r>
            <a:r>
              <a:rPr lang="en-US" altLang="ko-KR" sz="2500" dirty="0"/>
              <a:t>(not, and, or)</a:t>
            </a:r>
            <a:r>
              <a:rPr lang="ko-KR" altLang="en-US" sz="2500" dirty="0"/>
              <a:t>도 모두 각 연산에 해당하는 특수 메소드를 제공하고 있다</a:t>
            </a:r>
            <a:r>
              <a:rPr lang="en-US" altLang="ko-KR" sz="2500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18E0F7-E3AB-480B-A091-332DDC13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118" y="0"/>
            <a:ext cx="2558481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B1115-EE7F-457C-9A5D-5F1005A05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43" y="4672915"/>
            <a:ext cx="5185184" cy="20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01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AE03F-883A-49DA-8789-8849A09F1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객체</a:t>
            </a:r>
            <a:r>
              <a:rPr lang="en-US" altLang="ko-KR" dirty="0">
                <a:solidFill>
                  <a:srgbClr val="0070C0"/>
                </a:solidFill>
              </a:rPr>
              <a:t>.__add__(self, other) </a:t>
            </a:r>
          </a:p>
          <a:p>
            <a:pPr marL="0" indent="0">
              <a:buNone/>
            </a:pPr>
            <a:r>
              <a:rPr lang="en-US" altLang="ko-KR" dirty="0"/>
              <a:t>•  self + other </a:t>
            </a:r>
            <a:r>
              <a:rPr lang="ko-KR" altLang="en-US" dirty="0"/>
              <a:t>표현식이 호출하는 메소드다</a:t>
            </a:r>
            <a:r>
              <a:rPr lang="en-US" altLang="ko-KR" dirty="0"/>
              <a:t>. </a:t>
            </a:r>
            <a:r>
              <a:rPr lang="ko-KR" altLang="en-US" dirty="0"/>
              <a:t>객체 자신인 </a:t>
            </a:r>
            <a:r>
              <a:rPr lang="en-US" altLang="ko-KR" dirty="0"/>
              <a:t>self</a:t>
            </a:r>
            <a:r>
              <a:rPr lang="ko-KR" altLang="en-US" dirty="0"/>
              <a:t>에 </a:t>
            </a:r>
            <a:r>
              <a:rPr lang="en-US" altLang="ko-KR" dirty="0"/>
              <a:t>other</a:t>
            </a:r>
            <a:r>
              <a:rPr lang="ko-KR" altLang="en-US" dirty="0"/>
              <a:t>를 더한 </a:t>
            </a:r>
            <a:r>
              <a:rPr lang="ko-KR" altLang="en-US" dirty="0" err="1"/>
              <a:t>결괏값을</a:t>
            </a:r>
            <a:r>
              <a:rPr lang="ko-KR" altLang="en-US" dirty="0"/>
              <a:t> 반환한다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객체</a:t>
            </a:r>
            <a:r>
              <a:rPr lang="en-US" altLang="ko-KR" dirty="0">
                <a:solidFill>
                  <a:srgbClr val="0070C0"/>
                </a:solidFill>
              </a:rPr>
              <a:t>.__sub__(self, other)</a:t>
            </a:r>
          </a:p>
          <a:p>
            <a:pPr marL="0" indent="0">
              <a:buNone/>
            </a:pPr>
            <a:r>
              <a:rPr lang="en-US" altLang="ko-KR" dirty="0"/>
              <a:t>•  self - other </a:t>
            </a:r>
            <a:r>
              <a:rPr lang="ko-KR" altLang="en-US" dirty="0"/>
              <a:t>표현식이 호출하는 메소드다</a:t>
            </a:r>
            <a:r>
              <a:rPr lang="en-US" altLang="ko-KR" dirty="0"/>
              <a:t>. </a:t>
            </a:r>
            <a:r>
              <a:rPr lang="ko-KR" altLang="en-US" dirty="0"/>
              <a:t>객체 자신인 </a:t>
            </a:r>
            <a:r>
              <a:rPr lang="en-US" altLang="ko-KR" dirty="0"/>
              <a:t>self</a:t>
            </a:r>
            <a:r>
              <a:rPr lang="ko-KR" altLang="en-US" dirty="0"/>
              <a:t>에서 </a:t>
            </a:r>
            <a:r>
              <a:rPr lang="en-US" altLang="ko-KR" dirty="0"/>
              <a:t>other</a:t>
            </a:r>
            <a:r>
              <a:rPr lang="ko-KR" altLang="en-US" dirty="0"/>
              <a:t>를 뺀 </a:t>
            </a:r>
            <a:r>
              <a:rPr lang="ko-KR" altLang="en-US" dirty="0" err="1"/>
              <a:t>결괏값을</a:t>
            </a:r>
            <a:r>
              <a:rPr lang="ko-KR" altLang="en-US" dirty="0"/>
              <a:t> 반환한다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객체</a:t>
            </a:r>
            <a:r>
              <a:rPr lang="en-US" altLang="ko-KR" dirty="0">
                <a:solidFill>
                  <a:srgbClr val="0070C0"/>
                </a:solidFill>
              </a:rPr>
              <a:t>.__</a:t>
            </a:r>
            <a:r>
              <a:rPr lang="en-US" altLang="ko-KR" dirty="0" err="1">
                <a:solidFill>
                  <a:srgbClr val="0070C0"/>
                </a:solidFill>
              </a:rPr>
              <a:t>radd</a:t>
            </a:r>
            <a:r>
              <a:rPr lang="en-US" altLang="ko-KR" dirty="0">
                <a:solidFill>
                  <a:srgbClr val="0070C0"/>
                </a:solidFill>
              </a:rPr>
              <a:t>__(self, other)</a:t>
            </a:r>
          </a:p>
          <a:p>
            <a:pPr marL="0" indent="0">
              <a:buNone/>
            </a:pPr>
            <a:r>
              <a:rPr lang="en-US" altLang="ko-KR" dirty="0"/>
              <a:t>•  other + self </a:t>
            </a:r>
            <a:r>
              <a:rPr lang="ko-KR" altLang="en-US" dirty="0"/>
              <a:t>표현식을 실행할 때</a:t>
            </a:r>
            <a:r>
              <a:rPr lang="en-US" altLang="ko-KR" dirty="0"/>
              <a:t>, other</a:t>
            </a:r>
            <a:r>
              <a:rPr lang="ko-KR" altLang="en-US" dirty="0"/>
              <a:t>가 </a:t>
            </a:r>
            <a:r>
              <a:rPr lang="en-US" altLang="ko-KR" dirty="0"/>
              <a:t>self</a:t>
            </a:r>
            <a:r>
              <a:rPr lang="ko-KR" altLang="en-US" dirty="0"/>
              <a:t>를 더하는 연산을 지원하지 않으면 호출하는 메소드이다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표현식 좌변의 </a:t>
            </a:r>
            <a:r>
              <a:rPr lang="en-US" altLang="ko-KR" dirty="0"/>
              <a:t>other</a:t>
            </a:r>
            <a:r>
              <a:rPr lang="ko-KR" altLang="en-US" dirty="0"/>
              <a:t>가 </a:t>
            </a:r>
            <a:r>
              <a:rPr lang="en-US" altLang="ko-KR" dirty="0"/>
              <a:t>self</a:t>
            </a:r>
            <a:r>
              <a:rPr lang="ko-KR" altLang="en-US" dirty="0"/>
              <a:t>를 더할 수 없으면</a:t>
            </a:r>
            <a:r>
              <a:rPr lang="en-US" altLang="ko-KR" dirty="0"/>
              <a:t>, </a:t>
            </a:r>
            <a:r>
              <a:rPr lang="ko-KR" altLang="en-US" dirty="0"/>
              <a:t>우변에 있는 객체 자신인 </a:t>
            </a:r>
            <a:r>
              <a:rPr lang="en-US" altLang="ko-KR" dirty="0"/>
              <a:t>self</a:t>
            </a:r>
            <a:r>
              <a:rPr lang="ko-KR" altLang="en-US" dirty="0"/>
              <a:t>로 </a:t>
            </a:r>
            <a:r>
              <a:rPr lang="en-US" altLang="ko-KR" dirty="0"/>
              <a:t>other</a:t>
            </a:r>
            <a:r>
              <a:rPr lang="ko-KR" altLang="en-US" dirty="0"/>
              <a:t>를 더한 </a:t>
            </a:r>
            <a:r>
              <a:rPr lang="ko-KR" altLang="en-US" dirty="0" err="1"/>
              <a:t>결괏값을</a:t>
            </a:r>
            <a:r>
              <a:rPr lang="ko-KR" altLang="en-US" dirty="0"/>
              <a:t>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976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95534-15B1-487D-909D-FAF0AF7EC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382"/>
            <a:ext cx="10515600" cy="586523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객체</a:t>
            </a:r>
            <a:r>
              <a:rPr lang="en-US" altLang="ko-KR" dirty="0">
                <a:solidFill>
                  <a:srgbClr val="0070C0"/>
                </a:solidFill>
              </a:rPr>
              <a:t>.__</a:t>
            </a:r>
            <a:r>
              <a:rPr lang="en-US" altLang="ko-KR" dirty="0" err="1">
                <a:solidFill>
                  <a:srgbClr val="0070C0"/>
                </a:solidFill>
              </a:rPr>
              <a:t>rsub</a:t>
            </a:r>
            <a:r>
              <a:rPr lang="en-US" altLang="ko-KR" dirty="0">
                <a:solidFill>
                  <a:srgbClr val="0070C0"/>
                </a:solidFill>
              </a:rPr>
              <a:t>__(self, other)</a:t>
            </a:r>
          </a:p>
          <a:p>
            <a:pPr marL="0" indent="0">
              <a:buNone/>
            </a:pPr>
            <a:r>
              <a:rPr lang="en-US" altLang="ko-KR" dirty="0"/>
              <a:t>•  other - self </a:t>
            </a:r>
            <a:r>
              <a:rPr lang="ko-KR" altLang="en-US" dirty="0"/>
              <a:t>표현식을 실행할 때</a:t>
            </a:r>
            <a:r>
              <a:rPr lang="en-US" altLang="ko-KR" dirty="0"/>
              <a:t>, other</a:t>
            </a:r>
            <a:r>
              <a:rPr lang="ko-KR" altLang="en-US" dirty="0"/>
              <a:t>가 </a:t>
            </a:r>
            <a:r>
              <a:rPr lang="en-US" altLang="ko-KR" dirty="0"/>
              <a:t>self</a:t>
            </a:r>
            <a:r>
              <a:rPr lang="ko-KR" altLang="en-US" dirty="0"/>
              <a:t>를 빼는 연산을 지원하지 않으면 호출하는 메소드이다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표현식 좌변의 </a:t>
            </a:r>
            <a:r>
              <a:rPr lang="en-US" altLang="ko-KR" dirty="0"/>
              <a:t>other</a:t>
            </a:r>
            <a:r>
              <a:rPr lang="ko-KR" altLang="en-US" dirty="0"/>
              <a:t>가 </a:t>
            </a:r>
            <a:r>
              <a:rPr lang="en-US" altLang="ko-KR" dirty="0"/>
              <a:t>self</a:t>
            </a:r>
            <a:r>
              <a:rPr lang="ko-KR" altLang="en-US" dirty="0"/>
              <a:t>를 뺄 수 없으면</a:t>
            </a:r>
            <a:r>
              <a:rPr lang="en-US" altLang="ko-KR" dirty="0"/>
              <a:t>, </a:t>
            </a:r>
            <a:r>
              <a:rPr lang="ko-KR" altLang="en-US" dirty="0"/>
              <a:t>우변에 있는 객체 자신인 </a:t>
            </a:r>
            <a:r>
              <a:rPr lang="en-US" altLang="ko-KR" dirty="0"/>
              <a:t>self</a:t>
            </a:r>
            <a:r>
              <a:rPr lang="ko-KR" altLang="en-US" dirty="0"/>
              <a:t>로 </a:t>
            </a:r>
            <a:r>
              <a:rPr lang="en-US" altLang="ko-KR" dirty="0"/>
              <a:t>other</a:t>
            </a:r>
            <a:r>
              <a:rPr lang="ko-KR" altLang="en-US" dirty="0"/>
              <a:t>를 뺀 </a:t>
            </a:r>
            <a:r>
              <a:rPr lang="ko-KR" altLang="en-US" dirty="0" err="1"/>
              <a:t>결괏값을</a:t>
            </a:r>
            <a:r>
              <a:rPr lang="ko-KR" altLang="en-US" dirty="0"/>
              <a:t>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객체</a:t>
            </a:r>
            <a:r>
              <a:rPr lang="en-US" altLang="ko-KR" dirty="0">
                <a:solidFill>
                  <a:srgbClr val="0070C0"/>
                </a:solidFill>
              </a:rPr>
              <a:t>.__</a:t>
            </a:r>
            <a:r>
              <a:rPr lang="en-US" altLang="ko-KR" dirty="0" err="1">
                <a:solidFill>
                  <a:srgbClr val="0070C0"/>
                </a:solidFill>
              </a:rPr>
              <a:t>iadd</a:t>
            </a:r>
            <a:r>
              <a:rPr lang="en-US" altLang="ko-KR" dirty="0">
                <a:solidFill>
                  <a:srgbClr val="0070C0"/>
                </a:solidFill>
              </a:rPr>
              <a:t>__(self, other)</a:t>
            </a:r>
          </a:p>
          <a:p>
            <a:pPr marL="0" indent="0">
              <a:buNone/>
            </a:pPr>
            <a:r>
              <a:rPr lang="en-US" altLang="ko-KR" dirty="0"/>
              <a:t>•  self += other </a:t>
            </a:r>
            <a:r>
              <a:rPr lang="ko-KR" altLang="en-US" dirty="0"/>
              <a:t>표현식이 호출하는 메소드다</a:t>
            </a:r>
            <a:r>
              <a:rPr lang="en-US" altLang="ko-KR" dirty="0"/>
              <a:t>. self</a:t>
            </a:r>
            <a:r>
              <a:rPr lang="ko-KR" altLang="en-US" dirty="0"/>
              <a:t>에 </a:t>
            </a:r>
            <a:r>
              <a:rPr lang="en-US" altLang="ko-KR" dirty="0"/>
              <a:t>other</a:t>
            </a:r>
            <a:r>
              <a:rPr lang="ko-KR" altLang="en-US" dirty="0"/>
              <a:t>를 더한 </a:t>
            </a:r>
            <a:r>
              <a:rPr lang="ko-KR" altLang="en-US" dirty="0" err="1"/>
              <a:t>결괏값으로</a:t>
            </a:r>
            <a:r>
              <a:rPr lang="ko-KR" altLang="en-US" dirty="0"/>
              <a:t> 객체 자신인 </a:t>
            </a:r>
            <a:r>
              <a:rPr lang="en-US" altLang="ko-KR" dirty="0"/>
              <a:t>self</a:t>
            </a:r>
            <a:r>
              <a:rPr lang="ko-KR" altLang="en-US" dirty="0"/>
              <a:t>의 값을 갱신한다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객체</a:t>
            </a:r>
            <a:r>
              <a:rPr lang="en-US" altLang="ko-KR" dirty="0">
                <a:solidFill>
                  <a:srgbClr val="0070C0"/>
                </a:solidFill>
              </a:rPr>
              <a:t>.__</a:t>
            </a:r>
            <a:r>
              <a:rPr lang="en-US" altLang="ko-KR" dirty="0" err="1">
                <a:solidFill>
                  <a:srgbClr val="0070C0"/>
                </a:solidFill>
              </a:rPr>
              <a:t>isub</a:t>
            </a:r>
            <a:r>
              <a:rPr lang="en-US" altLang="ko-KR" dirty="0">
                <a:solidFill>
                  <a:srgbClr val="0070C0"/>
                </a:solidFill>
              </a:rPr>
              <a:t>__(self, other)</a:t>
            </a:r>
          </a:p>
          <a:p>
            <a:pPr marL="0" indent="0">
              <a:buNone/>
            </a:pPr>
            <a:r>
              <a:rPr lang="en-US" altLang="ko-KR" dirty="0"/>
              <a:t>•  self -= other </a:t>
            </a:r>
            <a:r>
              <a:rPr lang="ko-KR" altLang="en-US" dirty="0"/>
              <a:t>표현식이 호출하는 메소드다</a:t>
            </a:r>
            <a:r>
              <a:rPr lang="en-US" altLang="ko-KR" dirty="0"/>
              <a:t>. self</a:t>
            </a:r>
            <a:r>
              <a:rPr lang="ko-KR" altLang="en-US" dirty="0"/>
              <a:t>에 </a:t>
            </a:r>
            <a:r>
              <a:rPr lang="en-US" altLang="ko-KR" dirty="0"/>
              <a:t>other</a:t>
            </a:r>
            <a:r>
              <a:rPr lang="ko-KR" altLang="en-US" dirty="0"/>
              <a:t>를 뺀 </a:t>
            </a:r>
            <a:r>
              <a:rPr lang="ko-KR" altLang="en-US" dirty="0" err="1"/>
              <a:t>결괏값으로</a:t>
            </a:r>
            <a:r>
              <a:rPr lang="ko-KR" altLang="en-US" dirty="0"/>
              <a:t> 객체 자신인 </a:t>
            </a:r>
            <a:r>
              <a:rPr lang="en-US" altLang="ko-KR" dirty="0"/>
              <a:t>self</a:t>
            </a:r>
            <a:r>
              <a:rPr lang="ko-KR" altLang="en-US" dirty="0"/>
              <a:t>의 값을 갱신한다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703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E17ED-21FF-495C-B8E9-75555610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Simple Time </a:t>
            </a:r>
            <a:r>
              <a:rPr lang="ko-KR" altLang="en-US" sz="4000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6DD18-3CDA-40B8-A82D-627A7FCD2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66" y="1525374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Simple Time </a:t>
            </a:r>
            <a:r>
              <a:rPr lang="ko-KR" altLang="en-US" dirty="0"/>
              <a:t>는 단순 시간을 표현하는 클래스이다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r>
              <a:rPr lang="en-US" altLang="ko-KR" dirty="0"/>
              <a:t> hour(</a:t>
            </a:r>
            <a:r>
              <a:rPr lang="ko-KR" altLang="en-US" dirty="0"/>
              <a:t>시</a:t>
            </a:r>
            <a:r>
              <a:rPr lang="en-US" altLang="ko-KR" dirty="0"/>
              <a:t>), minute(</a:t>
            </a:r>
            <a:r>
              <a:rPr lang="ko-KR" altLang="en-US" dirty="0"/>
              <a:t>분</a:t>
            </a:r>
            <a:r>
              <a:rPr lang="en-US" altLang="ko-KR" dirty="0"/>
              <a:t>), second(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인스턴스 속성으로 가진다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 이 속성들은 공용</a:t>
            </a:r>
            <a:r>
              <a:rPr lang="en-US" altLang="ko-KR" dirty="0"/>
              <a:t>(public)</a:t>
            </a:r>
            <a:r>
              <a:rPr lang="ko-KR" altLang="en-US" dirty="0"/>
              <a:t>이기 때문에 객체이 </a:t>
            </a:r>
            <a:r>
              <a:rPr lang="ko-KR" altLang="en-US" dirty="0" err="1"/>
              <a:t>름</a:t>
            </a:r>
            <a:r>
              <a:rPr lang="en-US" altLang="ko-KR" dirty="0"/>
              <a:t>.</a:t>
            </a:r>
            <a:r>
              <a:rPr lang="ko-KR" altLang="en-US" dirty="0"/>
              <a:t>속성이름 형식으로 직접 접근이 가능하다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 err="1"/>
              <a:t>SimpleTime</a:t>
            </a:r>
            <a:r>
              <a:rPr lang="ko-KR" altLang="en-US" dirty="0"/>
              <a:t>의 인스턴스를 생성할 때 </a:t>
            </a:r>
            <a:r>
              <a:rPr lang="en-US" altLang="ko-KR" dirty="0"/>
              <a:t>hour, minute, second</a:t>
            </a:r>
            <a:r>
              <a:rPr lang="ko-KR" altLang="en-US" dirty="0"/>
              <a:t>를 지정하지 않으면</a:t>
            </a:r>
            <a:r>
              <a:rPr lang="en-US" altLang="ko-KR" dirty="0"/>
              <a:t>, </a:t>
            </a:r>
            <a:r>
              <a:rPr lang="ko-KR" altLang="en-US" dirty="0"/>
              <a:t>다음 예처럼 </a:t>
            </a:r>
            <a:r>
              <a:rPr lang="ko-KR" altLang="en-US" dirty="0" err="1"/>
              <a:t>초깃값이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시</a:t>
            </a:r>
            <a:r>
              <a:rPr lang="en-US" altLang="ko-KR" dirty="0"/>
              <a:t>, 0</a:t>
            </a:r>
            <a:r>
              <a:rPr lang="ko-KR" altLang="en-US" dirty="0"/>
              <a:t>분</a:t>
            </a:r>
            <a:r>
              <a:rPr lang="en-US" altLang="ko-KR" dirty="0"/>
              <a:t>, 0</a:t>
            </a:r>
            <a:r>
              <a:rPr lang="ko-KR" altLang="en-US" dirty="0"/>
              <a:t>초를 가진 인스턴스를 </a:t>
            </a:r>
            <a:r>
              <a:rPr lang="ko-KR" altLang="en-US" dirty="0" err="1"/>
              <a:t>생성하게된다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E9DD632-F67F-456C-81CE-C98C8E6E5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4353926"/>
            <a:ext cx="7864973" cy="19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90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CD8AB-3DFA-4525-A96C-FA8CBF2D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07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Time</a:t>
            </a:r>
            <a:r>
              <a:rPr lang="ko-KR" altLang="en-US" sz="4000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95996-473B-4830-8A35-8C882C89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Time </a:t>
            </a:r>
            <a:r>
              <a:rPr lang="ko-KR" altLang="en-US" dirty="0"/>
              <a:t>클래스는 </a:t>
            </a:r>
            <a:r>
              <a:rPr lang="en-US" altLang="ko-KR" dirty="0" err="1"/>
              <a:t>SimpleTime</a:t>
            </a:r>
            <a:r>
              <a:rPr lang="en-US" altLang="ko-KR" dirty="0"/>
              <a:t> </a:t>
            </a:r>
            <a:r>
              <a:rPr lang="ko-KR" altLang="en-US" dirty="0"/>
              <a:t>의 하위 클래스이다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Time </a:t>
            </a:r>
            <a:r>
              <a:rPr lang="ko-KR" altLang="en-US" dirty="0"/>
              <a:t>클래스의 가장 큰 </a:t>
            </a:r>
            <a:r>
              <a:rPr lang="ko-KR" altLang="en-US" dirty="0" err="1"/>
              <a:t>특</a:t>
            </a:r>
            <a:r>
              <a:rPr lang="ko-KR" altLang="en-US" dirty="0"/>
              <a:t> 징은 </a:t>
            </a:r>
            <a:r>
              <a:rPr lang="en-US" altLang="ko-KR" dirty="0" err="1"/>
              <a:t>SimpleTime</a:t>
            </a:r>
            <a:r>
              <a:rPr lang="ko-KR" altLang="en-US" dirty="0"/>
              <a:t>의 속성인 </a:t>
            </a:r>
            <a:r>
              <a:rPr lang="en-US" altLang="ko-KR" dirty="0"/>
              <a:t>hour, minute, second</a:t>
            </a:r>
            <a:r>
              <a:rPr lang="ko-KR" altLang="en-US" dirty="0"/>
              <a:t>를 사적 속성</a:t>
            </a:r>
            <a:r>
              <a:rPr lang="en-US" altLang="ko-KR" dirty="0"/>
              <a:t>(private attribute) </a:t>
            </a:r>
            <a:r>
              <a:rPr lang="ko-KR" altLang="en-US" dirty="0" err="1"/>
              <a:t>형식으</a:t>
            </a:r>
            <a:r>
              <a:rPr lang="ko-KR" altLang="en-US" dirty="0"/>
              <a:t> 로 설계하는 것이다</a:t>
            </a:r>
            <a:r>
              <a:rPr lang="en-US" altLang="ko-KR" dirty="0"/>
              <a:t>. </a:t>
            </a:r>
            <a:r>
              <a:rPr lang="ko-KR" altLang="en-US" dirty="0"/>
              <a:t>이를 위해서 속성을 네임 </a:t>
            </a:r>
            <a:r>
              <a:rPr lang="ko-KR" altLang="en-US" dirty="0" err="1"/>
              <a:t>맹글링</a:t>
            </a:r>
            <a:r>
              <a:rPr lang="en-US" altLang="ko-KR" dirty="0"/>
              <a:t>(name mangling)</a:t>
            </a:r>
            <a:r>
              <a:rPr lang="ko-KR" altLang="en-US" dirty="0"/>
              <a:t>하고 </a:t>
            </a:r>
            <a:r>
              <a:rPr lang="ko-KR" altLang="en-US" dirty="0" err="1"/>
              <a:t>데코레이터</a:t>
            </a:r>
            <a:r>
              <a:rPr lang="ko-KR" altLang="en-US" dirty="0"/>
              <a:t> </a:t>
            </a:r>
            <a:r>
              <a:rPr lang="en-US" altLang="ko-KR" dirty="0"/>
              <a:t>(decorator)</a:t>
            </a:r>
            <a:r>
              <a:rPr lang="ko-KR" altLang="en-US" dirty="0"/>
              <a:t>를 사용해서 유효한 입력 값만 처리하도록 한다</a:t>
            </a:r>
            <a:r>
              <a:rPr lang="en-US" altLang="ko-KR" dirty="0"/>
              <a:t>. </a:t>
            </a:r>
            <a:r>
              <a:rPr lang="ko-KR" altLang="en-US" dirty="0"/>
              <a:t>다시 말해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 단위 중 하나라도 잘못된 값을 입력하면 오류 처리를 할 수 있게끔 구현한다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다 음 예처럼 시를 </a:t>
            </a:r>
            <a:r>
              <a:rPr lang="en-US" altLang="ko-KR" dirty="0"/>
              <a:t>25, </a:t>
            </a:r>
            <a:r>
              <a:rPr lang="ko-KR" altLang="en-US" dirty="0"/>
              <a:t>분을 </a:t>
            </a:r>
            <a:r>
              <a:rPr lang="en-US" altLang="ko-KR" dirty="0"/>
              <a:t>10, </a:t>
            </a:r>
            <a:r>
              <a:rPr lang="ko-KR" altLang="en-US" dirty="0"/>
              <a:t>초를 </a:t>
            </a:r>
            <a:r>
              <a:rPr lang="en-US" altLang="ko-KR" dirty="0"/>
              <a:t>59</a:t>
            </a:r>
            <a:r>
              <a:rPr lang="ko-KR" altLang="en-US" dirty="0"/>
              <a:t>라고 입력할 경우 </a:t>
            </a:r>
            <a:r>
              <a:rPr lang="en-US" altLang="ko-KR" dirty="0" err="1"/>
              <a:t>AssertionError</a:t>
            </a:r>
            <a:r>
              <a:rPr lang="ko-KR" altLang="en-US" dirty="0"/>
              <a:t>가 발생한다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041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CA43C8-472E-4723-AD6F-07B48FA1D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5" y="261441"/>
            <a:ext cx="8355064" cy="14871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DC790-8826-420A-A5EC-780BD0F4F0A6}"/>
              </a:ext>
            </a:extLst>
          </p:cNvPr>
          <p:cNvSpPr txBox="1"/>
          <p:nvPr/>
        </p:nvSpPr>
        <p:spPr>
          <a:xfrm>
            <a:off x="735106" y="1954306"/>
            <a:ext cx="107307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ko-KR" altLang="en-US" sz="2600" dirty="0" err="1"/>
              <a:t>파이썬은</a:t>
            </a:r>
            <a:r>
              <a:rPr lang="ko-KR" altLang="en-US" sz="2600" dirty="0"/>
              <a:t> 엄밀한 사적 속성을 지원하지 않기 때문에</a:t>
            </a:r>
            <a:r>
              <a:rPr lang="en-US" altLang="ko-KR" sz="2600" dirty="0"/>
              <a:t>, </a:t>
            </a:r>
            <a:r>
              <a:rPr lang="ko-KR" altLang="en-US" sz="2600" dirty="0"/>
              <a:t>다음 예처럼 속성에 바로 접근하 는 것이 가능하다</a:t>
            </a:r>
            <a:r>
              <a:rPr lang="en-US" altLang="ko-KR" sz="2600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CAB297-8579-4821-ACEB-8FA493E81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05" y="3907010"/>
            <a:ext cx="7341934" cy="21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DC06B-8109-41D1-B271-817524D0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50D37-87F1-4AB5-981A-2E98CB6E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복잡성을 처리하는 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속성 </a:t>
            </a:r>
            <a:r>
              <a:rPr lang="en-US" altLang="ko-KR" dirty="0"/>
              <a:t>(attribute) : </a:t>
            </a:r>
            <a:r>
              <a:rPr lang="ko-KR" altLang="en-US" sz="2400" dirty="0"/>
              <a:t>객체의 현재 상태</a:t>
            </a:r>
            <a:r>
              <a:rPr lang="en-US" altLang="ko-KR" sz="2400" dirty="0"/>
              <a:t>(state) </a:t>
            </a:r>
            <a:r>
              <a:rPr lang="ko-KR" altLang="en-US" sz="2400" dirty="0"/>
              <a:t>를 설명할 수 있는 데이터              의 모임  </a:t>
            </a:r>
            <a:r>
              <a:rPr lang="en-US" altLang="ko-KR" sz="2400" dirty="0">
                <a:solidFill>
                  <a:srgbClr val="FF0000"/>
                </a:solidFill>
              </a:rPr>
              <a:t>- </a:t>
            </a:r>
            <a:r>
              <a:rPr lang="ko-KR" altLang="en-US" sz="2200" dirty="0">
                <a:solidFill>
                  <a:srgbClr val="FF0000"/>
                </a:solidFill>
              </a:rPr>
              <a:t>변수의 형태</a:t>
            </a:r>
            <a:endParaRPr lang="en-US" altLang="ko-KR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dirty="0"/>
              <a:t>   Ex)</a:t>
            </a:r>
            <a:r>
              <a:rPr lang="ko-KR" altLang="en-US" sz="1800" dirty="0"/>
              <a:t>  학업성취도와 관련된 속성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  <a:r>
              <a:rPr lang="ko-KR" altLang="en-US" sz="1800" dirty="0"/>
              <a:t>학번</a:t>
            </a:r>
            <a:r>
              <a:rPr lang="en-US" altLang="ko-KR" sz="1800" dirty="0"/>
              <a:t>, </a:t>
            </a:r>
            <a:r>
              <a:rPr lang="ko-KR" altLang="en-US" sz="1800" dirty="0"/>
              <a:t>이름</a:t>
            </a:r>
            <a:r>
              <a:rPr lang="en-US" altLang="ko-KR" sz="1800" dirty="0"/>
              <a:t>, </a:t>
            </a:r>
            <a:r>
              <a:rPr lang="ko-KR" altLang="en-US" sz="1800" dirty="0"/>
              <a:t>학년</a:t>
            </a:r>
            <a:r>
              <a:rPr lang="en-US" altLang="ko-KR" sz="1800" dirty="0"/>
              <a:t>, </a:t>
            </a:r>
            <a:r>
              <a:rPr lang="ko-KR" altLang="en-US" sz="1800" dirty="0"/>
              <a:t>중간고사 점수</a:t>
            </a:r>
            <a:r>
              <a:rPr lang="en-US" altLang="ko-KR" sz="1800" dirty="0"/>
              <a:t>, </a:t>
            </a:r>
            <a:r>
              <a:rPr lang="ko-KR" altLang="en-US" sz="1800" dirty="0"/>
              <a:t>기말고사 점수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행위 </a:t>
            </a:r>
            <a:r>
              <a:rPr lang="en-US" altLang="ko-KR" dirty="0"/>
              <a:t>(behavior)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sz="2400" dirty="0"/>
              <a:t>객체가 어떻게 동작</a:t>
            </a:r>
            <a:r>
              <a:rPr lang="en-US" altLang="ko-KR" sz="2400" dirty="0"/>
              <a:t>(operation)</a:t>
            </a:r>
            <a:r>
              <a:rPr lang="ko-KR" altLang="en-US" sz="2400" dirty="0"/>
              <a:t>해야 하는지 정의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rgbClr val="FF0000"/>
                </a:solidFill>
              </a:rPr>
              <a:t>- </a:t>
            </a:r>
            <a:r>
              <a:rPr lang="ko-KR" altLang="en-US" sz="2200" dirty="0">
                <a:solidFill>
                  <a:srgbClr val="FF0000"/>
                </a:solidFill>
              </a:rPr>
              <a:t>메소드의 형태</a:t>
            </a:r>
            <a:endParaRPr lang="en-US" altLang="ko-KR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dirty="0"/>
              <a:t>   Ex)</a:t>
            </a:r>
            <a:r>
              <a:rPr lang="ko-KR" altLang="en-US" sz="1800" dirty="0"/>
              <a:t> 학생의 활동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‘</a:t>
            </a:r>
            <a:r>
              <a:rPr lang="ko-KR" altLang="en-US" sz="1800" dirty="0"/>
              <a:t>수업을 듣는다</a:t>
            </a:r>
            <a:r>
              <a:rPr lang="en-US" altLang="ko-KR" sz="1800" dirty="0"/>
              <a:t>.’ ‘</a:t>
            </a:r>
            <a:r>
              <a:rPr lang="ko-KR" altLang="en-US" sz="1800" dirty="0"/>
              <a:t>동아리 활동을 한다</a:t>
            </a:r>
            <a:r>
              <a:rPr lang="en-US" altLang="ko-KR" sz="1800" dirty="0"/>
              <a:t>.’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849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E650C-0F62-4BF8-B6E1-CF5124E5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575"/>
            <a:ext cx="10515600" cy="5846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solidFill>
                  <a:srgbClr val="0070C0"/>
                </a:solidFill>
              </a:rPr>
              <a:t>네임 </a:t>
            </a:r>
            <a:r>
              <a:rPr lang="ko-KR" altLang="en-US" sz="3600" dirty="0" err="1">
                <a:solidFill>
                  <a:srgbClr val="0070C0"/>
                </a:solidFill>
              </a:rPr>
              <a:t>맹글링</a:t>
            </a:r>
            <a:endParaRPr lang="en-US" altLang="ko-KR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네임 </a:t>
            </a:r>
            <a:r>
              <a:rPr lang="ko-KR" altLang="en-US" dirty="0" err="1"/>
              <a:t>맹글링</a:t>
            </a:r>
            <a:r>
              <a:rPr lang="en-US" altLang="ko-KR" dirty="0"/>
              <a:t>(name mangling)</a:t>
            </a:r>
            <a:r>
              <a:rPr lang="ko-KR" altLang="en-US" dirty="0"/>
              <a:t>이란 말 그대로 이름을 알아보지 못하게 함으로써 외부에서 의도적으로 속성에 직접 접근하는 것을 어렵게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 err="1"/>
              <a:t>파이썬에서는</a:t>
            </a:r>
            <a:r>
              <a:rPr lang="ko-KR" altLang="en-US" dirty="0"/>
              <a:t> 클래스의 속성이나 메소드 이름을 외부에서 볼 수 없도록 하기 위해 이름 앞에 밑줄 두 개</a:t>
            </a:r>
            <a:r>
              <a:rPr lang="en-US" altLang="ko-KR" dirty="0"/>
              <a:t>(__)</a:t>
            </a:r>
            <a:r>
              <a:rPr lang="ko-KR" altLang="en-US" dirty="0"/>
              <a:t>를 붙여서 사용하는 명명 규칙을 따른다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[information hiding]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FE9E88-E2F0-4A92-B09E-C87E085A9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5730"/>
            <a:ext cx="7191693" cy="209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68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8822-E6CF-409B-9C65-87FBD182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594"/>
          </a:xfrm>
        </p:spPr>
        <p:txBody>
          <a:bodyPr>
            <a:normAutofit/>
          </a:bodyPr>
          <a:lstStyle/>
          <a:p>
            <a:r>
              <a:rPr lang="ko-KR" altLang="en-US" sz="3800" dirty="0" err="1">
                <a:solidFill>
                  <a:srgbClr val="0070C0"/>
                </a:solidFill>
              </a:rPr>
              <a:t>데코레이터</a:t>
            </a:r>
            <a:endParaRPr lang="ko-KR" altLang="en-US" sz="3800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6DFB5-4FDD-4692-B8F6-5BF463D30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20"/>
            <a:ext cx="10515600" cy="4771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데코레이터</a:t>
            </a:r>
            <a:r>
              <a:rPr lang="en-US" altLang="ko-KR" dirty="0"/>
              <a:t>(decorator)</a:t>
            </a:r>
            <a:r>
              <a:rPr lang="ko-KR" altLang="en-US" dirty="0"/>
              <a:t>란 </a:t>
            </a:r>
            <a:r>
              <a:rPr lang="en-US" altLang="ko-KR" dirty="0"/>
              <a:t>@</a:t>
            </a:r>
            <a:r>
              <a:rPr lang="ko-KR" altLang="en-US" dirty="0"/>
              <a:t>로 시작하는 구문을 말한다</a:t>
            </a:r>
            <a:r>
              <a:rPr lang="en-US" altLang="ko-KR" dirty="0"/>
              <a:t>. </a:t>
            </a:r>
            <a:r>
              <a:rPr lang="ko-KR" altLang="en-US" dirty="0"/>
              <a:t>함수나 메소드의 원래 기능을 수정하거나 다른 기능을 추가할 때 사용한다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get~ </a:t>
            </a:r>
            <a:r>
              <a:rPr lang="ko-KR" altLang="en-US" dirty="0"/>
              <a:t>메소드와 </a:t>
            </a:r>
            <a:r>
              <a:rPr lang="en-US" altLang="ko-KR" dirty="0"/>
              <a:t>set~ </a:t>
            </a:r>
            <a:r>
              <a:rPr lang="ko-KR" altLang="en-US" dirty="0"/>
              <a:t>메소드를 만들지 않고도 속성에 더 간단히 접근할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메소드를 속성으로 대체하는 효과를 가져온다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속성에 접근할 때 값을 계산해서 반환하는 기능을 제공한다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속성이 가지고 있는 데이터 값에 접근하거나 데이터 값을 변경할 때 제한</a:t>
            </a:r>
            <a:r>
              <a:rPr lang="en-US" altLang="ko-KR" dirty="0"/>
              <a:t>(constraint)</a:t>
            </a:r>
            <a:r>
              <a:rPr lang="ko-KR" altLang="en-US" dirty="0"/>
              <a:t>을 둘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851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4C158-9FFB-4804-9227-69830ED14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@property</a:t>
            </a:r>
            <a:r>
              <a:rPr lang="ko-KR" altLang="en-US" dirty="0"/>
              <a:t>를 사용하면 마치 속성에 직접 접근하는 것처럼 하면서</a:t>
            </a:r>
            <a:r>
              <a:rPr lang="en-US" altLang="ko-KR" dirty="0"/>
              <a:t>, </a:t>
            </a:r>
            <a:r>
              <a:rPr lang="ko-KR" altLang="en-US" dirty="0"/>
              <a:t>실제 속성 이름은 맹 </a:t>
            </a:r>
            <a:r>
              <a:rPr lang="ko-KR" altLang="en-US" dirty="0" err="1"/>
              <a:t>글링되기</a:t>
            </a:r>
            <a:r>
              <a:rPr lang="ko-KR" altLang="en-US" dirty="0"/>
              <a:t> 때문에 외부에서 의도적으로 접근하는 것을 어렵게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이를 위해 </a:t>
            </a:r>
            <a:r>
              <a:rPr lang="en-US" altLang="ko-KR" dirty="0"/>
              <a:t>@property</a:t>
            </a:r>
            <a:r>
              <a:rPr lang="ko-KR" altLang="en-US" dirty="0"/>
              <a:t>를 사용해서 다음과 같이 선언하면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get~ </a:t>
            </a:r>
            <a:r>
              <a:rPr lang="ko-KR" altLang="en-US" dirty="0"/>
              <a:t>역할을 하는 메소드 앞에 </a:t>
            </a:r>
            <a:r>
              <a:rPr lang="en-US" altLang="ko-KR" dirty="0"/>
              <a:t>@property </a:t>
            </a:r>
            <a:r>
              <a:rPr lang="ko-KR" altLang="en-US" dirty="0" err="1"/>
              <a:t>데코레이터를</a:t>
            </a:r>
            <a:r>
              <a:rPr lang="ko-KR" altLang="en-US" dirty="0"/>
              <a:t> 선언한다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set~ </a:t>
            </a:r>
            <a:r>
              <a:rPr lang="ko-KR" altLang="en-US" dirty="0"/>
              <a:t>역할을 하는 메소드 앞에 앞서 </a:t>
            </a:r>
            <a:r>
              <a:rPr lang="en-US" altLang="ko-KR" dirty="0"/>
              <a:t>@property</a:t>
            </a:r>
            <a:r>
              <a:rPr lang="ko-KR" altLang="en-US" dirty="0"/>
              <a:t>로 선언한 메소드 이름을 사용해 </a:t>
            </a:r>
            <a:r>
              <a:rPr lang="en-US" altLang="ko-KR" dirty="0"/>
              <a:t>@</a:t>
            </a:r>
            <a:r>
              <a:rPr lang="ko-KR" altLang="en-US" dirty="0" err="1"/>
              <a:t>메소드이름</a:t>
            </a:r>
            <a:r>
              <a:rPr lang="en-US" altLang="ko-KR" dirty="0"/>
              <a:t>.setter </a:t>
            </a:r>
            <a:r>
              <a:rPr lang="ko-KR" altLang="en-US" dirty="0" err="1"/>
              <a:t>데코레이터를</a:t>
            </a:r>
            <a:r>
              <a:rPr lang="ko-KR" altLang="en-US" dirty="0"/>
              <a:t> 선언한다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872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41BB82A-F1CD-45B2-AEA7-F07D2B499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48" y="806127"/>
            <a:ext cx="6249814" cy="5245745"/>
          </a:xfrm>
        </p:spPr>
      </p:pic>
    </p:spTree>
    <p:extLst>
      <p:ext uri="{BB962C8B-B14F-4D97-AF65-F5344CB8AC3E}">
        <p14:creationId xmlns:p14="http://schemas.microsoft.com/office/powerpoint/2010/main" val="151164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7053E-9723-47AA-83DA-29D3FEAD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 </a:t>
            </a:r>
            <a:r>
              <a:rPr lang="en-US" altLang="ko-KR" dirty="0"/>
              <a:t>(encapsulation)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FA1FB-146A-446C-966E-7575E43F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내부의 세부 사항을 외부 세계로부터 숨기는 것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객체에 속한 데이터가 의도치 않게 변경되거나 손상되는 것을 방지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객체를 재사용하기 쉬움</a:t>
            </a:r>
          </a:p>
        </p:txBody>
      </p:sp>
    </p:spTree>
    <p:extLst>
      <p:ext uri="{BB962C8B-B14F-4D97-AF65-F5344CB8AC3E}">
        <p14:creationId xmlns:p14="http://schemas.microsoft.com/office/powerpoint/2010/main" val="299987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DB2E9-AD9B-42FD-9ED6-4C281FDE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계층구조</a:t>
            </a:r>
            <a:r>
              <a:rPr lang="en-US" altLang="ko-KR" dirty="0"/>
              <a:t> ( class</a:t>
            </a:r>
            <a:r>
              <a:rPr lang="ko-KR" altLang="en-US" dirty="0"/>
              <a:t> </a:t>
            </a:r>
            <a:r>
              <a:rPr lang="en-US" altLang="ko-KR" dirty="0"/>
              <a:t>hierarchy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9DF05-7240-43B6-AC57-CAB346556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상속관계 </a:t>
            </a:r>
            <a:r>
              <a:rPr lang="en-US" altLang="ko-KR" dirty="0"/>
              <a:t>( Inheritance ) – </a:t>
            </a:r>
            <a:r>
              <a:rPr lang="ko-KR" altLang="en-US" dirty="0"/>
              <a:t>공유</a:t>
            </a:r>
            <a:r>
              <a:rPr lang="en-US" altLang="ko-KR" dirty="0"/>
              <a:t>, </a:t>
            </a:r>
            <a:r>
              <a:rPr lang="ko-KR" altLang="en-US" dirty="0"/>
              <a:t>재사용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상위 클래스와 하위 클래스의 수직관계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 최상위 </a:t>
            </a:r>
            <a:r>
              <a:rPr lang="en-US" altLang="ko-KR" dirty="0"/>
              <a:t>: </a:t>
            </a:r>
            <a:r>
              <a:rPr lang="ko-KR" altLang="en-US" dirty="0"/>
              <a:t>큰 범주의 클래스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최하위 </a:t>
            </a:r>
            <a:r>
              <a:rPr lang="en-US" altLang="ko-KR" dirty="0"/>
              <a:t>: </a:t>
            </a:r>
            <a:r>
              <a:rPr lang="ko-KR" altLang="en-US" dirty="0"/>
              <a:t>가장 세부적인 클래스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B0B78C-175D-413D-9BC3-6C9A28337E8E}"/>
              </a:ext>
            </a:extLst>
          </p:cNvPr>
          <p:cNvSpPr/>
          <p:nvPr/>
        </p:nvSpPr>
        <p:spPr>
          <a:xfrm>
            <a:off x="8355104" y="2357576"/>
            <a:ext cx="1299883" cy="70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DF02B1-F16C-46E7-9881-B97E4933819B}"/>
              </a:ext>
            </a:extLst>
          </p:cNvPr>
          <p:cNvSpPr/>
          <p:nvPr/>
        </p:nvSpPr>
        <p:spPr>
          <a:xfrm>
            <a:off x="8355105" y="3559128"/>
            <a:ext cx="1299883" cy="70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4E53D0-177B-41FF-BBFE-3ADFEDDAC6CF}"/>
              </a:ext>
            </a:extLst>
          </p:cNvPr>
          <p:cNvSpPr/>
          <p:nvPr/>
        </p:nvSpPr>
        <p:spPr>
          <a:xfrm>
            <a:off x="6629399" y="4948516"/>
            <a:ext cx="1308847" cy="73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4AEA83-0CC5-4329-A169-12193B2B1955}"/>
              </a:ext>
            </a:extLst>
          </p:cNvPr>
          <p:cNvSpPr/>
          <p:nvPr/>
        </p:nvSpPr>
        <p:spPr>
          <a:xfrm>
            <a:off x="8359588" y="4948517"/>
            <a:ext cx="1308847" cy="73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CEAC0A-3152-4BD5-8945-8B4BF8E65541}"/>
              </a:ext>
            </a:extLst>
          </p:cNvPr>
          <p:cNvSpPr/>
          <p:nvPr/>
        </p:nvSpPr>
        <p:spPr>
          <a:xfrm>
            <a:off x="10044953" y="4948518"/>
            <a:ext cx="1308847" cy="73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B6780-8647-486C-8D30-D916CBC180A9}"/>
              </a:ext>
            </a:extLst>
          </p:cNvPr>
          <p:cNvSpPr txBox="1"/>
          <p:nvPr/>
        </p:nvSpPr>
        <p:spPr>
          <a:xfrm>
            <a:off x="8507506" y="2560136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>
                <a:solidFill>
                  <a:schemeClr val="bg1"/>
                </a:solidFill>
              </a:rPr>
              <a:t>사람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5EFEB-F28B-4DC0-A37B-E21962921D32}"/>
              </a:ext>
            </a:extLst>
          </p:cNvPr>
          <p:cNvSpPr txBox="1"/>
          <p:nvPr/>
        </p:nvSpPr>
        <p:spPr>
          <a:xfrm>
            <a:off x="8606118" y="3792213"/>
            <a:ext cx="8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>
                <a:solidFill>
                  <a:schemeClr val="bg1"/>
                </a:solidFill>
              </a:rPr>
              <a:t>학생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46756-894C-4C8E-B3B7-0BAA48E0418B}"/>
              </a:ext>
            </a:extLst>
          </p:cNvPr>
          <p:cNvSpPr txBox="1"/>
          <p:nvPr/>
        </p:nvSpPr>
        <p:spPr>
          <a:xfrm>
            <a:off x="6793006" y="5131402"/>
            <a:ext cx="102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대학생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F3E6A-901E-45EE-8679-1A5E38752B63}"/>
              </a:ext>
            </a:extLst>
          </p:cNvPr>
          <p:cNvSpPr txBox="1"/>
          <p:nvPr/>
        </p:nvSpPr>
        <p:spPr>
          <a:xfrm>
            <a:off x="8606118" y="5131402"/>
            <a:ext cx="90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중학생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91472-2ECB-43AE-A1E2-2F48DC48CC35}"/>
              </a:ext>
            </a:extLst>
          </p:cNvPr>
          <p:cNvSpPr txBox="1"/>
          <p:nvPr/>
        </p:nvSpPr>
        <p:spPr>
          <a:xfrm>
            <a:off x="10170458" y="5131402"/>
            <a:ext cx="126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초등학생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99B65-31B9-4105-8F9D-6B25C881E6E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005046" y="3065788"/>
            <a:ext cx="1" cy="4933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F73B8DD-CE79-4223-BD75-29D975AB1E8C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7283822" y="4607928"/>
            <a:ext cx="1" cy="340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7FC51A7-93BE-4B80-ABDB-5A4AA5A5FBDD}"/>
              </a:ext>
            </a:extLst>
          </p:cNvPr>
          <p:cNvCxnSpPr/>
          <p:nvPr/>
        </p:nvCxnSpPr>
        <p:spPr>
          <a:xfrm>
            <a:off x="7283822" y="4607928"/>
            <a:ext cx="34155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5D8476-7C75-4BB1-9BFE-9766274ADD71}"/>
              </a:ext>
            </a:extLst>
          </p:cNvPr>
          <p:cNvCxnSpPr>
            <a:endCxn id="8" idx="0"/>
          </p:cNvCxnSpPr>
          <p:nvPr/>
        </p:nvCxnSpPr>
        <p:spPr>
          <a:xfrm>
            <a:off x="10699376" y="4607928"/>
            <a:ext cx="1" cy="3405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7DB518A-5FC4-4BE3-9705-9E74BC2C9DCA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005047" y="4267340"/>
            <a:ext cx="8965" cy="6811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5434F-C135-4578-8420-5C0473C5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( polymorphism 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8CE64-55C3-43DD-AB2C-AE2AE59F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411"/>
            <a:ext cx="10515600" cy="424955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많은 형태를 뜻하는 그리스어 </a:t>
            </a:r>
            <a:r>
              <a:rPr lang="en-US" altLang="ko-KR" dirty="0">
                <a:highlight>
                  <a:srgbClr val="C0C0C0"/>
                </a:highlight>
              </a:rPr>
              <a:t>‘poly morph</a:t>
            </a:r>
            <a:r>
              <a:rPr lang="ko-KR" altLang="en-US" dirty="0">
                <a:highlight>
                  <a:srgbClr val="C0C0C0"/>
                </a:highlight>
              </a:rPr>
              <a:t>‘</a:t>
            </a:r>
            <a:endParaRPr lang="en-US" altLang="ko-KR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ko-KR" dirty="0"/>
              <a:t>‘</a:t>
            </a:r>
            <a:r>
              <a:rPr lang="ko-KR" altLang="en-US" dirty="0"/>
              <a:t>같은 동작</a:t>
            </a:r>
            <a:r>
              <a:rPr lang="en-US" altLang="ko-KR" dirty="0"/>
              <a:t> (</a:t>
            </a:r>
            <a:r>
              <a:rPr lang="ko-KR" altLang="en-US" dirty="0"/>
              <a:t>메소드</a:t>
            </a:r>
            <a:r>
              <a:rPr lang="en-US" altLang="ko-KR" dirty="0"/>
              <a:t>)</a:t>
            </a:r>
            <a:r>
              <a:rPr lang="ko-KR" altLang="en-US" dirty="0"/>
              <a:t>을 클래스에 따라 다르게 행동할 수 있도록 해주는 메커니즘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서로 다른 클래스에 속해 있는 객체들이 같은 이름의 메소드를 사용하더라도 각기 다른 방식으로 응답할 수 있음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Shape </a:t>
            </a:r>
            <a:r>
              <a:rPr lang="ko-KR" altLang="en-US" dirty="0"/>
              <a:t>클래스의 </a:t>
            </a:r>
            <a:r>
              <a:rPr lang="en-US" altLang="ko-KR" dirty="0"/>
              <a:t>draw </a:t>
            </a:r>
            <a:r>
              <a:rPr lang="ko-KR" altLang="en-US" dirty="0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256184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D56DF-F2A9-4D5F-95DF-74FFAF2D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A5AEE-B70D-43D3-8CC5-8435E2A1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클래스는 같은 종류의 집단에 속하는 객체 </a:t>
            </a:r>
            <a:r>
              <a:rPr lang="en-US" altLang="ko-KR" dirty="0"/>
              <a:t>(object) </a:t>
            </a:r>
            <a:r>
              <a:rPr lang="ko-KR" altLang="en-US" dirty="0"/>
              <a:t>들의 속성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(attribute)</a:t>
            </a:r>
            <a:r>
              <a:rPr lang="ko-KR" altLang="en-US" dirty="0"/>
              <a:t>과 행동</a:t>
            </a:r>
            <a:r>
              <a:rPr lang="en-US" altLang="ko-KR" dirty="0"/>
              <a:t> (behavior)</a:t>
            </a:r>
            <a:r>
              <a:rPr lang="ko-KR" altLang="en-US" dirty="0"/>
              <a:t>을 정의한다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사용자 정의 클래스 </a:t>
            </a:r>
            <a:r>
              <a:rPr lang="en-US" altLang="ko-KR" dirty="0"/>
              <a:t>– </a:t>
            </a:r>
            <a:r>
              <a:rPr lang="ko-KR" altLang="en-US" dirty="0"/>
              <a:t>클래스를 자료형 처럼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class </a:t>
            </a:r>
            <a:r>
              <a:rPr lang="ko-KR" altLang="en-US" dirty="0">
                <a:solidFill>
                  <a:srgbClr val="0070C0"/>
                </a:solidFill>
              </a:rPr>
              <a:t>클래스이름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>
                <a:solidFill>
                  <a:srgbClr val="0070C0"/>
                </a:solidFill>
              </a:rPr>
              <a:t>클래스 </a:t>
            </a:r>
            <a:r>
              <a:rPr lang="en-US" altLang="ko-KR" dirty="0">
                <a:solidFill>
                  <a:srgbClr val="0070C0"/>
                </a:solidFill>
              </a:rPr>
              <a:t>– </a:t>
            </a:r>
            <a:r>
              <a:rPr lang="ko-KR" altLang="en-US" dirty="0">
                <a:solidFill>
                  <a:srgbClr val="0070C0"/>
                </a:solidFill>
              </a:rPr>
              <a:t>명령문 </a:t>
            </a:r>
            <a:r>
              <a:rPr lang="en-US" altLang="ko-KR" dirty="0">
                <a:solidFill>
                  <a:srgbClr val="0070C0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4465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AE304-28D4-4921-9CEB-1F4F4551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200" dirty="0"/>
              <a:t>클래스 속성 </a:t>
            </a:r>
            <a:r>
              <a:rPr lang="en-US" altLang="ko-KR" sz="4200" dirty="0"/>
              <a:t>(class attribute)</a:t>
            </a:r>
            <a:endParaRPr lang="ko-KR" altLang="en-US" sz="4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5E9423-6C09-4448-81BF-A99957267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86" y="4961391"/>
            <a:ext cx="3178426" cy="7771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0F893D-0956-4D26-B8C0-F1FD9EA0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99" y="4965618"/>
            <a:ext cx="2673601" cy="13462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47C0E1-A155-436F-A497-6E1B12F35D8D}"/>
              </a:ext>
            </a:extLst>
          </p:cNvPr>
          <p:cNvSpPr txBox="1"/>
          <p:nvPr/>
        </p:nvSpPr>
        <p:spPr>
          <a:xfrm>
            <a:off x="3257550" y="41624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5D856645-5774-487B-B361-12A8A200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463A6FF-641E-4ABC-856D-70A8CD219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38" y="1872613"/>
            <a:ext cx="4573861" cy="211559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F745898-5501-4326-B003-FC32632B59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38" y="4096905"/>
            <a:ext cx="8051913" cy="5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1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B42D22C-15BE-4F24-B2E2-DD5A34A45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04" y="1529010"/>
            <a:ext cx="4631122" cy="659640"/>
          </a:xfrm>
          <a:prstGeom prst="rect">
            <a:avLst/>
          </a:prstGeom>
        </p:spPr>
      </p:pic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47DAC7FD-99A2-43C4-8E99-C085439D9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04" y="561696"/>
            <a:ext cx="3669096" cy="690443"/>
          </a:xfrm>
        </p:spPr>
      </p:pic>
      <p:pic>
        <p:nvPicPr>
          <p:cNvPr id="23" name="그림 22" descr="나이프이(가) 표시된 사진&#10;&#10;자동 생성된 설명">
            <a:extLst>
              <a:ext uri="{FF2B5EF4-FFF2-40B4-BE49-F238E27FC236}">
                <a16:creationId xmlns:a16="http://schemas.microsoft.com/office/drawing/2014/main" id="{DDA91865-CCC7-487D-9676-8ADF5D2AD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05" y="3336008"/>
            <a:ext cx="7676320" cy="10038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E43D5A-9276-43FD-A81E-D9674DD758A7}"/>
              </a:ext>
            </a:extLst>
          </p:cNvPr>
          <p:cNvSpPr txBox="1"/>
          <p:nvPr/>
        </p:nvSpPr>
        <p:spPr>
          <a:xfrm>
            <a:off x="804292" y="2677285"/>
            <a:ext cx="81553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객체를 통해 속성에 접근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2"/>
                </a:solidFill>
              </a:rPr>
              <a:t>객체이름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r>
              <a:rPr lang="ko-KR" altLang="en-US" dirty="0">
                <a:solidFill>
                  <a:schemeClr val="accent2"/>
                </a:solidFill>
              </a:rPr>
              <a:t>속성이름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D39668-1885-407D-9DE3-068BCB3FFD6C}"/>
              </a:ext>
            </a:extLst>
          </p:cNvPr>
          <p:cNvSpPr txBox="1"/>
          <p:nvPr/>
        </p:nvSpPr>
        <p:spPr>
          <a:xfrm>
            <a:off x="804292" y="4491992"/>
            <a:ext cx="8326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클래스를 통해 속성에 접근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2"/>
                </a:solidFill>
              </a:rPr>
              <a:t>클래스이름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r>
              <a:rPr lang="ko-KR" altLang="en-US" dirty="0">
                <a:solidFill>
                  <a:schemeClr val="accent2"/>
                </a:solidFill>
              </a:rPr>
              <a:t>속성이름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D057DB7-0B9A-453A-B454-3EB4DA89CD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04" y="5013482"/>
            <a:ext cx="8492108" cy="53446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EEE436-27F9-4B67-9346-226CF88D7538}"/>
              </a:ext>
            </a:extLst>
          </p:cNvPr>
          <p:cNvSpPr txBox="1"/>
          <p:nvPr/>
        </p:nvSpPr>
        <p:spPr>
          <a:xfrm>
            <a:off x="5706037" y="1529010"/>
            <a:ext cx="58763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__main__.</a:t>
            </a:r>
            <a:r>
              <a:rPr lang="en-US" altLang="ko-KR" dirty="0" err="1"/>
              <a:t>PartTimer</a:t>
            </a:r>
            <a:r>
              <a:rPr lang="ko-KR" altLang="en-US" dirty="0"/>
              <a:t>는 대화형 모드의 최상위 레벨에서 실행된 </a:t>
            </a:r>
            <a:r>
              <a:rPr lang="en-US" altLang="ko-KR" dirty="0" err="1"/>
              <a:t>PartTimer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인스턴스란</a:t>
            </a:r>
            <a:r>
              <a:rPr lang="ko-KR" altLang="en-US" dirty="0"/>
              <a:t> 뜻이다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45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1890</Words>
  <Application>Microsoft Office PowerPoint</Application>
  <PresentationFormat>와이드스크린</PresentationFormat>
  <Paragraphs>170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클래스 </vt:lpstr>
      <vt:lpstr>객체지향 프로그래밍</vt:lpstr>
      <vt:lpstr>추상화 (abstraction)</vt:lpstr>
      <vt:lpstr>캡슐화 (encapsulation)</vt:lpstr>
      <vt:lpstr>클래스의 계층구조 ( class hierarchy )</vt:lpstr>
      <vt:lpstr> 다형성 ( polymorphism ) </vt:lpstr>
      <vt:lpstr>클래스 </vt:lpstr>
      <vt:lpstr>클래스 속성 (class attribute)</vt:lpstr>
      <vt:lpstr>PowerPoint 프레젠테이션</vt:lpstr>
      <vt:lpstr>PowerPoint 프레젠테이션</vt:lpstr>
      <vt:lpstr>인스턴스 속성 ( instance attribute )</vt:lpstr>
      <vt:lpstr>PowerPoint 프레젠테이션</vt:lpstr>
      <vt:lpstr>클래스 속성 vs 인스턴스 속성</vt:lpstr>
      <vt:lpstr>PowerPoint 프레젠테이션</vt:lpstr>
      <vt:lpstr>클래스 상속</vt:lpstr>
      <vt:lpstr>PowerPoint 프레젠테이션</vt:lpstr>
      <vt:lpstr>클래스와 객체 완전 정복 !</vt:lpstr>
      <vt:lpstr>특수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Simple Time 클래스</vt:lpstr>
      <vt:lpstr>Time 클래스</vt:lpstr>
      <vt:lpstr>PowerPoint 프레젠테이션</vt:lpstr>
      <vt:lpstr>PowerPoint 프레젠테이션</vt:lpstr>
      <vt:lpstr>데코레이터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채연 양</dc:creator>
  <cp:lastModifiedBy>채연 양</cp:lastModifiedBy>
  <cp:revision>10</cp:revision>
  <dcterms:created xsi:type="dcterms:W3CDTF">2020-07-09T01:42:24Z</dcterms:created>
  <dcterms:modified xsi:type="dcterms:W3CDTF">2020-07-09T06:35:16Z</dcterms:modified>
</cp:coreProperties>
</file>