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03" r:id="rId3"/>
    <p:sldId id="288" r:id="rId4"/>
    <p:sldId id="257" r:id="rId5"/>
    <p:sldId id="258" r:id="rId6"/>
    <p:sldId id="290" r:id="rId7"/>
    <p:sldId id="260" r:id="rId8"/>
    <p:sldId id="291" r:id="rId9"/>
    <p:sldId id="285" r:id="rId10"/>
    <p:sldId id="274" r:id="rId11"/>
    <p:sldId id="261" r:id="rId12"/>
    <p:sldId id="262" r:id="rId13"/>
    <p:sldId id="264" r:id="rId14"/>
    <p:sldId id="275" r:id="rId15"/>
    <p:sldId id="266" r:id="rId16"/>
    <p:sldId id="265" r:id="rId17"/>
    <p:sldId id="287" r:id="rId18"/>
    <p:sldId id="277" r:id="rId19"/>
    <p:sldId id="278" r:id="rId20"/>
    <p:sldId id="279" r:id="rId21"/>
    <p:sldId id="267" r:id="rId22"/>
    <p:sldId id="268" r:id="rId23"/>
    <p:sldId id="269" r:id="rId24"/>
    <p:sldId id="404" r:id="rId25"/>
    <p:sldId id="280" r:id="rId26"/>
    <p:sldId id="270" r:id="rId27"/>
    <p:sldId id="273" r:id="rId28"/>
    <p:sldId id="271" r:id="rId29"/>
    <p:sldId id="282" r:id="rId30"/>
    <p:sldId id="405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6047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FBEA3-262B-4AFA-86E9-22F9FEA49C3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5736-D3A9-4E52-837E-EA7CDC503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4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경제적지위</a:t>
            </a:r>
            <a:r>
              <a:rPr lang="en-US" altLang="ko-KR" dirty="0"/>
              <a:t>, </a:t>
            </a:r>
            <a:r>
              <a:rPr lang="ko-KR" altLang="en-US" dirty="0" err="1"/>
              <a:t>사회적지위등</a:t>
            </a:r>
            <a:r>
              <a:rPr lang="ko-KR" altLang="en-US" dirty="0"/>
              <a:t> 다양한 요인중에 어떤 요인의 영향을 가장 많이 받을까 </a:t>
            </a:r>
            <a:endParaRPr lang="en-US" altLang="ko-KR" dirty="0"/>
          </a:p>
          <a:p>
            <a:r>
              <a:rPr lang="ko-KR" altLang="en-US" dirty="0"/>
              <a:t>회귀분석을 통해 수치적으로 파악할 수 있을 것이라 생각해 행복지수라는 주제를 가지고 회귀분석을 진행하게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scaler </a:t>
            </a:r>
            <a:r>
              <a:rPr lang="ko-KR" altLang="en-US" dirty="0"/>
              <a:t>왜 </a:t>
            </a:r>
            <a:r>
              <a:rPr lang="ko-KR" altLang="en-US" dirty="0" err="1"/>
              <a:t>썻는지</a:t>
            </a:r>
            <a:r>
              <a:rPr lang="ko-KR" altLang="en-US"/>
              <a:t>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0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결정 계수 </a:t>
            </a:r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(coefficient of determination)</a:t>
            </a:r>
            <a:r>
              <a:rPr lang="ko-KR" alt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는 추정한 선형 모형이 주어진 자료에 적합한 정도를 재는 척도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9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7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처음의 시도는 </a:t>
            </a:r>
            <a:r>
              <a:rPr lang="ko-KR" altLang="en-US" dirty="0" err="1"/>
              <a:t>데이터사이언스의</a:t>
            </a:r>
            <a:r>
              <a:rPr lang="ko-KR" altLang="en-US" dirty="0"/>
              <a:t> 연봉 회귀모델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컬럼이 </a:t>
            </a:r>
            <a:r>
              <a:rPr lang="en-US" altLang="ko-KR" dirty="0"/>
              <a:t>1</a:t>
            </a:r>
            <a:r>
              <a:rPr lang="ko-KR" altLang="en-US" dirty="0"/>
              <a:t>개를 제외하고 모두 문자형으로 되어있어 모두 더미변수로 변환해야 하기에 처음 </a:t>
            </a:r>
            <a:r>
              <a:rPr lang="en-US" altLang="ko-KR" dirty="0"/>
              <a:t>regression</a:t>
            </a:r>
            <a:r>
              <a:rPr lang="ko-KR" altLang="en-US" dirty="0"/>
              <a:t>을 하면서 도전하기엔 무리가 있다고 생각해 </a:t>
            </a:r>
            <a:r>
              <a:rPr lang="en-US" altLang="ko-KR" dirty="0"/>
              <a:t>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처음의 시도는 </a:t>
            </a:r>
            <a:r>
              <a:rPr lang="ko-KR" altLang="en-US" dirty="0" err="1"/>
              <a:t>데이터사이언스의</a:t>
            </a:r>
            <a:r>
              <a:rPr lang="ko-KR" altLang="en-US" dirty="0"/>
              <a:t> 연봉 회귀모델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컬럼이 </a:t>
            </a:r>
            <a:r>
              <a:rPr lang="en-US" altLang="ko-KR" dirty="0"/>
              <a:t>1</a:t>
            </a:r>
            <a:r>
              <a:rPr lang="ko-KR" altLang="en-US" dirty="0"/>
              <a:t>개를 제외하고 모두 문자형으로 되어있어 모두 더미변수로 변환해야 하기에 처음 </a:t>
            </a:r>
            <a:r>
              <a:rPr lang="en-US" altLang="ko-KR" dirty="0"/>
              <a:t>regression</a:t>
            </a:r>
            <a:r>
              <a:rPr lang="ko-KR" altLang="en-US" dirty="0"/>
              <a:t>을 하면서 도전하기엔 무리가 있다고 생각해 </a:t>
            </a:r>
            <a:r>
              <a:rPr lang="en-US" altLang="ko-KR" dirty="0"/>
              <a:t>turn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35736-D3A9-4E52-837E-EA7CDC5037B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9A074-FDD4-9CCF-B037-580A07923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81232-CAAB-D5B4-5DE1-A0F49F71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C840B-AFD7-C348-AC11-02C26869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6D9BC-F811-5912-AF41-4B952B8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3F364-F85C-798E-D5EB-237760D7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2356-68F8-2C40-FEDF-0D3273B7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F9EA1-77D2-72FF-484A-A0DD1BD46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7DF2-FE76-32CC-8177-1D68D9D7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28B14-9D0F-3C31-415A-F286CAE9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A8ECB-B735-B975-C451-D06AE63C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C05398-3DE5-9429-C93F-6F84BA657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29995-C584-F19F-89AA-A25732D0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2ABAD-441F-DCA6-2DD6-27A6F131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B5F90-6A2D-7D60-B7BD-10865ECD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9D8B4-D84C-A7E8-2521-7B382FC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46E-0DFA-14B5-4862-ABDD2E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47EB0-40B2-3C48-FC11-EDAC8960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3C04F-AB5A-18CC-72AC-EDEC774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16A3B-266C-EA8A-9760-F574BD6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90F2-8661-319E-BC14-D3A97FF9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97AC-3A00-24D1-50B7-5FF06289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DFFAA-1A87-2476-5D2A-72171FB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E0524-9651-67A3-FBD8-AA645D8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9741F-4004-FAA1-AB60-B53FD64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DF1C1-53B3-5844-4518-5E7CEB4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7106-F45E-D091-2027-1343A6DD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905A2-6014-C543-2E94-8DB4DE299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6589A-3950-311E-0F24-B51F702E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FD5D4-048D-8531-4146-D57B7C4A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D9772-E5D2-92EB-39C0-D8B8B8D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8F24C0-9EED-564D-C868-D2630109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8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AF2A-FE98-A54A-35AF-C282CBD0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A6E23-7E0A-7015-2AF3-404A6CD7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34AF3-C953-A77E-5000-DC63B4C0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2960B5-0B0A-77C4-A60D-898F39F8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43F13A-7A55-A7D1-A0EE-0FE20390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BCD3F1-B596-25C2-F15A-E67794E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B5FDC9-0F6D-A83F-72D4-7440BFB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42CA5-1FC7-3776-D0CC-7743B9A3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7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B0A25-BF61-50A4-0546-A69157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0C1543-61FB-6291-5935-31E53AC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118242-FCCE-D1F1-E679-5542BA89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E07EB-79F8-F254-3200-7B74432D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A4FF3E-3FEB-3309-9F3D-10140316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83CDB-6D5D-EED4-CD4D-EA5D18A6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26A2F-8EB7-2187-E9F5-6BA92AA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B195-620F-1196-3756-3066B2D3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C6DA4-0557-83A1-708E-83632A2F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CCC3B-F1C0-20CB-1634-E55CE948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6D89C-B8EB-53F8-72E9-4F46F45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E7B54-393C-AE2A-FCF7-C1F4903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FA65C-6A9A-44DA-4136-FB8BDA01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75F5-F802-4DD1-CE51-4CA3B782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1A78E9-0857-7777-4EEE-F41B0F04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490C0-06D5-6CF6-B884-F2A29C4A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EE567-6259-D276-1CD2-6F53F9BC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E0165-6215-CED7-35DE-7DABDBA9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695A1-8F69-95A4-D851-C4945678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90FD89-43E1-4D6A-2A06-A3B59FA0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16C76-00C4-8AAA-BC9B-4391CBB2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C7BFC-3F6B-93FC-6E7B-394BDBF40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4F892-270B-4551-AF3A-36E51BD458E5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EE8B-C2F7-28DD-8F8B-C673374C0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8D2A7-E57F-D949-7B3B-05CCDA77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D714E-5C16-4ED2-BE8C-2DA97EB99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1D1EC-0F19-6E7F-0DD4-459C31E7E2CD}"/>
              </a:ext>
            </a:extLst>
          </p:cNvPr>
          <p:cNvSpPr/>
          <p:nvPr/>
        </p:nvSpPr>
        <p:spPr>
          <a:xfrm>
            <a:off x="873071" y="654803"/>
            <a:ext cx="10445857" cy="5548393"/>
          </a:xfrm>
          <a:prstGeom prst="rect">
            <a:avLst/>
          </a:prstGeom>
          <a:solidFill>
            <a:schemeClr val="tx2">
              <a:lumMod val="10000"/>
              <a:lumOff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58FA11-B339-45AB-F5E1-576618925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i="1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머신러닝</a:t>
            </a:r>
            <a:r>
              <a:rPr lang="ko-KR" altLang="en-US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기반 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36509-6D1C-091C-ECF3-410EC8B4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85" y="4079875"/>
            <a:ext cx="10967357" cy="1655762"/>
          </a:xfrm>
        </p:spPr>
        <p:txBody>
          <a:bodyPr/>
          <a:lstStyle/>
          <a:p>
            <a:r>
              <a:rPr lang="en-US" altLang="ko-KR" spc="-150" dirty="0"/>
              <a:t>-World Happiness Report </a:t>
            </a:r>
            <a:r>
              <a:rPr lang="ko-KR" altLang="en-US" spc="-150" dirty="0"/>
              <a:t>데이터를 이용한 행복지수 선형회귀분석 모델</a:t>
            </a:r>
            <a:r>
              <a:rPr lang="en-US" altLang="ko-KR" spc="-150" dirty="0"/>
              <a:t>-</a:t>
            </a:r>
            <a:endParaRPr lang="ko-KR" altLang="en-US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45C61-1512-BDD0-E2AE-684C7E73D2B1}"/>
              </a:ext>
            </a:extLst>
          </p:cNvPr>
          <p:cNvSpPr txBox="1"/>
          <p:nvPr/>
        </p:nvSpPr>
        <p:spPr>
          <a:xfrm>
            <a:off x="8686799" y="6509173"/>
            <a:ext cx="61068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데이터사이언스학과</a:t>
            </a:r>
            <a:r>
              <a:rPr lang="ko-KR" altLang="en-US" sz="1500" dirty="0"/>
              <a:t> </a:t>
            </a:r>
            <a:r>
              <a:rPr lang="en-US" altLang="ko-KR" sz="1500" spc="-150" dirty="0"/>
              <a:t>2022111731</a:t>
            </a:r>
            <a:r>
              <a:rPr lang="en-US" altLang="ko-KR" sz="1500" dirty="0"/>
              <a:t> </a:t>
            </a:r>
            <a:r>
              <a:rPr lang="ko-KR" altLang="en-US" sz="1500" dirty="0" err="1"/>
              <a:t>김채연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33B05-D1B8-EB1F-F1BA-EFC27B0C6C55}"/>
              </a:ext>
            </a:extLst>
          </p:cNvPr>
          <p:cNvSpPr txBox="1"/>
          <p:nvPr/>
        </p:nvSpPr>
        <p:spPr>
          <a:xfrm>
            <a:off x="873071" y="703917"/>
            <a:ext cx="280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MID TERM REGRESSION</a:t>
            </a:r>
            <a:endParaRPr lang="ko-KR" altLang="en-US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5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63EB21-3E09-8015-40CD-3DC2E28D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5" y="2978074"/>
            <a:ext cx="4629796" cy="3153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951ED-6759-EB45-BAAD-E7056B48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80" y="159237"/>
            <a:ext cx="8916644" cy="2048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5B78D-F83C-E6CB-C8B7-B3CEE54A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66" y="3020942"/>
            <a:ext cx="3553321" cy="306747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631FE2-E1A1-F26E-461E-A324B816D99C}"/>
              </a:ext>
            </a:extLst>
          </p:cNvPr>
          <p:cNvCxnSpPr>
            <a:cxnSpLocks/>
          </p:cNvCxnSpPr>
          <p:nvPr/>
        </p:nvCxnSpPr>
        <p:spPr>
          <a:xfrm flipV="1">
            <a:off x="2689122" y="2280081"/>
            <a:ext cx="462115" cy="57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9753CF-2CE8-328E-E687-6F62A9042281}"/>
              </a:ext>
            </a:extLst>
          </p:cNvPr>
          <p:cNvCxnSpPr>
            <a:cxnSpLocks/>
          </p:cNvCxnSpPr>
          <p:nvPr/>
        </p:nvCxnSpPr>
        <p:spPr>
          <a:xfrm>
            <a:off x="9388277" y="2319575"/>
            <a:ext cx="486697" cy="58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그래픽 16" descr="배지 1 윤곽선">
            <a:extLst>
              <a:ext uri="{FF2B5EF4-FFF2-40B4-BE49-F238E27FC236}">
                <a16:creationId xmlns:a16="http://schemas.microsoft.com/office/drawing/2014/main" id="{E4324E1D-7715-F238-D320-FF76E70F6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36" y="2978074"/>
            <a:ext cx="575079" cy="575079"/>
          </a:xfrm>
          <a:prstGeom prst="rect">
            <a:avLst/>
          </a:prstGeom>
        </p:spPr>
      </p:pic>
      <p:pic>
        <p:nvPicPr>
          <p:cNvPr id="19" name="그래픽 18" descr="배지 윤곽선">
            <a:extLst>
              <a:ext uri="{FF2B5EF4-FFF2-40B4-BE49-F238E27FC236}">
                <a16:creationId xmlns:a16="http://schemas.microsoft.com/office/drawing/2014/main" id="{8EF9E814-08D9-0692-FDB4-3DBFE5222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40938" y="161369"/>
            <a:ext cx="565342" cy="565342"/>
          </a:xfrm>
          <a:prstGeom prst="rect">
            <a:avLst/>
          </a:prstGeom>
        </p:spPr>
      </p:pic>
      <p:pic>
        <p:nvPicPr>
          <p:cNvPr id="21" name="그래픽 20" descr="배지 3 윤곽선">
            <a:extLst>
              <a:ext uri="{FF2B5EF4-FFF2-40B4-BE49-F238E27FC236}">
                <a16:creationId xmlns:a16="http://schemas.microsoft.com/office/drawing/2014/main" id="{119A97DE-DFD2-540D-605F-7057AF08F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7654" y="2978074"/>
            <a:ext cx="632731" cy="632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1DFEE-4323-12AF-9642-F3CF64244774}"/>
              </a:ext>
            </a:extLst>
          </p:cNvPr>
          <p:cNvSpPr txBox="1"/>
          <p:nvPr/>
        </p:nvSpPr>
        <p:spPr>
          <a:xfrm>
            <a:off x="648928" y="2644877"/>
            <a:ext cx="197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결측치</a:t>
            </a:r>
            <a:r>
              <a:rPr lang="ko-KR" altLang="en-US" sz="16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처리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4F23C-9D5B-C552-BB0C-4394F980FB9C}"/>
              </a:ext>
            </a:extLst>
          </p:cNvPr>
          <p:cNvSpPr txBox="1"/>
          <p:nvPr/>
        </p:nvSpPr>
        <p:spPr>
          <a:xfrm>
            <a:off x="7830385" y="2608742"/>
            <a:ext cx="197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결측치</a:t>
            </a:r>
            <a:r>
              <a:rPr lang="ko-KR" altLang="en-US" sz="16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처리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E97A0-117E-0951-4F7C-A5620CDB2F67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E4B67-0B8E-149F-56CE-88AA9D6F08AB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</p:spTree>
    <p:extLst>
      <p:ext uri="{BB962C8B-B14F-4D97-AF65-F5344CB8AC3E}">
        <p14:creationId xmlns:p14="http://schemas.microsoft.com/office/powerpoint/2010/main" val="79658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F37105-6599-F547-F3B3-C83B12F66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187" y="675837"/>
            <a:ext cx="6469626" cy="4537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3197C-623E-9ED5-FD78-DCF3B275D618}"/>
              </a:ext>
            </a:extLst>
          </p:cNvPr>
          <p:cNvSpPr txBox="1"/>
          <p:nvPr/>
        </p:nvSpPr>
        <p:spPr>
          <a:xfrm>
            <a:off x="2674373" y="208715"/>
            <a:ext cx="49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Features(Columns/Attributes/</a:t>
            </a:r>
            <a:r>
              <a:rPr lang="en-US" altLang="ko-KR" dirty="0" err="1"/>
              <a:t>Xs</a:t>
            </a:r>
            <a:r>
              <a:rPr lang="en-US" altLang="ko-KR" dirty="0"/>
              <a:t>) </a:t>
            </a:r>
            <a:r>
              <a:rPr lang="ko-KR" altLang="en-US" dirty="0"/>
              <a:t>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AE879-C0BB-2610-5A37-711572EDA58C}"/>
              </a:ext>
            </a:extLst>
          </p:cNvPr>
          <p:cNvSpPr txBox="1"/>
          <p:nvPr/>
        </p:nvSpPr>
        <p:spPr>
          <a:xfrm>
            <a:off x="4581833" y="5408743"/>
            <a:ext cx="7108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“Country name” </a:t>
            </a:r>
            <a:r>
              <a:rPr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컬럼만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문자형</a:t>
            </a:r>
            <a:r>
              <a:rPr lang="en-US" altLang="ko-KR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이외의 변수는 모두 </a:t>
            </a:r>
            <a:r>
              <a:rPr lang="ko-KR" alt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숫자형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2B335-A56D-7B04-5143-9457789B28EA}"/>
              </a:ext>
            </a:extLst>
          </p:cNvPr>
          <p:cNvSpPr txBox="1"/>
          <p:nvPr/>
        </p:nvSpPr>
        <p:spPr>
          <a:xfrm>
            <a:off x="2969342" y="1877961"/>
            <a:ext cx="3814916" cy="27726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4470-FE03-129D-7CDC-0C420FFC1C51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FDB9A-772E-8A42-E1B0-31226B4C9A7B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E5948-4BD8-5BBB-F402-90EEFEAB8E69}"/>
              </a:ext>
            </a:extLst>
          </p:cNvPr>
          <p:cNvSpPr txBox="1"/>
          <p:nvPr/>
        </p:nvSpPr>
        <p:spPr>
          <a:xfrm>
            <a:off x="78656" y="112991"/>
            <a:ext cx="34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데이터셋 기본 정보 파악</a:t>
            </a:r>
          </a:p>
        </p:txBody>
      </p:sp>
    </p:spTree>
    <p:extLst>
      <p:ext uri="{BB962C8B-B14F-4D97-AF65-F5344CB8AC3E}">
        <p14:creationId xmlns:p14="http://schemas.microsoft.com/office/powerpoint/2010/main" val="37983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5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DD7C55-F736-0CD1-7FA5-7762643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746" y="201157"/>
            <a:ext cx="12188952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**Boxplot, Histogram(</a:t>
            </a:r>
            <a:r>
              <a:rPr lang="ko-KR" altLang="en-US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시각화</a:t>
            </a:r>
            <a:r>
              <a:rPr lang="en-US" altLang="ko-KR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)- </a:t>
            </a:r>
            <a:r>
              <a:rPr lang="ko-KR" altLang="en-US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중앙값</a:t>
            </a:r>
            <a:r>
              <a:rPr lang="en-US" altLang="ko-KR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sz="36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빈도 확인 용이</a:t>
            </a:r>
            <a:endParaRPr lang="en-US" altLang="ko-KR" sz="3600" i="1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17284-F2D3-DC2B-7E14-4B67DF3A3A18}"/>
              </a:ext>
            </a:extLst>
          </p:cNvPr>
          <p:cNvSpPr txBox="1"/>
          <p:nvPr/>
        </p:nvSpPr>
        <p:spPr>
          <a:xfrm>
            <a:off x="7678094" y="243706"/>
            <a:ext cx="5634784" cy="313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0E20B-B558-D68E-2E3C-89F5B6B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6" y="2654834"/>
            <a:ext cx="3797536" cy="31112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2F2827-05B9-EA64-2AF8-756D70E06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057591"/>
            <a:ext cx="3797536" cy="29715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8C236FD-8282-ED4F-F87B-54873E52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095567"/>
            <a:ext cx="3797536" cy="28956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FDB74-B0BB-780D-2875-FF9080ED6D12}"/>
              </a:ext>
            </a:extLst>
          </p:cNvPr>
          <p:cNvSpPr txBox="1"/>
          <p:nvPr/>
        </p:nvSpPr>
        <p:spPr>
          <a:xfrm>
            <a:off x="78656" y="112991"/>
            <a:ext cx="34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종속변수탐색</a:t>
            </a:r>
            <a:r>
              <a:rPr lang="en-US" altLang="ko-KR" dirty="0">
                <a:solidFill>
                  <a:srgbClr val="002060"/>
                </a:solidFill>
              </a:rPr>
              <a:t>(Y)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D118A-52E3-FE3C-26EE-03D4E98181E2}"/>
              </a:ext>
            </a:extLst>
          </p:cNvPr>
          <p:cNvSpPr txBox="1"/>
          <p:nvPr/>
        </p:nvSpPr>
        <p:spPr>
          <a:xfrm>
            <a:off x="4193386" y="2654834"/>
            <a:ext cx="478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plt.boxplot(df[</a:t>
            </a:r>
            <a:r>
              <a:rPr lang="en-US" altLang="ko-KR" b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'Life Ladder'</a:t>
            </a:r>
            <a:r>
              <a:rPr lang="en-US" altLang="ko-KR" b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869B2-8E36-A74E-40F6-DC972A91805F}"/>
              </a:ext>
            </a:extLst>
          </p:cNvPr>
          <p:cNvSpPr txBox="1"/>
          <p:nvPr/>
        </p:nvSpPr>
        <p:spPr>
          <a:xfrm>
            <a:off x="7747819" y="5991188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'Life Ladder'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].hist(bins=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1E075-A60A-24CC-24AC-E3D9C26690A4}"/>
              </a:ext>
            </a:extLst>
          </p:cNvPr>
          <p:cNvSpPr txBox="1"/>
          <p:nvPr/>
        </p:nvSpPr>
        <p:spPr>
          <a:xfrm>
            <a:off x="426719" y="1582423"/>
            <a:ext cx="478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Boxplot: </a:t>
            </a:r>
            <a:r>
              <a:rPr lang="ko-KR" altLang="en-US" sz="2000" dirty="0"/>
              <a:t>중앙값 </a:t>
            </a:r>
            <a:r>
              <a:rPr lang="en-US" altLang="ko-KR" sz="2000" b="1" dirty="0"/>
              <a:t>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Histogram: </a:t>
            </a:r>
            <a:r>
              <a:rPr lang="en-US" altLang="ko-KR" sz="2000" b="1" dirty="0"/>
              <a:t>5~6</a:t>
            </a:r>
            <a:r>
              <a:rPr lang="ko-KR" altLang="en-US" sz="2000" dirty="0"/>
              <a:t>에 집중되어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A273-63EE-A00A-E015-AA8233D1AC08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B0179-EEFA-973D-A4BD-85E610C7182C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</p:spTree>
    <p:extLst>
      <p:ext uri="{BB962C8B-B14F-4D97-AF65-F5344CB8AC3E}">
        <p14:creationId xmlns:p14="http://schemas.microsoft.com/office/powerpoint/2010/main" val="1229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F787151-5062-1F75-1A6D-A370AC95D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50" y="482323"/>
            <a:ext cx="6096000" cy="61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41435-6424-9D5A-5495-96C14E4C6B07}"/>
              </a:ext>
            </a:extLst>
          </p:cNvPr>
          <p:cNvSpPr txBox="1"/>
          <p:nvPr/>
        </p:nvSpPr>
        <p:spPr>
          <a:xfrm>
            <a:off x="78656" y="112991"/>
            <a:ext cx="34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설명변수탐색</a:t>
            </a:r>
            <a:r>
              <a:rPr lang="en-US" altLang="ko-KR" spc="-150" dirty="0">
                <a:solidFill>
                  <a:srgbClr val="002060"/>
                </a:solidFill>
              </a:rPr>
              <a:t>(X)</a:t>
            </a:r>
            <a:endParaRPr lang="ko-KR" altLang="en-US" spc="-15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2CAE7-18E9-8034-2CB0-8B161D2D9337}"/>
              </a:ext>
            </a:extLst>
          </p:cNvPr>
          <p:cNvSpPr txBox="1"/>
          <p:nvPr/>
        </p:nvSpPr>
        <p:spPr>
          <a:xfrm>
            <a:off x="1960856" y="8221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Features(Columns/Attributes/</a:t>
            </a:r>
            <a:r>
              <a:rPr lang="en-US" altLang="ko-KR" sz="2000" b="1" dirty="0" err="1"/>
              <a:t>Xs</a:t>
            </a:r>
            <a:r>
              <a:rPr lang="en-US" altLang="ko-KR" sz="2000" b="1" dirty="0"/>
              <a:t>) Descriptions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E988-5441-F777-BA31-10E60E8750A8}"/>
              </a:ext>
            </a:extLst>
          </p:cNvPr>
          <p:cNvSpPr txBox="1"/>
          <p:nvPr/>
        </p:nvSpPr>
        <p:spPr>
          <a:xfrm>
            <a:off x="6783930" y="2349387"/>
            <a:ext cx="516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r>
              <a:rPr lang="ko-KR" altLang="en-US" sz="2000" dirty="0"/>
              <a:t>축</a:t>
            </a:r>
            <a:r>
              <a:rPr lang="en-US" altLang="ko-KR" sz="2000" dirty="0"/>
              <a:t>:</a:t>
            </a:r>
            <a:r>
              <a:rPr lang="ko-KR" altLang="en-US" sz="2000" dirty="0"/>
              <a:t>숫자형 변수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numerical_columns</a:t>
            </a:r>
            <a:r>
              <a:rPr lang="en-US" altLang="ko-KR" sz="2000" dirty="0"/>
              <a:t>)</a:t>
            </a:r>
          </a:p>
          <a:p>
            <a:r>
              <a:rPr lang="en-US" altLang="ko-KR" sz="2000" b="0" i="0" dirty="0">
                <a:effectLst/>
                <a:highlight>
                  <a:srgbClr val="FFFFFF"/>
                </a:highlight>
                <a:latin typeface="Söhne"/>
              </a:rPr>
              <a:t>Y</a:t>
            </a:r>
            <a:r>
              <a:rPr lang="ko-KR" altLang="en-US" sz="2000" b="0" i="0" dirty="0">
                <a:effectLst/>
                <a:highlight>
                  <a:srgbClr val="FFFFFF"/>
                </a:highlight>
                <a:latin typeface="Söhne"/>
              </a:rPr>
              <a:t>축</a:t>
            </a:r>
            <a:r>
              <a:rPr lang="en-US" altLang="ko-KR" sz="2000" b="0" i="0" dirty="0"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2000" b="0" i="0" dirty="0">
                <a:effectLst/>
                <a:highlight>
                  <a:srgbClr val="FFFFFF"/>
                </a:highlight>
                <a:latin typeface="Söhne"/>
              </a:rPr>
              <a:t>해당 변수의 값 범위에 속하는 데이터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251A2-D0A5-613F-F4C2-58758CC50A52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61251-2C41-2359-AFCD-DAF0EB9CC4DD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</p:spTree>
    <p:extLst>
      <p:ext uri="{BB962C8B-B14F-4D97-AF65-F5344CB8AC3E}">
        <p14:creationId xmlns:p14="http://schemas.microsoft.com/office/powerpoint/2010/main" val="73152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F12D47-6129-3A41-2EB7-FC9AB840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0637"/>
            <a:ext cx="10584350" cy="4022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2DB4F-294C-D3A7-B785-2BAC2F0BC8D8}"/>
              </a:ext>
            </a:extLst>
          </p:cNvPr>
          <p:cNvSpPr txBox="1"/>
          <p:nvPr/>
        </p:nvSpPr>
        <p:spPr>
          <a:xfrm>
            <a:off x="78656" y="53997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설명변수와 </a:t>
            </a:r>
            <a:r>
              <a:rPr lang="ko-KR" altLang="en-US" spc="-150" dirty="0">
                <a:solidFill>
                  <a:srgbClr val="002060"/>
                </a:solidFill>
              </a:rPr>
              <a:t>종속변수</a:t>
            </a:r>
            <a:r>
              <a:rPr lang="ko-KR" altLang="en-US" dirty="0">
                <a:solidFill>
                  <a:srgbClr val="002060"/>
                </a:solidFill>
              </a:rPr>
              <a:t> 관계탐색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9A05A-75F5-C2B9-E2C9-BFD47A2447F2}"/>
              </a:ext>
            </a:extLst>
          </p:cNvPr>
          <p:cNvSpPr txBox="1"/>
          <p:nvPr/>
        </p:nvSpPr>
        <p:spPr>
          <a:xfrm>
            <a:off x="290049" y="5146245"/>
            <a:ext cx="5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종속변수</a:t>
            </a:r>
            <a:r>
              <a:rPr lang="en-US" altLang="ko-KR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_Life Ladder</a:t>
            </a:r>
            <a:r>
              <a:rPr lang="ko-KR" altLang="en-US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과 설명변수와의 관계 탐색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244E-E65F-50A2-4A63-9C1D871A7D2A}"/>
              </a:ext>
            </a:extLst>
          </p:cNvPr>
          <p:cNvSpPr txBox="1"/>
          <p:nvPr/>
        </p:nvSpPr>
        <p:spPr>
          <a:xfrm>
            <a:off x="290049" y="455373"/>
            <a:ext cx="864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Pearson </a:t>
            </a:r>
            <a:r>
              <a:rPr lang="ko-KR" altLang="en-US" sz="28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상관계수</a:t>
            </a:r>
            <a:r>
              <a:rPr lang="en-US" altLang="ko-KR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altLang="ko-KR" spc="-150" dirty="0"/>
              <a:t>1</a:t>
            </a:r>
            <a:r>
              <a:rPr lang="ko-KR" altLang="en-US" spc="-150" dirty="0" err="1"/>
              <a:t>일때</a:t>
            </a:r>
            <a:r>
              <a:rPr lang="ko-KR" altLang="en-US" spc="-150" dirty="0"/>
              <a:t> 완전 양의 상관</a:t>
            </a:r>
            <a:r>
              <a:rPr lang="en-US" altLang="ko-KR" spc="-150" dirty="0"/>
              <a:t>/ -1</a:t>
            </a:r>
            <a:r>
              <a:rPr lang="ko-KR" altLang="en-US" spc="-150" dirty="0" err="1"/>
              <a:t>일때</a:t>
            </a:r>
            <a:r>
              <a:rPr lang="ko-KR" altLang="en-US" spc="-150" dirty="0"/>
              <a:t> 완전 음의 상관관계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64B27-30EF-7D67-25CE-72F0B8CC82B2}"/>
              </a:ext>
            </a:extLst>
          </p:cNvPr>
          <p:cNvSpPr txBox="1"/>
          <p:nvPr/>
        </p:nvSpPr>
        <p:spPr>
          <a:xfrm>
            <a:off x="78655" y="5663382"/>
            <a:ext cx="703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에 가장 가까운 수치는 </a:t>
            </a:r>
            <a:r>
              <a:rPr lang="en-US" altLang="ko-KR" sz="2000" dirty="0"/>
              <a:t>0.79</a:t>
            </a:r>
            <a:r>
              <a:rPr lang="ko-KR" altLang="en-US" sz="2000" dirty="0"/>
              <a:t> 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 GDP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-1</a:t>
            </a:r>
            <a:r>
              <a:rPr lang="ko-KR" altLang="en-US" sz="2000" dirty="0"/>
              <a:t>에 가까운 수치는 </a:t>
            </a:r>
            <a:r>
              <a:rPr lang="en-US" altLang="ko-KR" sz="2000" dirty="0"/>
              <a:t>-0.45</a:t>
            </a:r>
            <a:r>
              <a:rPr lang="ko-KR" altLang="en-US" sz="2000" dirty="0"/>
              <a:t>  </a:t>
            </a: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Perceptions of corruption</a:t>
            </a:r>
            <a:endParaRPr lang="ko-KR" altLang="en-US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F1D5B-F612-AEDA-9776-A2D1FB074E15}"/>
              </a:ext>
            </a:extLst>
          </p:cNvPr>
          <p:cNvSpPr txBox="1"/>
          <p:nvPr/>
        </p:nvSpPr>
        <p:spPr>
          <a:xfrm>
            <a:off x="5742038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17B60-9568-0DAA-DEFA-0B1394D878BC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</p:spTree>
    <p:extLst>
      <p:ext uri="{BB962C8B-B14F-4D97-AF65-F5344CB8AC3E}">
        <p14:creationId xmlns:p14="http://schemas.microsoft.com/office/powerpoint/2010/main" val="121489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49AFA0F-3D85-916F-3161-15D3C5591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1987"/>
            <a:ext cx="8812191" cy="68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BD35F-6D15-7467-D97C-F2D2673BF7D2}"/>
              </a:ext>
            </a:extLst>
          </p:cNvPr>
          <p:cNvSpPr txBox="1"/>
          <p:nvPr/>
        </p:nvSpPr>
        <p:spPr>
          <a:xfrm>
            <a:off x="78656" y="132655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설명변수와 종속변수 관계탐색</a:t>
            </a: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36A0B46E-3784-D2ED-D5CC-80EE7444FA54}"/>
              </a:ext>
            </a:extLst>
          </p:cNvPr>
          <p:cNvSpPr/>
          <p:nvPr/>
        </p:nvSpPr>
        <p:spPr>
          <a:xfrm>
            <a:off x="8691715" y="333066"/>
            <a:ext cx="560440" cy="569742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빼기 기호 9">
            <a:extLst>
              <a:ext uri="{FF2B5EF4-FFF2-40B4-BE49-F238E27FC236}">
                <a16:creationId xmlns:a16="http://schemas.microsoft.com/office/drawing/2014/main" id="{3A987F25-4DB1-6BF6-D7E7-FE92E74FF5A4}"/>
              </a:ext>
            </a:extLst>
          </p:cNvPr>
          <p:cNvSpPr/>
          <p:nvPr/>
        </p:nvSpPr>
        <p:spPr>
          <a:xfrm>
            <a:off x="8812191" y="4818335"/>
            <a:ext cx="734932" cy="432090"/>
          </a:xfrm>
          <a:prstGeom prst="mathMinus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A42D2-5E22-973F-AFA8-CAAF7DD005B3}"/>
              </a:ext>
            </a:extLst>
          </p:cNvPr>
          <p:cNvSpPr txBox="1"/>
          <p:nvPr/>
        </p:nvSpPr>
        <p:spPr>
          <a:xfrm>
            <a:off x="1312606" y="1140542"/>
            <a:ext cx="894735" cy="29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0AA989F-82AA-D0E0-4B56-E77247950E37}"/>
              </a:ext>
            </a:extLst>
          </p:cNvPr>
          <p:cNvSpPr/>
          <p:nvPr/>
        </p:nvSpPr>
        <p:spPr>
          <a:xfrm>
            <a:off x="3421627" y="808393"/>
            <a:ext cx="422788" cy="3321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9005F4D-5652-560E-BE22-50C010677D0B}"/>
              </a:ext>
            </a:extLst>
          </p:cNvPr>
          <p:cNvSpPr/>
          <p:nvPr/>
        </p:nvSpPr>
        <p:spPr>
          <a:xfrm>
            <a:off x="6145161" y="799635"/>
            <a:ext cx="422788" cy="3321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EA6F8-AF21-A86A-080F-51FF6871AED3}"/>
              </a:ext>
            </a:extLst>
          </p:cNvPr>
          <p:cNvSpPr txBox="1"/>
          <p:nvPr/>
        </p:nvSpPr>
        <p:spPr>
          <a:xfrm>
            <a:off x="3421627" y="5168747"/>
            <a:ext cx="422788" cy="145138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73145-95F3-20FC-53A7-FC5080848C79}"/>
              </a:ext>
            </a:extLst>
          </p:cNvPr>
          <p:cNvSpPr txBox="1"/>
          <p:nvPr/>
        </p:nvSpPr>
        <p:spPr>
          <a:xfrm>
            <a:off x="6116909" y="5177081"/>
            <a:ext cx="422788" cy="1788672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A4985-E5EC-8036-F6A6-33DD4AE62624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13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AA0FC-801F-814F-1563-6840FA785E1C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07CB3-809E-85F5-FB00-52A0B46B4E38}"/>
              </a:ext>
            </a:extLst>
          </p:cNvPr>
          <p:cNvSpPr txBox="1"/>
          <p:nvPr/>
        </p:nvSpPr>
        <p:spPr>
          <a:xfrm>
            <a:off x="9547123" y="1634121"/>
            <a:ext cx="2330245" cy="1938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184150">
              <a:bevelT w="82550"/>
              <a:bevelB w="50800"/>
            </a:sp3d>
          </a:bodyPr>
          <a:lstStyle/>
          <a:p>
            <a:r>
              <a:rPr lang="en-US" altLang="ko-KR" sz="6000" dirty="0"/>
              <a:t>HEATMAP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8844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CE3E2D-6E14-785F-5F8E-A9430F54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06500"/>
            <a:ext cx="5291666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9A8E06D-7D1E-B84A-B8C4-BC5DFE8C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219729"/>
            <a:ext cx="5291667" cy="44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4B573-1456-D04F-6831-77B4F17182D3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상관 </a:t>
            </a:r>
            <a:r>
              <a:rPr lang="ko-KR" altLang="en-US" spc="-150" dirty="0">
                <a:solidFill>
                  <a:srgbClr val="002060"/>
                </a:solidFill>
              </a:rPr>
              <a:t>관계탐색</a:t>
            </a: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A89E1755-CDF7-658F-7C05-ACB472CAFB5C}"/>
              </a:ext>
            </a:extLst>
          </p:cNvPr>
          <p:cNvSpPr/>
          <p:nvPr/>
        </p:nvSpPr>
        <p:spPr>
          <a:xfrm>
            <a:off x="5122606" y="938900"/>
            <a:ext cx="973393" cy="948893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빼기 기호 6">
            <a:extLst>
              <a:ext uri="{FF2B5EF4-FFF2-40B4-BE49-F238E27FC236}">
                <a16:creationId xmlns:a16="http://schemas.microsoft.com/office/drawing/2014/main" id="{86C27917-8327-F0C6-0F9C-3EDCC29B24F1}"/>
              </a:ext>
            </a:extLst>
          </p:cNvPr>
          <p:cNvSpPr/>
          <p:nvPr/>
        </p:nvSpPr>
        <p:spPr>
          <a:xfrm>
            <a:off x="10382864" y="1052581"/>
            <a:ext cx="1032387" cy="569742"/>
          </a:xfrm>
          <a:prstGeom prst="mathMinus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B2664-3F4C-018A-CAA7-BB07314CB9CD}"/>
              </a:ext>
            </a:extLst>
          </p:cNvPr>
          <p:cNvSpPr txBox="1"/>
          <p:nvPr/>
        </p:nvSpPr>
        <p:spPr>
          <a:xfrm>
            <a:off x="504994" y="6012680"/>
            <a:ext cx="575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Life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Ladder~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 GDP per capita </a:t>
            </a:r>
            <a:r>
              <a:rPr lang="ko-KR" altLang="en-US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양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(+)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의 상관관계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endParaRPr lang="ko-KR" altLang="en-US" sz="20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C88-367F-B350-F524-BDAEF230261B}"/>
              </a:ext>
            </a:extLst>
          </p:cNvPr>
          <p:cNvSpPr txBox="1"/>
          <p:nvPr/>
        </p:nvSpPr>
        <p:spPr>
          <a:xfrm>
            <a:off x="6256865" y="6027683"/>
            <a:ext cx="601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Life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Ladder~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Perceptions</a:t>
            </a:r>
            <a:r>
              <a:rPr lang="ko-KR" altLang="en-US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of corruption </a:t>
            </a:r>
            <a:r>
              <a:rPr lang="ko-KR" altLang="en-US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음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(-)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의 상관관계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endParaRPr lang="ko-KR" altLang="en-US" sz="20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545C8-951A-37C7-48AA-33FCBC9A720F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171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4CE3AAC-DCA8-AADC-6DC9-408EC7CAD7E0}"/>
              </a:ext>
            </a:extLst>
          </p:cNvPr>
          <p:cNvGrpSpPr/>
          <p:nvPr/>
        </p:nvGrpSpPr>
        <p:grpSpPr>
          <a:xfrm>
            <a:off x="873071" y="654803"/>
            <a:ext cx="10598257" cy="5700793"/>
            <a:chOff x="873071" y="654803"/>
            <a:chExt cx="10598257" cy="57007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682201-AEC5-871C-5870-760AD1F3A749}"/>
                </a:ext>
              </a:extLst>
            </p:cNvPr>
            <p:cNvSpPr/>
            <p:nvPr/>
          </p:nvSpPr>
          <p:spPr>
            <a:xfrm>
              <a:off x="1025471" y="807203"/>
              <a:ext cx="10445857" cy="554839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1ED0CF-3DED-9842-0DBF-5CEF9E3CCB87}"/>
                </a:ext>
              </a:extLst>
            </p:cNvPr>
            <p:cNvSpPr/>
            <p:nvPr/>
          </p:nvSpPr>
          <p:spPr>
            <a:xfrm>
              <a:off x="873071" y="654803"/>
              <a:ext cx="10445857" cy="5548393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2927CC-1DF2-3870-A39D-69A6DF6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116" y="238073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9A77-8AF5-0C23-1892-F2C66D688124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694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853818-7161-1847-4319-70CA847F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0" y="4009925"/>
            <a:ext cx="12047070" cy="2416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3264AF-A210-C332-F3C4-65AB3F2EB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23" y="431806"/>
            <a:ext cx="11718354" cy="256364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5ED6D84-E94E-6F68-756A-C54301A013C3}"/>
              </a:ext>
            </a:extLst>
          </p:cNvPr>
          <p:cNvSpPr/>
          <p:nvPr/>
        </p:nvSpPr>
        <p:spPr>
          <a:xfrm>
            <a:off x="5334000" y="3027680"/>
            <a:ext cx="1300480" cy="670560"/>
          </a:xfrm>
          <a:prstGeom prst="downArrow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24DAE-77E4-3A0C-CBE8-7563B8A0EE83}"/>
              </a:ext>
            </a:extLst>
          </p:cNvPr>
          <p:cNvSpPr txBox="1"/>
          <p:nvPr/>
        </p:nvSpPr>
        <p:spPr>
          <a:xfrm>
            <a:off x="4293091" y="30249"/>
            <a:ext cx="33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“Scaling (</a:t>
            </a:r>
            <a:r>
              <a:rPr lang="ko-KR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평균</a:t>
            </a:r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분산</a:t>
            </a:r>
            <a:r>
              <a:rPr lang="en-US" altLang="ko-K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1)”</a:t>
            </a:r>
            <a:endParaRPr lang="ko-KR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D11CA-178A-F2BA-F566-8C650F986EAA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데이터 </a:t>
            </a:r>
            <a:r>
              <a:rPr lang="ko-KR" altLang="en-US" spc="-150" dirty="0" err="1">
                <a:solidFill>
                  <a:srgbClr val="002060"/>
                </a:solidFill>
              </a:rPr>
              <a:t>전처리</a:t>
            </a:r>
            <a:endParaRPr lang="ko-KR" altLang="en-US" spc="-150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96F7-99DA-6470-2039-E8B55F49E220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16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AF2CF-976E-7401-77E1-C56AB0DE136A}"/>
              </a:ext>
            </a:extLst>
          </p:cNvPr>
          <p:cNvSpPr txBox="1"/>
          <p:nvPr/>
        </p:nvSpPr>
        <p:spPr>
          <a:xfrm>
            <a:off x="11130115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4. </a:t>
            </a:r>
            <a:r>
              <a:rPr lang="ko-KR" altLang="en-US" spc="-150" dirty="0">
                <a:solidFill>
                  <a:srgbClr val="002060"/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92616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B189DE-2C9E-A693-CE46-83A68E7D6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768C1-908B-FCCA-5A78-4722EDC03BC5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데이터셋</a:t>
            </a:r>
            <a:r>
              <a:rPr lang="ko-KR" altLang="en-US" dirty="0">
                <a:solidFill>
                  <a:srgbClr val="002060"/>
                </a:solidFill>
              </a:rPr>
              <a:t> 나누기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20282-9FD7-B804-E3B0-F2654D9CAC7D}"/>
              </a:ext>
            </a:extLst>
          </p:cNvPr>
          <p:cNvSpPr txBox="1"/>
          <p:nvPr/>
        </p:nvSpPr>
        <p:spPr>
          <a:xfrm>
            <a:off x="6253316" y="353961"/>
            <a:ext cx="435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Train/Test 7:3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비율로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나눠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DF09C-9948-6581-9360-C024B62C0994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17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B64A-183A-CC29-8BDF-4647C69F70F8}"/>
              </a:ext>
            </a:extLst>
          </p:cNvPr>
          <p:cNvSpPr txBox="1"/>
          <p:nvPr/>
        </p:nvSpPr>
        <p:spPr>
          <a:xfrm>
            <a:off x="11130115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4. </a:t>
            </a:r>
            <a:r>
              <a:rPr lang="ko-KR" altLang="en-US" spc="-150" dirty="0">
                <a:solidFill>
                  <a:srgbClr val="002060"/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9476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5E5B57-11AC-49EE-8910-EA78F6AB6C93}"/>
              </a:ext>
            </a:extLst>
          </p:cNvPr>
          <p:cNvSpPr/>
          <p:nvPr/>
        </p:nvSpPr>
        <p:spPr>
          <a:xfrm>
            <a:off x="0" y="0"/>
            <a:ext cx="542740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ED3FE4-AE00-8FF7-9ADF-E8F4AE4D6DE7}"/>
              </a:ext>
            </a:extLst>
          </p:cNvPr>
          <p:cNvGrpSpPr/>
          <p:nvPr/>
        </p:nvGrpSpPr>
        <p:grpSpPr>
          <a:xfrm>
            <a:off x="6705118" y="1239530"/>
            <a:ext cx="4187708" cy="3803364"/>
            <a:chOff x="7806333" y="1239530"/>
            <a:chExt cx="4187708" cy="38033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C5095D-16E4-47D0-978A-BCCD290449DB}"/>
                </a:ext>
              </a:extLst>
            </p:cNvPr>
            <p:cNvSpPr txBox="1"/>
            <p:nvPr/>
          </p:nvSpPr>
          <p:spPr>
            <a:xfrm>
              <a:off x="7806333" y="1750614"/>
              <a:ext cx="3636765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Table of Contents</a:t>
              </a:r>
              <a:endParaRPr lang="ko-KR" alt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41C4B6-4402-4C10-806D-4CE8A4769948}"/>
                </a:ext>
              </a:extLst>
            </p:cNvPr>
            <p:cNvSpPr/>
            <p:nvPr/>
          </p:nvSpPr>
          <p:spPr>
            <a:xfrm>
              <a:off x="9444991" y="1239530"/>
              <a:ext cx="396510" cy="59541"/>
            </a:xfrm>
            <a:prstGeom prst="rect">
              <a:avLst/>
            </a:prstGeom>
            <a:solidFill>
              <a:srgbClr val="5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6DDD3-FF82-417C-B109-28849A7C6188}"/>
                </a:ext>
              </a:extLst>
            </p:cNvPr>
            <p:cNvSpPr txBox="1"/>
            <p:nvPr/>
          </p:nvSpPr>
          <p:spPr>
            <a:xfrm>
              <a:off x="8723822" y="2712171"/>
              <a:ext cx="18191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문제정의</a:t>
              </a:r>
              <a:endParaRPr lang="en-US" altLang="ko-KR" sz="20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AA591E-779C-4005-AC64-F68E0DF8B86F}"/>
                </a:ext>
              </a:extLst>
            </p:cNvPr>
            <p:cNvSpPr txBox="1"/>
            <p:nvPr/>
          </p:nvSpPr>
          <p:spPr>
            <a:xfrm>
              <a:off x="8817406" y="4183131"/>
              <a:ext cx="134203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모델링</a:t>
              </a:r>
              <a:endPara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C2F6F2-60F6-4F9F-8114-AFBB16F7881A}"/>
                </a:ext>
              </a:extLst>
            </p:cNvPr>
            <p:cNvSpPr txBox="1"/>
            <p:nvPr/>
          </p:nvSpPr>
          <p:spPr>
            <a:xfrm>
              <a:off x="8770080" y="4642784"/>
              <a:ext cx="3223961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모델 예측 및 성능평가</a:t>
              </a:r>
              <a:endParaRPr lang="en-US" altLang="ko-KR" sz="2000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DFB510-99E7-0C91-C137-672D0DE88670}"/>
                </a:ext>
              </a:extLst>
            </p:cNvPr>
            <p:cNvSpPr txBox="1"/>
            <p:nvPr/>
          </p:nvSpPr>
          <p:spPr>
            <a:xfrm>
              <a:off x="8815589" y="3677835"/>
              <a:ext cx="1838966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ExtraBold" panose="020B0600000101010101" pitchFamily="50" charset="-127"/>
                </a:rPr>
                <a:t>03 </a:t>
              </a:r>
              <a:r>
                <a:rPr lang="ko-KR" alt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ExtraBold" panose="020B0600000101010101" pitchFamily="50" charset="-127"/>
                </a:rPr>
                <a:t>데이터탐색</a:t>
              </a:r>
              <a:endPara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19E965-EB61-7162-A32F-BE62E3CF5B81}"/>
                </a:ext>
              </a:extLst>
            </p:cNvPr>
            <p:cNvSpPr txBox="1"/>
            <p:nvPr/>
          </p:nvSpPr>
          <p:spPr>
            <a:xfrm>
              <a:off x="8815589" y="3211593"/>
              <a:ext cx="1838966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02 </a:t>
              </a:r>
              <a:r>
                <a:rPr lang="ko-KR" altLang="en-US" sz="20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데이터수집</a:t>
              </a:r>
              <a:endPara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59A831-E051-6F3F-C669-BA0ABF15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89" y="1844350"/>
            <a:ext cx="3955976" cy="31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9166F-4265-F963-FE9F-BE642A3CA629}"/>
              </a:ext>
            </a:extLst>
          </p:cNvPr>
          <p:cNvSpPr txBox="1"/>
          <p:nvPr/>
        </p:nvSpPr>
        <p:spPr>
          <a:xfrm>
            <a:off x="447757" y="6272980"/>
            <a:ext cx="2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</a:rPr>
              <a:t>Regression:</a:t>
            </a:r>
            <a:endParaRPr lang="ko-KR" alt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14636-8D34-EFEA-3B16-AFFBADF9E96E}"/>
              </a:ext>
            </a:extLst>
          </p:cNvPr>
          <p:cNvSpPr txBox="1"/>
          <p:nvPr/>
        </p:nvSpPr>
        <p:spPr>
          <a:xfrm>
            <a:off x="1929775" y="6272979"/>
            <a:ext cx="299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solidFill>
                  <a:schemeClr val="bg1"/>
                </a:solidFill>
              </a:rPr>
              <a:t>가장 훌륭한 선 긋기</a:t>
            </a:r>
          </a:p>
        </p:txBody>
      </p: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5FF231-F712-F681-8E0E-D1818087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29" y="181817"/>
            <a:ext cx="5741259" cy="544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0721D-079B-BF36-37B9-6DBDE4200F81}"/>
              </a:ext>
            </a:extLst>
          </p:cNvPr>
          <p:cNvSpPr txBox="1"/>
          <p:nvPr/>
        </p:nvSpPr>
        <p:spPr>
          <a:xfrm>
            <a:off x="620661" y="481319"/>
            <a:ext cx="4206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VIF: Variance Inflation Factor</a:t>
            </a:r>
            <a:endParaRPr lang="ko-KR" altLang="en-US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3CEF0-806B-81DC-9EDA-253A3A033ECC}"/>
              </a:ext>
            </a:extLst>
          </p:cNvPr>
          <p:cNvSpPr txBox="1"/>
          <p:nvPr/>
        </p:nvSpPr>
        <p:spPr>
          <a:xfrm>
            <a:off x="620661" y="2089460"/>
            <a:ext cx="488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VIF &gt;10 </a:t>
            </a:r>
            <a:r>
              <a:rPr lang="ko-KR" altLang="en-US" dirty="0"/>
              <a:t>인 독립변수들은 상관관계 높음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A606A-CE5F-6809-B515-8F61F3513FDE}"/>
              </a:ext>
            </a:extLst>
          </p:cNvPr>
          <p:cNvSpPr txBox="1"/>
          <p:nvPr/>
        </p:nvSpPr>
        <p:spPr>
          <a:xfrm>
            <a:off x="600994" y="2484427"/>
            <a:ext cx="488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공선성 존재함을 의미</a:t>
            </a:r>
            <a:r>
              <a:rPr lang="en-US" altLang="ko-KR" dirty="0"/>
              <a:t>: </a:t>
            </a:r>
            <a:r>
              <a:rPr lang="ko-KR" altLang="en-US" dirty="0"/>
              <a:t>해당변수는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고려하지 않는 것이 좋음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C3015-24A4-42F8-2C2B-7B3AC229DD5C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rgbClr val="002060"/>
                </a:solidFill>
              </a:rPr>
              <a:t>다중공선성</a:t>
            </a:r>
            <a:r>
              <a:rPr lang="ko-KR" altLang="en-US" spc="-150" dirty="0">
                <a:solidFill>
                  <a:srgbClr val="002060"/>
                </a:solidFill>
              </a:rPr>
              <a:t>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F9A50-4434-2256-CC64-1DE4D56F7EFF}"/>
              </a:ext>
            </a:extLst>
          </p:cNvPr>
          <p:cNvSpPr txBox="1"/>
          <p:nvPr/>
        </p:nvSpPr>
        <p:spPr>
          <a:xfrm>
            <a:off x="392060" y="5054665"/>
            <a:ext cx="7087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모든 변수의 </a:t>
            </a:r>
            <a:r>
              <a:rPr lang="en-US" altLang="ko-KR" sz="24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VIF(</a:t>
            </a:r>
            <a:r>
              <a:rPr lang="ko-KR" altLang="en-US" sz="2400" b="1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다중공선성</a:t>
            </a:r>
            <a:r>
              <a:rPr lang="en-US" altLang="ko-KR" sz="24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 &lt;= 10</a:t>
            </a:r>
          </a:p>
          <a:p>
            <a:endParaRPr lang="en-US" altLang="ko-KR" sz="24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다중공선성이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존재하지 않으므로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모든 변수들 모델링 시 고려</a:t>
            </a:r>
          </a:p>
        </p:txBody>
      </p:sp>
      <p:pic>
        <p:nvPicPr>
          <p:cNvPr id="12" name="그래픽 11" descr="물음표 단색으로 채워진">
            <a:extLst>
              <a:ext uri="{FF2B5EF4-FFF2-40B4-BE49-F238E27FC236}">
                <a16:creationId xmlns:a16="http://schemas.microsoft.com/office/drawing/2014/main" id="{35C0FBD2-F128-B6DF-42B4-D2998283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09" y="1907874"/>
            <a:ext cx="732503" cy="7325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48B16-023E-D5C8-C344-FE77B82A1EF4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170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072825B-6994-25FD-CDDF-AFDDDA11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3799"/>
            <a:ext cx="5291666" cy="4664828"/>
          </a:xfrm>
          <a:prstGeom prst="rect">
            <a:avLst/>
          </a:prstGeom>
        </p:spPr>
      </p:pic>
      <p:pic>
        <p:nvPicPr>
          <p:cNvPr id="7172" name="Picture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EF1EB4A-6A9D-8471-0F87-1B1CB3C2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5133" y="1278193"/>
            <a:ext cx="6239238" cy="34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775C8-87DC-BCA8-3C95-E6BBC529A9EC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Coefficient </a:t>
            </a:r>
            <a:r>
              <a:rPr lang="ko-KR" altLang="en-US" spc="-150" dirty="0">
                <a:solidFill>
                  <a:srgbClr val="002060"/>
                </a:solidFill>
              </a:rPr>
              <a:t>값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FFE13-0678-508E-E28F-55CF92F7AB84}"/>
              </a:ext>
            </a:extLst>
          </p:cNvPr>
          <p:cNvSpPr txBox="1"/>
          <p:nvPr/>
        </p:nvSpPr>
        <p:spPr>
          <a:xfrm>
            <a:off x="4436124" y="5574349"/>
            <a:ext cx="6239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</a:t>
            </a:r>
            <a:r>
              <a:rPr lang="en-US" altLang="ko-KR" sz="22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</a:t>
            </a:r>
            <a:r>
              <a:rPr lang="ko-KR" altLang="en-US" sz="22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2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GDP per capita</a:t>
            </a:r>
            <a:r>
              <a:rPr lang="en-US" altLang="ko-KR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 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컬럼의 변수가 </a:t>
            </a:r>
            <a:r>
              <a:rPr lang="ko-KR" altLang="en-US" sz="20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절댓값 상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에서 </a:t>
            </a:r>
            <a:endParaRPr lang="en-US" altLang="ko-KR" sz="20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ko-KR" altLang="en-US" sz="2000" b="1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가장 큰 </a:t>
            </a:r>
            <a:r>
              <a:rPr lang="en-US" altLang="ko-KR" sz="2200" b="1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coefficient</a:t>
            </a:r>
            <a:r>
              <a:rPr lang="en-US" altLang="ko-KR" sz="2000" b="1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ko-KR" altLang="en-US" sz="2000" b="1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값 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– </a:t>
            </a:r>
            <a:r>
              <a:rPr lang="ko-KR" altLang="en-US" sz="2000" spc="-150" dirty="0">
                <a:solidFill>
                  <a:srgbClr val="FF0000"/>
                </a:solidFill>
              </a:rPr>
              <a:t>종속변수에 대해 가장 큰 설명력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F372D-5AEF-E19D-1D91-B6B22EBC8139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19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A818-BDD2-9448-6DF8-74A4E1864239}"/>
              </a:ext>
            </a:extLst>
          </p:cNvPr>
          <p:cNvSpPr txBox="1"/>
          <p:nvPr/>
        </p:nvSpPr>
        <p:spPr>
          <a:xfrm>
            <a:off x="11130115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4. </a:t>
            </a:r>
            <a:r>
              <a:rPr lang="ko-KR" altLang="en-US" spc="-150" dirty="0">
                <a:solidFill>
                  <a:srgbClr val="002060"/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60789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092EAD-A28B-92CE-F55F-E2AD453B9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848218"/>
            <a:ext cx="10083527" cy="4772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3E01-F198-4E43-046E-5BD29DFAF037}"/>
              </a:ext>
            </a:extLst>
          </p:cNvPr>
          <p:cNvSpPr txBox="1"/>
          <p:nvPr/>
        </p:nvSpPr>
        <p:spPr>
          <a:xfrm>
            <a:off x="1366683" y="218431"/>
            <a:ext cx="835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R-squared </a:t>
            </a:r>
            <a:r>
              <a:rPr lang="ko-KR" altLang="en-US" sz="28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모델의 설명력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C6C13-57E4-07BE-570D-ACC59C6D1560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모델해석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01233-E44E-12F2-3E49-56F1222E3F5E}"/>
              </a:ext>
            </a:extLst>
          </p:cNvPr>
          <p:cNvSpPr txBox="1"/>
          <p:nvPr/>
        </p:nvSpPr>
        <p:spPr>
          <a:xfrm>
            <a:off x="6813754" y="1237070"/>
            <a:ext cx="3421627" cy="4934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32665-3BD1-5FF7-C5D4-D743DE6ACFD0}"/>
              </a:ext>
            </a:extLst>
          </p:cNvPr>
          <p:cNvSpPr txBox="1"/>
          <p:nvPr/>
        </p:nvSpPr>
        <p:spPr>
          <a:xfrm>
            <a:off x="5456902" y="5809727"/>
            <a:ext cx="664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*</a:t>
            </a:r>
            <a:r>
              <a:rPr lang="ko-KR" altLang="en-US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수치가 </a:t>
            </a:r>
            <a:r>
              <a:rPr lang="en-US" altLang="ko-KR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  <a:r>
              <a:rPr lang="ko-KR" altLang="en-US" sz="20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에 가까울수록 회귀모델의 </a:t>
            </a:r>
            <a:r>
              <a:rPr lang="ko-KR" altLang="en-US" sz="2000" b="1" i="1" dirty="0">
                <a:solidFill>
                  <a:srgbClr val="FF0000"/>
                </a:solidFill>
              </a:rPr>
              <a:t>유용성이 높음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55452-99B6-41E6-CC70-7DA3FE72C94B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B5854-5C49-BCA1-9243-151EF97BF2AF}"/>
              </a:ext>
            </a:extLst>
          </p:cNvPr>
          <p:cNvSpPr txBox="1"/>
          <p:nvPr/>
        </p:nvSpPr>
        <p:spPr>
          <a:xfrm>
            <a:off x="11130115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4. </a:t>
            </a:r>
            <a:r>
              <a:rPr lang="ko-KR" altLang="en-US" spc="-150" dirty="0">
                <a:solidFill>
                  <a:srgbClr val="002060"/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78381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C839AE-8B09-396A-76AF-9326191AB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060" y="643466"/>
            <a:ext cx="9031880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0D235-6D5A-57F4-5D5D-780A4484689E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모델해석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B4F33-3E54-4AA9-9F82-225296B3765E}"/>
              </a:ext>
            </a:extLst>
          </p:cNvPr>
          <p:cNvSpPr txBox="1"/>
          <p:nvPr/>
        </p:nvSpPr>
        <p:spPr>
          <a:xfrm>
            <a:off x="7767484" y="643465"/>
            <a:ext cx="698090" cy="3997361"/>
          </a:xfrm>
          <a:prstGeom prst="rect">
            <a:avLst/>
          </a:prstGeom>
          <a:noFill/>
          <a:ln w="15875">
            <a:solidFill>
              <a:srgbClr val="FF0000">
                <a:alpha val="99000"/>
              </a:srgbClr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54760-1EDC-DF34-E2A2-08D315B2BEDA}"/>
              </a:ext>
            </a:extLst>
          </p:cNvPr>
          <p:cNvSpPr txBox="1"/>
          <p:nvPr/>
        </p:nvSpPr>
        <p:spPr>
          <a:xfrm>
            <a:off x="2502309" y="4237703"/>
            <a:ext cx="1814051" cy="334297"/>
          </a:xfrm>
          <a:prstGeom prst="rect">
            <a:avLst/>
          </a:prstGeom>
          <a:noFill/>
          <a:ln w="15875">
            <a:solidFill>
              <a:srgbClr val="FF0000">
                <a:alpha val="99000"/>
              </a:srgbClr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DE305-C5A6-920C-D040-274A768A8F24}"/>
              </a:ext>
            </a:extLst>
          </p:cNvPr>
          <p:cNvSpPr txBox="1"/>
          <p:nvPr/>
        </p:nvSpPr>
        <p:spPr>
          <a:xfrm>
            <a:off x="1383414" y="120245"/>
            <a:ext cx="553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P-value</a:t>
            </a:r>
            <a:r>
              <a:rPr lang="en-US" altLang="ko-KR" sz="28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ko-KR" altLang="en-US" sz="28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회귀계수의 유의성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CF3B3-3CC6-1F96-495D-1C086A99F32D}"/>
              </a:ext>
            </a:extLst>
          </p:cNvPr>
          <p:cNvSpPr txBox="1"/>
          <p:nvPr/>
        </p:nvSpPr>
        <p:spPr>
          <a:xfrm>
            <a:off x="6761382" y="5906307"/>
            <a:ext cx="809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“Negative affect” 0.453</a:t>
            </a:r>
            <a:r>
              <a:rPr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=&gt; </a:t>
            </a:r>
            <a:r>
              <a:rPr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유의하지 않음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AF66E-F720-ED2D-D6EF-1560A65FD060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AB328-F9CD-4A5B-CFCD-A2F1A022724F}"/>
              </a:ext>
            </a:extLst>
          </p:cNvPr>
          <p:cNvSpPr txBox="1"/>
          <p:nvPr/>
        </p:nvSpPr>
        <p:spPr>
          <a:xfrm>
            <a:off x="11130115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4. </a:t>
            </a:r>
            <a:r>
              <a:rPr lang="ko-KR" altLang="en-US" spc="-150" dirty="0">
                <a:solidFill>
                  <a:srgbClr val="002060"/>
                </a:solidFill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38472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4CE3AAC-DCA8-AADC-6DC9-408EC7CAD7E0}"/>
              </a:ext>
            </a:extLst>
          </p:cNvPr>
          <p:cNvGrpSpPr/>
          <p:nvPr/>
        </p:nvGrpSpPr>
        <p:grpSpPr>
          <a:xfrm>
            <a:off x="873071" y="654803"/>
            <a:ext cx="10598257" cy="5700793"/>
            <a:chOff x="873071" y="654803"/>
            <a:chExt cx="10598257" cy="57007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682201-AEC5-871C-5870-760AD1F3A749}"/>
                </a:ext>
              </a:extLst>
            </p:cNvPr>
            <p:cNvSpPr/>
            <p:nvPr/>
          </p:nvSpPr>
          <p:spPr>
            <a:xfrm>
              <a:off x="1025471" y="807203"/>
              <a:ext cx="10445857" cy="554839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1ED0CF-3DED-9842-0DBF-5CEF9E3CCB87}"/>
                </a:ext>
              </a:extLst>
            </p:cNvPr>
            <p:cNvSpPr/>
            <p:nvPr/>
          </p:nvSpPr>
          <p:spPr>
            <a:xfrm>
              <a:off x="873071" y="654803"/>
              <a:ext cx="10445857" cy="5548393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2927CC-1DF2-3870-A39D-69A6DF6B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716" y="276621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모델예측 및 성능평가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FED19-A93E-6802-D4B6-3C7E7DC25EC1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825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29F9812-1E8C-0FFD-35D3-F0234C41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8" y="2478857"/>
            <a:ext cx="10088410" cy="1567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6001-E712-6918-DD2F-87602501F87B}"/>
              </a:ext>
            </a:extLst>
          </p:cNvPr>
          <p:cNvSpPr txBox="1"/>
          <p:nvPr/>
        </p:nvSpPr>
        <p:spPr>
          <a:xfrm>
            <a:off x="983225" y="760768"/>
            <a:ext cx="3431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/>
              <a:t>최종회귀식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FD7355-5FFB-08BC-5620-73A192F9C812}"/>
                  </a:ext>
                </a:extLst>
              </p:cNvPr>
              <p:cNvSpPr txBox="1"/>
              <p:nvPr/>
            </p:nvSpPr>
            <p:spPr>
              <a:xfrm>
                <a:off x="2084182" y="5066180"/>
                <a:ext cx="9704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“Negative </a:t>
                </a:r>
                <a:r>
                  <a:rPr lang="en-US" altLang="ko-KR" sz="2400" spc="-15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affect”</a:t>
                </a:r>
                <a:r>
                  <a:rPr lang="ko-KR" altLang="en-US" sz="24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는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p-value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0.05</a:t>
                </a:r>
                <a:r>
                  <a:rPr lang="ko-KR" altLang="en-US" sz="24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므로 제거한 뒤 작성</a:t>
                </a:r>
                <a:endParaRPr lang="ko-KR" altLang="en-US" sz="2400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FD7355-5FFB-08BC-5620-73A192F9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82" y="5066180"/>
                <a:ext cx="9704695" cy="523220"/>
              </a:xfrm>
              <a:prstGeom prst="rect">
                <a:avLst/>
              </a:prstGeom>
              <a:blipFill>
                <a:blip r:embed="rId4"/>
                <a:stretch>
                  <a:fillRect l="-1005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D1AB217-B2B5-9BB0-4067-DB65D13CE6E8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23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81CF1-524E-2F8F-D4A2-6011BD81554C}"/>
              </a:ext>
            </a:extLst>
          </p:cNvPr>
          <p:cNvSpPr txBox="1"/>
          <p:nvPr/>
        </p:nvSpPr>
        <p:spPr>
          <a:xfrm>
            <a:off x="9773262" y="73662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5. </a:t>
            </a:r>
            <a:r>
              <a:rPr lang="ko-KR" altLang="en-US" spc="-150" dirty="0">
                <a:solidFill>
                  <a:srgbClr val="002060"/>
                </a:solidFill>
              </a:rPr>
              <a:t>모델예측 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343446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522589-610D-3804-CA7C-AD4B398AD000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모델예측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86AC82-646C-E164-9DB3-7AC57773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30" y="1073139"/>
            <a:ext cx="4039455" cy="3826852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185F500-6FED-94D9-F933-A10A7287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9" y="760343"/>
            <a:ext cx="7231357" cy="57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9D9F6-D9E0-77CB-E758-3C9656CBEAA5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7A12B-4FD0-9DE0-1B5D-66085E0CB575}"/>
              </a:ext>
            </a:extLst>
          </p:cNvPr>
          <p:cNvSpPr txBox="1"/>
          <p:nvPr/>
        </p:nvSpPr>
        <p:spPr>
          <a:xfrm>
            <a:off x="9773262" y="73662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5. </a:t>
            </a:r>
            <a:r>
              <a:rPr lang="ko-KR" altLang="en-US" spc="-150" dirty="0">
                <a:solidFill>
                  <a:srgbClr val="002060"/>
                </a:solidFill>
              </a:rPr>
              <a:t>모델예측 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2299404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805A099-8E41-D058-63A4-842C3F04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5" y="1228199"/>
            <a:ext cx="11610992" cy="3373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796FE-2FDD-7102-4217-76A4C8D9C559}"/>
              </a:ext>
            </a:extLst>
          </p:cNvPr>
          <p:cNvSpPr txBox="1"/>
          <p:nvPr/>
        </p:nvSpPr>
        <p:spPr>
          <a:xfrm>
            <a:off x="78656" y="112991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모델평가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8702A-13A1-2C59-8D8E-E0B729285008}"/>
              </a:ext>
            </a:extLst>
          </p:cNvPr>
          <p:cNvSpPr txBox="1"/>
          <p:nvPr/>
        </p:nvSpPr>
        <p:spPr>
          <a:xfrm>
            <a:off x="361165" y="704979"/>
            <a:ext cx="402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 Squared</a:t>
            </a:r>
            <a:endParaRPr lang="ko-KR" altLang="en-US" sz="20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4333D7-E8E8-CD3A-6714-F1030C609E2F}"/>
                  </a:ext>
                </a:extLst>
              </p:cNvPr>
              <p:cNvSpPr txBox="1"/>
              <p:nvPr/>
            </p:nvSpPr>
            <p:spPr>
              <a:xfrm>
                <a:off x="733477" y="5229691"/>
                <a:ext cx="7298164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altLang="ko-KR" sz="20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Test set</a:t>
                </a:r>
                <a:r>
                  <a:rPr lang="ko-KR" altLang="en-US" sz="2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에서 해당 예측 모델의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R squared(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0.78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4333D7-E8E8-CD3A-6714-F1030C609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7" y="5229691"/>
                <a:ext cx="7298164" cy="412934"/>
              </a:xfrm>
              <a:prstGeom prst="rect">
                <a:avLst/>
              </a:prstGeom>
              <a:blipFill>
                <a:blip r:embed="rId3"/>
                <a:stretch>
                  <a:fillRect t="-7353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B9D6D5-054C-3BB3-9D59-17B95DFACF4B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D449B-4CB5-6C02-6601-D34E272CC3A6}"/>
              </a:ext>
            </a:extLst>
          </p:cNvPr>
          <p:cNvSpPr txBox="1"/>
          <p:nvPr/>
        </p:nvSpPr>
        <p:spPr>
          <a:xfrm>
            <a:off x="9773262" y="73662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5. </a:t>
            </a:r>
            <a:r>
              <a:rPr lang="ko-KR" altLang="en-US" spc="-150" dirty="0">
                <a:solidFill>
                  <a:srgbClr val="002060"/>
                </a:solidFill>
              </a:rPr>
              <a:t>모델예측 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3840691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2E153A-2455-F559-F407-71C22441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57308"/>
            <a:ext cx="10905066" cy="4943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5E418-3694-E6D3-632E-0E89700D8E09}"/>
              </a:ext>
            </a:extLst>
          </p:cNvPr>
          <p:cNvSpPr txBox="1"/>
          <p:nvPr/>
        </p:nvSpPr>
        <p:spPr>
          <a:xfrm>
            <a:off x="78656" y="83495"/>
            <a:ext cx="39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모델평가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A34EB-93D0-7D67-EDB9-DAB25A530DD4}"/>
              </a:ext>
            </a:extLst>
          </p:cNvPr>
          <p:cNvSpPr txBox="1"/>
          <p:nvPr/>
        </p:nvSpPr>
        <p:spPr>
          <a:xfrm>
            <a:off x="643467" y="434088"/>
            <a:ext cx="402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RMSE</a:t>
            </a:r>
            <a:endParaRPr lang="ko-KR" altLang="en-US" sz="20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8B2EE-9174-7C43-F037-6A388F74F13B}"/>
              </a:ext>
            </a:extLst>
          </p:cNvPr>
          <p:cNvSpPr txBox="1"/>
          <p:nvPr/>
        </p:nvSpPr>
        <p:spPr>
          <a:xfrm>
            <a:off x="1015779" y="5900691"/>
            <a:ext cx="7298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Test set</a:t>
            </a:r>
            <a:r>
              <a:rPr lang="ko-KR" alt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에서 해당 예측 모델의 </a:t>
            </a:r>
            <a:r>
              <a:rPr lang="en-US" altLang="ko-KR" sz="2000" b="1" dirty="0">
                <a:solidFill>
                  <a:srgbClr val="FF0000"/>
                </a:solidFill>
              </a:rPr>
              <a:t>RSME 0.52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A412A-5DAE-2434-EDC4-D9F5C2DB9AA2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8983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347C5-8D7F-ADDC-CBA9-F4B5CDC3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33806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INSIGHT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9A82C-3C1B-21FC-EC22-9B0C943C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2" y="1533372"/>
            <a:ext cx="115799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1113-82E3-3CCE-1F54-AF1E4E473868}"/>
              </a:ext>
            </a:extLst>
          </p:cNvPr>
          <p:cNvSpPr txBox="1"/>
          <p:nvPr/>
        </p:nvSpPr>
        <p:spPr>
          <a:xfrm>
            <a:off x="267927" y="1813173"/>
            <a:ext cx="12071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/>
              <a:t> 행복지수에 가장 큰 영향을 주는 요인은 </a:t>
            </a:r>
            <a:r>
              <a:rPr lang="en-US" altLang="ko-KR" sz="24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coefficient </a:t>
            </a:r>
            <a:r>
              <a:rPr lang="ko-KR" altLang="en-US" sz="2400" spc="-150" dirty="0"/>
              <a:t>값이 가장 큰 </a:t>
            </a:r>
            <a:r>
              <a:rPr lang="en-US" altLang="ko-KR" sz="2400" spc="-150" dirty="0"/>
              <a:t>“</a:t>
            </a:r>
            <a:r>
              <a:rPr lang="en-US" altLang="ko-KR" sz="24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Log GDP per capita</a:t>
            </a:r>
            <a:r>
              <a:rPr lang="en-US" altLang="ko-KR" sz="2400" spc="-150" dirty="0"/>
              <a:t>”</a:t>
            </a:r>
            <a:r>
              <a:rPr lang="ko-KR" altLang="en-US" sz="2400" spc="-150" dirty="0"/>
              <a:t> 컬럼</a:t>
            </a:r>
            <a:endParaRPr lang="en-US" altLang="ko-KR" sz="2400" spc="-150" dirty="0"/>
          </a:p>
          <a:p>
            <a:r>
              <a:rPr lang="en-US" altLang="ko-KR" sz="2400" spc="-150" dirty="0"/>
              <a:t>    =&gt;</a:t>
            </a:r>
            <a:r>
              <a:rPr lang="ko-KR" altLang="en-US" sz="2400" spc="-150" dirty="0"/>
              <a:t>즉</a:t>
            </a:r>
            <a:r>
              <a:rPr lang="en-US" altLang="ko-KR" sz="2400" spc="-150" dirty="0"/>
              <a:t>, </a:t>
            </a:r>
            <a:r>
              <a:rPr lang="ko-KR" altLang="en-US" sz="24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경제적지위</a:t>
            </a:r>
            <a:r>
              <a:rPr lang="ko-KR" altLang="en-US" sz="2400" spc="-150" dirty="0"/>
              <a:t>가 가장 큰 영향을 미침을 알 수 있음</a:t>
            </a: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/>
              <a:t> 행복지수는 주관적 수치라 </a:t>
            </a:r>
            <a:r>
              <a:rPr lang="en-US" altLang="ko-KR" sz="2400" spc="-150" dirty="0"/>
              <a:t>coefficient</a:t>
            </a:r>
            <a:r>
              <a:rPr lang="ko-KR" altLang="en-US" sz="2400" spc="-150" dirty="0"/>
              <a:t>값의 절댓값이 </a:t>
            </a:r>
            <a:r>
              <a:rPr lang="ko-KR" altLang="en-US" sz="24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큰 수치로 나오지는 않음</a:t>
            </a:r>
            <a:endParaRPr lang="en-US" altLang="ko-KR" sz="24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/>
              <a:t> 개인의 </a:t>
            </a:r>
            <a:r>
              <a:rPr lang="ko-KR" altLang="en-US" sz="24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주관에 의해 판단 되지 않는 분야</a:t>
            </a:r>
            <a:r>
              <a:rPr lang="ko-KR" altLang="en-US" sz="2400" spc="-150" dirty="0"/>
              <a:t>에서의 </a:t>
            </a:r>
            <a:r>
              <a:rPr lang="en-US" altLang="ko-KR" sz="2400" spc="-150" dirty="0"/>
              <a:t>Regression</a:t>
            </a:r>
            <a:r>
              <a:rPr lang="ko-KR" altLang="en-US" sz="2400" spc="-150" dirty="0"/>
              <a:t>이 더 유용하게 작용할 것 같음</a:t>
            </a:r>
            <a:r>
              <a:rPr lang="en-US" altLang="ko-KR" sz="2400" spc="-150" dirty="0"/>
              <a:t>  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4214-DA7F-5847-AF25-F685B4107441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4CC4B-0442-2C6E-9105-2F856AAF29FD}"/>
              </a:ext>
            </a:extLst>
          </p:cNvPr>
          <p:cNvSpPr txBox="1"/>
          <p:nvPr/>
        </p:nvSpPr>
        <p:spPr>
          <a:xfrm>
            <a:off x="9773262" y="73662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5. </a:t>
            </a:r>
            <a:r>
              <a:rPr lang="ko-KR" altLang="en-US" spc="-150" dirty="0">
                <a:solidFill>
                  <a:srgbClr val="002060"/>
                </a:solidFill>
              </a:rPr>
              <a:t>모델예측 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229181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1ABA265-0226-916A-F440-77081290D7AA}"/>
              </a:ext>
            </a:extLst>
          </p:cNvPr>
          <p:cNvGrpSpPr/>
          <p:nvPr/>
        </p:nvGrpSpPr>
        <p:grpSpPr>
          <a:xfrm>
            <a:off x="873071" y="654803"/>
            <a:ext cx="10598257" cy="5700793"/>
            <a:chOff x="873071" y="654803"/>
            <a:chExt cx="10598257" cy="57007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A4FD14-F9DF-A6A4-D8E0-4FF42076BF9C}"/>
                </a:ext>
              </a:extLst>
            </p:cNvPr>
            <p:cNvSpPr/>
            <p:nvPr/>
          </p:nvSpPr>
          <p:spPr>
            <a:xfrm>
              <a:off x="1025471" y="807203"/>
              <a:ext cx="10445857" cy="554839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938B68-184D-5433-D155-065F72EA6530}"/>
                </a:ext>
              </a:extLst>
            </p:cNvPr>
            <p:cNvSpPr/>
            <p:nvPr/>
          </p:nvSpPr>
          <p:spPr>
            <a:xfrm>
              <a:off x="873071" y="654803"/>
              <a:ext cx="10445857" cy="5548393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82EFDFE-704B-5361-6C82-38252077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58" y="2753032"/>
            <a:ext cx="3183194" cy="104175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문제정의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52315-BA72-0F0D-7109-43A1CC81624B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1413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347C5-8D7F-ADDC-CBA9-F4B5CDC3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33806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INSIGHT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9A82C-3C1B-21FC-EC22-9B0C943C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2" y="1533372"/>
            <a:ext cx="115799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91113-82E3-3CCE-1F54-AF1E4E473868}"/>
              </a:ext>
            </a:extLst>
          </p:cNvPr>
          <p:cNvSpPr txBox="1"/>
          <p:nvPr/>
        </p:nvSpPr>
        <p:spPr>
          <a:xfrm>
            <a:off x="267927" y="1813173"/>
            <a:ext cx="12071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/>
              <a:t> 처음의 </a:t>
            </a:r>
            <a:r>
              <a:rPr lang="ko-KR" altLang="en-US" sz="2400" b="1" spc="-150" dirty="0"/>
              <a:t>시도는 </a:t>
            </a:r>
            <a:r>
              <a:rPr lang="ko-KR" altLang="en-US" sz="2400" b="1" spc="-150" dirty="0" err="1"/>
              <a:t>데이터사이언스의</a:t>
            </a:r>
            <a:r>
              <a:rPr lang="ko-KR" altLang="en-US" sz="2400" b="1" spc="-150" dirty="0"/>
              <a:t> 연봉 회귀모델</a:t>
            </a:r>
            <a:r>
              <a:rPr lang="en-US" altLang="ko-KR" sz="2400" spc="-150" dirty="0"/>
              <a:t>,</a:t>
            </a:r>
          </a:p>
          <a:p>
            <a:r>
              <a:rPr lang="en-US" altLang="ko-KR" sz="2400" spc="-150" dirty="0"/>
              <a:t>But </a:t>
            </a:r>
            <a:r>
              <a:rPr lang="ko-KR" altLang="en-US" sz="2400" spc="-150" dirty="0"/>
              <a:t>컬럼이 </a:t>
            </a:r>
            <a:r>
              <a:rPr lang="en-US" altLang="ko-KR" sz="2400" spc="-150" dirty="0"/>
              <a:t>1</a:t>
            </a:r>
            <a:r>
              <a:rPr lang="ko-KR" altLang="en-US" sz="2400" spc="-150" dirty="0"/>
              <a:t>개를 제외하고 모두 문자형으로 되어있어 모두 </a:t>
            </a:r>
            <a:r>
              <a:rPr lang="ko-KR" altLang="en-US" sz="2400" b="1" spc="-150" dirty="0"/>
              <a:t>더미변수로 변환</a:t>
            </a:r>
            <a:r>
              <a:rPr lang="ko-KR" altLang="en-US" sz="2400" spc="-150" dirty="0"/>
              <a:t>해야 하기에  </a:t>
            </a:r>
            <a:endParaRPr lang="en-US" altLang="ko-KR" sz="2400" spc="-150" dirty="0"/>
          </a:p>
          <a:p>
            <a:r>
              <a:rPr lang="ko-KR" altLang="en-US" sz="2400" spc="-150" dirty="0"/>
              <a:t>처음 </a:t>
            </a:r>
            <a:r>
              <a:rPr lang="en-US" altLang="ko-KR" sz="2400" spc="-150" dirty="0"/>
              <a:t>regression</a:t>
            </a:r>
            <a:r>
              <a:rPr lang="ko-KR" altLang="en-US" sz="2400" spc="-150" dirty="0"/>
              <a:t>분석을 하면서 이를 도전하기엔 무리가 있다고 생각해 </a:t>
            </a:r>
            <a:r>
              <a:rPr lang="en-US" altLang="ko-KR" sz="2400" spc="-150" dirty="0"/>
              <a:t>turn</a:t>
            </a:r>
          </a:p>
          <a:p>
            <a:endParaRPr lang="en-US" altLang="ko-KR" sz="2400" spc="-15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spc="-150" dirty="0"/>
              <a:t>Develop </a:t>
            </a:r>
          </a:p>
          <a:p>
            <a:r>
              <a:rPr lang="ko-KR" altLang="en-US" sz="2400" b="1" spc="-150" dirty="0"/>
              <a:t>경제적지위</a:t>
            </a:r>
            <a:r>
              <a:rPr lang="ko-KR" altLang="en-US" sz="2400" spc="-150" dirty="0"/>
              <a:t>가 가장 많은 영향을 줌</a:t>
            </a:r>
            <a:r>
              <a:rPr lang="en-US" altLang="ko-KR" sz="2400" spc="-150" dirty="0"/>
              <a:t>=&gt; </a:t>
            </a:r>
            <a:r>
              <a:rPr lang="ko-KR" altLang="en-US" sz="2400" spc="-150" dirty="0"/>
              <a:t>추후 </a:t>
            </a:r>
            <a:r>
              <a:rPr lang="ko-KR" altLang="en-US" sz="2400" b="1" spc="-150" dirty="0"/>
              <a:t>경제적지위</a:t>
            </a:r>
            <a:r>
              <a:rPr lang="ko-KR" altLang="en-US" sz="2400" spc="-150" dirty="0"/>
              <a:t>를 </a:t>
            </a:r>
            <a:r>
              <a:rPr lang="ko-KR" altLang="en-US" sz="2400" b="1" spc="-150" dirty="0" err="1"/>
              <a:t>데이터사이언스</a:t>
            </a:r>
            <a:r>
              <a:rPr lang="ko-KR" altLang="en-US" sz="2400" b="1" spc="-150" dirty="0"/>
              <a:t> 직무의 연봉</a:t>
            </a:r>
            <a:r>
              <a:rPr lang="ko-KR" altLang="en-US" sz="2400" spc="-150" dirty="0"/>
              <a:t>으로      두고</a:t>
            </a:r>
            <a:r>
              <a:rPr lang="en-US" altLang="ko-KR" sz="2400" spc="-150" dirty="0"/>
              <a:t> </a:t>
            </a:r>
            <a:r>
              <a:rPr lang="ko-KR" altLang="en-US" sz="2400" spc="-150" dirty="0"/>
              <a:t>회귀분석을 진행</a:t>
            </a: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pc="-15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14214-DA7F-5847-AF25-F685B4107441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4CC4B-0442-2C6E-9105-2F856AAF29FD}"/>
              </a:ext>
            </a:extLst>
          </p:cNvPr>
          <p:cNvSpPr txBox="1"/>
          <p:nvPr/>
        </p:nvSpPr>
        <p:spPr>
          <a:xfrm>
            <a:off x="9773262" y="73662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5. </a:t>
            </a:r>
            <a:r>
              <a:rPr lang="ko-KR" altLang="en-US" spc="-150" dirty="0">
                <a:solidFill>
                  <a:srgbClr val="002060"/>
                </a:solidFill>
              </a:rPr>
              <a:t>모델예측 및 성능평가</a:t>
            </a:r>
          </a:p>
        </p:txBody>
      </p:sp>
    </p:spTree>
    <p:extLst>
      <p:ext uri="{BB962C8B-B14F-4D97-AF65-F5344CB8AC3E}">
        <p14:creationId xmlns:p14="http://schemas.microsoft.com/office/powerpoint/2010/main" val="81226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4FB8-670D-2140-2BE3-B70E22593270}"/>
              </a:ext>
            </a:extLst>
          </p:cNvPr>
          <p:cNvSpPr txBox="1"/>
          <p:nvPr/>
        </p:nvSpPr>
        <p:spPr>
          <a:xfrm>
            <a:off x="3716130" y="2312912"/>
            <a:ext cx="4051815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60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D7C55-F736-0CD1-7FA5-7762643B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y= F(x) </a:t>
            </a:r>
            <a:r>
              <a:rPr lang="ko-KR" altLang="en-US" spc="-150" dirty="0"/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3D9E6-F0BA-C0F7-5A34-2FFAE0AA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3" y="3429000"/>
            <a:ext cx="1095895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ighlight>
                  <a:srgbClr val="C0C0C0"/>
                </a:highlight>
              </a:rPr>
              <a:t>X</a:t>
            </a:r>
            <a:r>
              <a:rPr lang="en-US" altLang="ko-KR" dirty="0"/>
              <a:t>= </a:t>
            </a:r>
            <a:r>
              <a:rPr lang="ko-KR" altLang="en-US" dirty="0"/>
              <a:t>원인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소득수준</a:t>
            </a:r>
            <a:r>
              <a:rPr lang="en-US" altLang="ko-KR" dirty="0"/>
              <a:t>- GDP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사회적지지</a:t>
            </a:r>
            <a:r>
              <a:rPr lang="en-US" altLang="ko-KR" dirty="0"/>
              <a:t>, </a:t>
            </a:r>
            <a:r>
              <a:rPr lang="ko-KR" altLang="en-US" dirty="0"/>
              <a:t>건강과 기대수명</a:t>
            </a:r>
            <a:r>
              <a:rPr lang="en-US" altLang="ko-KR" dirty="0"/>
              <a:t>, </a:t>
            </a:r>
            <a:r>
              <a:rPr lang="ko-KR" altLang="en-US" dirty="0"/>
              <a:t>선택의 자유</a:t>
            </a:r>
            <a:r>
              <a:rPr lang="en-US" altLang="ko-KR" dirty="0"/>
              <a:t>, </a:t>
            </a:r>
            <a:r>
              <a:rPr lang="ko-KR" altLang="en-US" dirty="0"/>
              <a:t>관용</a:t>
            </a:r>
            <a:r>
              <a:rPr lang="en-US" altLang="ko-KR" dirty="0"/>
              <a:t>, </a:t>
            </a:r>
            <a:r>
              <a:rPr lang="ko-KR" altLang="en-US" dirty="0"/>
              <a:t>부정부패</a:t>
            </a:r>
            <a:r>
              <a:rPr lang="en-US" altLang="ko-KR" dirty="0"/>
              <a:t>, Positive affect, Negative affect)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C0C0C0"/>
                </a:highlight>
              </a:rPr>
              <a:t>Y</a:t>
            </a:r>
            <a:r>
              <a:rPr lang="en-US" altLang="ko-KR" dirty="0"/>
              <a:t>=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행복지수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 : </a:t>
            </a:r>
            <a:r>
              <a:rPr lang="ko-KR" altLang="en-US" dirty="0"/>
              <a:t>회귀모델링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7837EB-8447-CB26-6619-4D27BAED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64" y="0"/>
            <a:ext cx="4795470" cy="372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E557E1-1F1B-3895-4837-A3927AF017FF}"/>
              </a:ext>
            </a:extLst>
          </p:cNvPr>
          <p:cNvSpPr txBox="1"/>
          <p:nvPr/>
        </p:nvSpPr>
        <p:spPr>
          <a:xfrm>
            <a:off x="10923637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1. </a:t>
            </a:r>
            <a:r>
              <a:rPr lang="ko-KR" altLang="en-US" spc="-150" dirty="0">
                <a:solidFill>
                  <a:srgbClr val="002060"/>
                </a:solidFill>
              </a:rPr>
              <a:t>문제정의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F6C20-C093-F352-D89F-EFFFA31C2695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15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D7C55-F736-0CD1-7FA5-7762643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527713"/>
            <a:ext cx="10515600" cy="1325563"/>
          </a:xfrm>
        </p:spPr>
        <p:txBody>
          <a:bodyPr/>
          <a:lstStyle/>
          <a:p>
            <a:r>
              <a:rPr lang="en-US" altLang="ko-KR" dirty="0"/>
              <a:t>Regression </a:t>
            </a:r>
            <a:r>
              <a:rPr lang="ko-KR" altLang="en-US" dirty="0"/>
              <a:t>선택이유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3D9E6-F0BA-C0F7-5A34-2FFAE0AA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76" y="1832280"/>
            <a:ext cx="115504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0" i="0" dirty="0">
              <a:solidFill>
                <a:schemeClr val="tx2">
                  <a:lumMod val="90000"/>
                  <a:lumOff val="10000"/>
                </a:schemeClr>
              </a:solidFill>
              <a:effectLst/>
              <a:highlight>
                <a:srgbClr val="D3E3FD"/>
              </a:highlight>
              <a:latin typeface="Apple SD Gothic Neo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  <a:highlight>
                <a:srgbClr val="D3E3FD"/>
              </a:highlight>
              <a:latin typeface="Apple SD Gothic Neo"/>
            </a:endParaRPr>
          </a:p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행복지수가 </a:t>
            </a:r>
            <a:r>
              <a:rPr lang="ko-KR" alt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어떤 요소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에 영향을 받을까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?</a:t>
            </a:r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  <a:highlight>
                <a:srgbClr val="D3E3FD"/>
              </a:highlight>
              <a:latin typeface="Apple SD Gothic Neo"/>
            </a:endParaRPr>
          </a:p>
          <a:p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  <a:highlight>
                <a:srgbClr val="D3E3FD"/>
              </a:highlight>
              <a:latin typeface="Apple SD Gothic Neo"/>
            </a:endParaRPr>
          </a:p>
          <a:p>
            <a:r>
              <a:rPr lang="ko-KR" alt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주관적 주제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-&gt; Regression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으로 분석하면 어떤 결과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Apple SD Gothic Neo"/>
              </a:rPr>
              <a:t>?</a:t>
            </a:r>
          </a:p>
          <a:p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  <a:highlight>
                <a:srgbClr val="D3E3FD"/>
              </a:highlight>
              <a:latin typeface="Apple SD Gothic Neo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  <a:highlight>
                <a:srgbClr val="D3E3FD"/>
              </a:highlight>
              <a:latin typeface="Apple SD Gothic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E9F3B-7A9F-A8D3-DFED-CADFBB17F055}"/>
              </a:ext>
            </a:extLst>
          </p:cNvPr>
          <p:cNvSpPr txBox="1"/>
          <p:nvPr/>
        </p:nvSpPr>
        <p:spPr>
          <a:xfrm>
            <a:off x="8032954" y="734457"/>
            <a:ext cx="430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-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종속 변수</a:t>
            </a:r>
            <a:r>
              <a:rPr lang="ko-KR" altLang="en-US" i="0" dirty="0">
                <a:solidFill>
                  <a:srgbClr val="040C28"/>
                </a:solidFill>
                <a:effectLst/>
                <a:latin typeface="Apple SD Gothic Neo"/>
              </a:rPr>
              <a:t>와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 설명 변수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간의 관계를 </a:t>
            </a:r>
            <a:endParaRPr lang="en-US" altLang="ko-KR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가장 잘 나타낼 수 있는 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선형식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을 모델링</a:t>
            </a:r>
            <a:endParaRPr lang="en-US" altLang="ko-KR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40C28"/>
              </a:solidFill>
              <a:latin typeface="Apple SD Gothic Neo"/>
            </a:endParaRPr>
          </a:p>
          <a:p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-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미래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의 변화 예측</a:t>
            </a:r>
            <a:endParaRPr lang="en-US" altLang="ko-KR" dirty="0">
              <a:solidFill>
                <a:srgbClr val="040C28"/>
              </a:solidFill>
              <a:latin typeface="Apple SD Gothic Neo"/>
            </a:endParaRPr>
          </a:p>
          <a:p>
            <a:pPr marL="0" indent="0">
              <a:buNone/>
            </a:pPr>
            <a:endParaRPr lang="en-US" altLang="ko-KR" dirty="0">
              <a:solidFill>
                <a:srgbClr val="040C28"/>
              </a:solidFill>
              <a:latin typeface="Apple SD Gothic Neo"/>
            </a:endParaRPr>
          </a:p>
          <a:p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-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원인과 결과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(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인과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관계</a:t>
            </a:r>
            <a:r>
              <a:rPr lang="en-US" altLang="ko-KR" dirty="0">
                <a:solidFill>
                  <a:srgbClr val="040C28"/>
                </a:solidFill>
                <a:latin typeface="Apple SD Gothic Neo"/>
              </a:rPr>
              <a:t>)</a:t>
            </a:r>
            <a:r>
              <a:rPr lang="ko-KR" altLang="en-US" dirty="0">
                <a:solidFill>
                  <a:srgbClr val="040C28"/>
                </a:solidFill>
                <a:latin typeface="Apple SD Gothic Neo"/>
              </a:rPr>
              <a:t> </a:t>
            </a:r>
            <a:endParaRPr lang="en-US" altLang="ko-KR" dirty="0">
              <a:solidFill>
                <a:srgbClr val="040C28"/>
              </a:solidFill>
              <a:latin typeface="Apple SD Gothic Neo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D4A00-DF77-CC95-8B84-4C000C560F82}"/>
              </a:ext>
            </a:extLst>
          </p:cNvPr>
          <p:cNvSpPr txBox="1"/>
          <p:nvPr/>
        </p:nvSpPr>
        <p:spPr>
          <a:xfrm>
            <a:off x="8032954" y="281293"/>
            <a:ext cx="27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REGRESSION </a:t>
            </a:r>
            <a:r>
              <a:rPr lang="ko-KR" altLang="en-US" i="1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4BBE5-8DE9-93CD-351B-3D434E87EF14}"/>
              </a:ext>
            </a:extLst>
          </p:cNvPr>
          <p:cNvSpPr txBox="1"/>
          <p:nvPr/>
        </p:nvSpPr>
        <p:spPr>
          <a:xfrm>
            <a:off x="8947355" y="4306529"/>
            <a:ext cx="130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관련사진삽입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50277-FE50-E317-D0F6-57B3BDB6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686" y="2933447"/>
            <a:ext cx="3322428" cy="3559428"/>
          </a:xfrm>
          <a:prstGeom prst="rect">
            <a:avLst/>
          </a:prstGeom>
        </p:spPr>
      </p:pic>
      <p:pic>
        <p:nvPicPr>
          <p:cNvPr id="12" name="그래픽 11" descr="물음표 단색으로 채워진">
            <a:extLst>
              <a:ext uri="{FF2B5EF4-FFF2-40B4-BE49-F238E27FC236}">
                <a16:creationId xmlns:a16="http://schemas.microsoft.com/office/drawing/2014/main" id="{20CEDF4D-3665-6D94-DD93-FAF637EF5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767" y="58547"/>
            <a:ext cx="732503" cy="732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4FF819-BCF7-0574-8A9C-AEBA6A48C9A8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5A297-50FC-AE95-F36F-51E4B3D9EF25}"/>
              </a:ext>
            </a:extLst>
          </p:cNvPr>
          <p:cNvSpPr txBox="1"/>
          <p:nvPr/>
        </p:nvSpPr>
        <p:spPr>
          <a:xfrm>
            <a:off x="10923637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1. </a:t>
            </a:r>
            <a:r>
              <a:rPr lang="ko-KR" altLang="en-US" spc="-150" dirty="0">
                <a:solidFill>
                  <a:srgbClr val="002060"/>
                </a:solidFill>
              </a:rPr>
              <a:t>문제정의</a:t>
            </a:r>
          </a:p>
        </p:txBody>
      </p:sp>
    </p:spTree>
    <p:extLst>
      <p:ext uri="{BB962C8B-B14F-4D97-AF65-F5344CB8AC3E}">
        <p14:creationId xmlns:p14="http://schemas.microsoft.com/office/powerpoint/2010/main" val="77951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5777A60-B43A-6664-63EC-ECB22B3FDD8D}"/>
              </a:ext>
            </a:extLst>
          </p:cNvPr>
          <p:cNvGrpSpPr/>
          <p:nvPr/>
        </p:nvGrpSpPr>
        <p:grpSpPr>
          <a:xfrm>
            <a:off x="873071" y="654803"/>
            <a:ext cx="10598257" cy="5700793"/>
            <a:chOff x="873071" y="654803"/>
            <a:chExt cx="10598257" cy="570079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9B5A74-1EB3-F401-6421-B371DCBF4AF0}"/>
                </a:ext>
              </a:extLst>
            </p:cNvPr>
            <p:cNvSpPr/>
            <p:nvPr/>
          </p:nvSpPr>
          <p:spPr>
            <a:xfrm>
              <a:off x="1025471" y="807203"/>
              <a:ext cx="10445857" cy="554839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C6F0C4-0605-4065-0F8C-64C65F8789C4}"/>
                </a:ext>
              </a:extLst>
            </p:cNvPr>
            <p:cNvSpPr/>
            <p:nvPr/>
          </p:nvSpPr>
          <p:spPr>
            <a:xfrm>
              <a:off x="873071" y="654803"/>
              <a:ext cx="10445857" cy="5548393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82EFDFE-704B-5361-6C82-38252077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04" y="2743200"/>
            <a:ext cx="3723968" cy="104175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데이터수집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1D9CD-4416-86A2-ACB3-C1C30751C4E8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7723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05D6E96-AE18-8D9E-B047-05B2117A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802" y="1469004"/>
            <a:ext cx="5125593" cy="263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DD7C55-F736-0CD1-7FA5-7762643B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8" y="389212"/>
            <a:ext cx="10515600" cy="1325563"/>
          </a:xfrm>
        </p:spPr>
        <p:txBody>
          <a:bodyPr/>
          <a:lstStyle/>
          <a:p>
            <a:r>
              <a:rPr lang="ko-KR" altLang="en-US" spc="-150" dirty="0"/>
              <a:t>데이터 수집 및 데이터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3D9E6-F0BA-C0F7-5A34-2FFAE0AA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spc="-150" dirty="0"/>
          </a:p>
          <a:p>
            <a:r>
              <a:rPr lang="en-US" altLang="ko-KR" sz="2400" spc="-150" dirty="0">
                <a:solidFill>
                  <a:srgbClr val="002060"/>
                </a:solidFill>
              </a:rPr>
              <a:t>World Happiness Report</a:t>
            </a:r>
            <a:r>
              <a:rPr lang="ko-KR" altLang="en-US" sz="2400" spc="-150" dirty="0">
                <a:solidFill>
                  <a:srgbClr val="002060"/>
                </a:solidFill>
              </a:rPr>
              <a:t>에서 데이터다운</a:t>
            </a:r>
            <a:endParaRPr lang="en-US" altLang="ko-KR" sz="2400" spc="-15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sz="2400" spc="-150" dirty="0"/>
          </a:p>
          <a:p>
            <a:r>
              <a:rPr lang="en-US" altLang="ko-KR" sz="2400" spc="-150" dirty="0"/>
              <a:t>2363</a:t>
            </a:r>
            <a:r>
              <a:rPr lang="ko-KR" altLang="en-US" sz="2400" spc="-150" dirty="0"/>
              <a:t>행</a:t>
            </a:r>
            <a:r>
              <a:rPr lang="en-US" altLang="ko-KR" sz="2400" spc="-150" dirty="0"/>
              <a:t>, 11</a:t>
            </a:r>
            <a:r>
              <a:rPr lang="ko-KR" altLang="en-US" sz="2400" spc="-150" dirty="0"/>
              <a:t>열 구조로 되어있음</a:t>
            </a:r>
            <a:endParaRPr lang="en-US" altLang="ko-KR" sz="2400" spc="-150" dirty="0"/>
          </a:p>
          <a:p>
            <a:pPr marL="0" indent="0">
              <a:buNone/>
            </a:pPr>
            <a:endParaRPr lang="en-US" altLang="ko-KR" sz="2400" spc="-150" dirty="0"/>
          </a:p>
          <a:p>
            <a:r>
              <a:rPr lang="en-US" altLang="ko-KR" sz="2400" spc="-150" dirty="0"/>
              <a:t>Features(Columns/Attributes/</a:t>
            </a:r>
            <a:r>
              <a:rPr lang="en-US" altLang="ko-KR" sz="2400" spc="-150" dirty="0" err="1"/>
              <a:t>Xs</a:t>
            </a:r>
            <a:r>
              <a:rPr lang="en-US" altLang="ko-KR" sz="2400" spc="-150" dirty="0"/>
              <a:t>) Descriptions: </a:t>
            </a:r>
          </a:p>
          <a:p>
            <a:pPr marL="0" indent="0">
              <a:buNone/>
            </a:pPr>
            <a:r>
              <a:rPr lang="en-US" altLang="ko-KR" sz="2400" spc="-150" dirty="0"/>
              <a:t>Country name, year, Life Ladder, Log GDP per capita, Social Support, Healthy life expectancy at birth, Freedom to make life choices, Generosity, Perceptions of corruption, Positive affect, Negative affect</a:t>
            </a:r>
            <a:endParaRPr lang="ko-KR" altLang="en-US" sz="2400" spc="-1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8F944-C297-1399-C7E5-EEC6676C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69" y="2929488"/>
            <a:ext cx="1574399" cy="733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CEA21-8CBA-E815-6618-DE74A8C2ECB6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B3E1C-6BDC-51AF-26E0-B0C8C5A8163D}"/>
              </a:ext>
            </a:extLst>
          </p:cNvPr>
          <p:cNvSpPr txBox="1"/>
          <p:nvPr/>
        </p:nvSpPr>
        <p:spPr>
          <a:xfrm>
            <a:off x="10738704" y="71816"/>
            <a:ext cx="2070850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2. </a:t>
            </a:r>
            <a:r>
              <a:rPr lang="ko-KR" altLang="en-US" spc="-150" dirty="0">
                <a:solidFill>
                  <a:srgbClr val="002060"/>
                </a:solidFill>
              </a:rPr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7155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F808583-1960-AC1C-258C-37B58CBB455C}"/>
              </a:ext>
            </a:extLst>
          </p:cNvPr>
          <p:cNvGrpSpPr/>
          <p:nvPr/>
        </p:nvGrpSpPr>
        <p:grpSpPr>
          <a:xfrm>
            <a:off x="873071" y="654803"/>
            <a:ext cx="10598257" cy="5700793"/>
            <a:chOff x="873071" y="654803"/>
            <a:chExt cx="10598257" cy="570079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F6296B-566C-1F60-9EF6-87FB8A5451B3}"/>
                </a:ext>
              </a:extLst>
            </p:cNvPr>
            <p:cNvSpPr/>
            <p:nvPr/>
          </p:nvSpPr>
          <p:spPr>
            <a:xfrm>
              <a:off x="1025471" y="807203"/>
              <a:ext cx="10445857" cy="5548393"/>
            </a:xfrm>
            <a:prstGeom prst="rect">
              <a:avLst/>
            </a:prstGeom>
            <a:solidFill>
              <a:schemeClr val="tx2">
                <a:lumMod val="90000"/>
                <a:lumOff val="1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1D678EC-1EF0-E7E7-09B8-A436CD7DC514}"/>
                </a:ext>
              </a:extLst>
            </p:cNvPr>
            <p:cNvSpPr/>
            <p:nvPr/>
          </p:nvSpPr>
          <p:spPr>
            <a:xfrm>
              <a:off x="873071" y="654803"/>
              <a:ext cx="10445857" cy="5548393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82EFDFE-704B-5361-6C82-38252077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166" y="2762865"/>
            <a:ext cx="3664975" cy="1041759"/>
          </a:xfrm>
        </p:spPr>
        <p:txBody>
          <a:bodyPr>
            <a:noAutofit/>
          </a:bodyPr>
          <a:lstStyle/>
          <a:p>
            <a:r>
              <a:rPr lang="ko-KR" altLang="en-US" sz="5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데이터탐색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72278-F1B3-D918-894D-24CFD3E253C3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2058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D9076-6253-4990-2FC8-F4DB748D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1" y="764784"/>
            <a:ext cx="6335009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45632-DB4F-9D92-CB7E-5F1C0BBC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1" y="2809527"/>
            <a:ext cx="4734586" cy="3115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9C713-BFD4-827A-372C-E1FA9FE6A205}"/>
              </a:ext>
            </a:extLst>
          </p:cNvPr>
          <p:cNvSpPr txBox="1"/>
          <p:nvPr/>
        </p:nvSpPr>
        <p:spPr>
          <a:xfrm>
            <a:off x="7700107" y="1168386"/>
            <a:ext cx="485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/>
              <a:t>2363</a:t>
            </a:r>
            <a:r>
              <a:rPr lang="ko-KR" altLang="en-US" sz="2000" spc="-150" dirty="0"/>
              <a:t>행</a:t>
            </a:r>
            <a:r>
              <a:rPr lang="en-US" altLang="ko-KR" sz="2000" spc="-150" dirty="0"/>
              <a:t> x 11</a:t>
            </a:r>
            <a:r>
              <a:rPr lang="ko-KR" altLang="en-US" sz="2000" spc="-150" dirty="0"/>
              <a:t>열 </a:t>
            </a:r>
            <a:r>
              <a:rPr lang="en-US" altLang="ko-KR" sz="2000" spc="-150" dirty="0"/>
              <a:t> </a:t>
            </a:r>
            <a:r>
              <a:rPr lang="ko-KR" altLang="en-US" sz="24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총 </a:t>
            </a:r>
            <a:r>
              <a:rPr lang="en-US" altLang="ko-KR" sz="24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11</a:t>
            </a:r>
            <a:r>
              <a:rPr lang="ko-KR" altLang="en-US" sz="2400" i="1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개의 변수 사용</a:t>
            </a:r>
            <a:endParaRPr lang="ko-KR" altLang="en-US" sz="2000" i="1" spc="-15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4267-84FF-4E3D-0C37-90B2D6FD6ED5}"/>
              </a:ext>
            </a:extLst>
          </p:cNvPr>
          <p:cNvSpPr txBox="1"/>
          <p:nvPr/>
        </p:nvSpPr>
        <p:spPr>
          <a:xfrm>
            <a:off x="6072584" y="3681854"/>
            <a:ext cx="6025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 </a:t>
            </a:r>
            <a:r>
              <a:rPr lang="ko-KR" altLang="en-US" sz="2000" spc="-150" dirty="0"/>
              <a:t>설명 변수들에 </a:t>
            </a:r>
            <a:r>
              <a:rPr lang="ko-KR" altLang="en-US" sz="2000" spc="-150" dirty="0" err="1"/>
              <a:t>결측치</a:t>
            </a:r>
            <a:r>
              <a:rPr lang="ko-KR" altLang="en-US" sz="2000" spc="-150" dirty="0"/>
              <a:t> 존재</a:t>
            </a:r>
            <a:r>
              <a:rPr lang="en-US" altLang="ko-KR" sz="2000" spc="-150" dirty="0"/>
              <a:t>! 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수치 데이터이므로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Median(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중앙값</a:t>
            </a:r>
            <a:r>
              <a:rPr lang="en-US" altLang="ko-KR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으로 </a:t>
            </a:r>
            <a:r>
              <a:rPr lang="ko-KR" altLang="en-US" sz="2000" spc="-15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결측치</a:t>
            </a:r>
            <a:r>
              <a:rPr lang="ko-KR" altLang="en-US" sz="2000" spc="-15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처리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68D7898-A516-29BF-D3F9-33BC28CFFBD4}"/>
              </a:ext>
            </a:extLst>
          </p:cNvPr>
          <p:cNvSpPr/>
          <p:nvPr/>
        </p:nvSpPr>
        <p:spPr>
          <a:xfrm>
            <a:off x="4984955" y="3848984"/>
            <a:ext cx="790332" cy="37362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BA6E1-623C-068A-0F3F-3ED694D03414}"/>
              </a:ext>
            </a:extLst>
          </p:cNvPr>
          <p:cNvSpPr txBox="1"/>
          <p:nvPr/>
        </p:nvSpPr>
        <p:spPr>
          <a:xfrm>
            <a:off x="5722374" y="6541672"/>
            <a:ext cx="658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7CD29-F4F5-8471-66B6-43268C2268C8}"/>
              </a:ext>
            </a:extLst>
          </p:cNvPr>
          <p:cNvSpPr txBox="1"/>
          <p:nvPr/>
        </p:nvSpPr>
        <p:spPr>
          <a:xfrm>
            <a:off x="10766323" y="7366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2060"/>
                </a:solidFill>
              </a:rPr>
              <a:t>3. </a:t>
            </a:r>
            <a:r>
              <a:rPr lang="ko-KR" altLang="en-US" spc="-150" dirty="0">
                <a:solidFill>
                  <a:srgbClr val="002060"/>
                </a:solidFill>
              </a:rPr>
              <a:t>데이터탐색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58B9-031E-E3E5-0271-A8D580A734FB}"/>
              </a:ext>
            </a:extLst>
          </p:cNvPr>
          <p:cNvSpPr txBox="1"/>
          <p:nvPr/>
        </p:nvSpPr>
        <p:spPr>
          <a:xfrm>
            <a:off x="78656" y="112991"/>
            <a:ext cx="348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2060"/>
                </a:solidFill>
              </a:rPr>
              <a:t>데이터셋 기본 정보 파악</a:t>
            </a:r>
          </a:p>
        </p:txBody>
      </p:sp>
    </p:spTree>
    <p:extLst>
      <p:ext uri="{BB962C8B-B14F-4D97-AF65-F5344CB8AC3E}">
        <p14:creationId xmlns:p14="http://schemas.microsoft.com/office/powerpoint/2010/main" val="405756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876</Words>
  <Application>Microsoft Office PowerPoint</Application>
  <PresentationFormat>와이드스크린</PresentationFormat>
  <Paragraphs>189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Apple SD Gothic Neo</vt:lpstr>
      <vt:lpstr>Söhne</vt:lpstr>
      <vt:lpstr>나눔스퀘어 ExtraBold</vt:lpstr>
      <vt:lpstr>나눔스퀘어 Light</vt:lpstr>
      <vt:lpstr>맑은 고딕</vt:lpstr>
      <vt:lpstr>Arial</vt:lpstr>
      <vt:lpstr>Cambria Math</vt:lpstr>
      <vt:lpstr>Courier New</vt:lpstr>
      <vt:lpstr>Roboto</vt:lpstr>
      <vt:lpstr>Wingdings</vt:lpstr>
      <vt:lpstr>Office 테마</vt:lpstr>
      <vt:lpstr>머신러닝 기반 데이터분석</vt:lpstr>
      <vt:lpstr>PowerPoint 프레젠테이션</vt:lpstr>
      <vt:lpstr>문제정의</vt:lpstr>
      <vt:lpstr>y= F(x) 문제정의</vt:lpstr>
      <vt:lpstr>Regression 선택이유</vt:lpstr>
      <vt:lpstr>데이터수집</vt:lpstr>
      <vt:lpstr>데이터 수집 및 데이터 정보</vt:lpstr>
      <vt:lpstr>데이터탐색</vt:lpstr>
      <vt:lpstr>PowerPoint 프레젠테이션</vt:lpstr>
      <vt:lpstr>PowerPoint 프레젠테이션</vt:lpstr>
      <vt:lpstr>PowerPoint 프레젠테이션</vt:lpstr>
      <vt:lpstr>**Boxplot, Histogram(시각화)- 중앙값, 빈도 확인 용이</vt:lpstr>
      <vt:lpstr>PowerPoint 프레젠테이션</vt:lpstr>
      <vt:lpstr>PowerPoint 프레젠테이션</vt:lpstr>
      <vt:lpstr>PowerPoint 프레젠테이션</vt:lpstr>
      <vt:lpstr>PowerPoint 프레젠테이션</vt:lpstr>
      <vt:lpstr>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모델예측 및 성능평가</vt:lpstr>
      <vt:lpstr>PowerPoint 프레젠테이션</vt:lpstr>
      <vt:lpstr>PowerPoint 프레젠테이션</vt:lpstr>
      <vt:lpstr>PowerPoint 프레젠테이션</vt:lpstr>
      <vt:lpstr>PowerPoint 프레젠테이션</vt:lpstr>
      <vt:lpstr>INSIGHT</vt:lpstr>
      <vt:lpstr>INSIGHT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기반 데이터분석</dc:title>
  <dc:creator>chaeyeon5194</dc:creator>
  <cp:lastModifiedBy>chaeyeon5194</cp:lastModifiedBy>
  <cp:revision>13</cp:revision>
  <dcterms:created xsi:type="dcterms:W3CDTF">2024-04-10T05:04:56Z</dcterms:created>
  <dcterms:modified xsi:type="dcterms:W3CDTF">2024-04-17T06:25:18Z</dcterms:modified>
</cp:coreProperties>
</file>