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21945600" cy="329184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ill Sans" panose="020B0502020104020203" pitchFamily="34" charset="-79"/>
      <p:regular r:id="rId10"/>
      <p:bold r:id="rId11"/>
    </p:embeddedFont>
    <p:embeddedFont>
      <p:font typeface="Merriweather Sans" pitchFamily="2" charset="77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  <p:embeddedFont>
      <p:font typeface="Nunito SemiBold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wgVRS40ZZIsvKH1aiI7LlCMB1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C"/>
    <a:srgbClr val="FF8995"/>
    <a:srgbClr val="FF93B8"/>
    <a:srgbClr val="753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>
        <p:scale>
          <a:sx n="51" d="100"/>
          <a:sy n="51" d="100"/>
        </p:scale>
        <p:origin x="1384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586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10682020" y="22140063"/>
            <a:ext cx="554128" cy="184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10502136" y="23981055"/>
            <a:ext cx="913894" cy="100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139695" y="8668511"/>
            <a:ext cx="17666210" cy="411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139695" y="12893039"/>
            <a:ext cx="17666210" cy="965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>
            <a:lvl1pPr marL="457200" marR="0" lvl="0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0682020" y="22140063"/>
            <a:ext cx="554128" cy="184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3288029" y="6006768"/>
            <a:ext cx="17556482" cy="533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0"/>
              <a:buFont typeface="Gill Sans"/>
              <a:buNone/>
              <a:defRPr sz="27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12249150" y="11339738"/>
            <a:ext cx="8595361" cy="186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>
            <a:lvl1pPr marL="457200" marR="0" lvl="0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1705356" algn="l" rtl="0">
              <a:lnSpc>
                <a:spcPct val="100000"/>
              </a:lnSpc>
              <a:spcBef>
                <a:spcPts val="7700"/>
              </a:spcBef>
              <a:spcAft>
                <a:spcPts val="0"/>
              </a:spcAft>
              <a:buClr>
                <a:srgbClr val="000000"/>
              </a:buClr>
              <a:buSzPts val="23256"/>
              <a:buFont typeface="Gill Sans"/>
              <a:buChar char="•"/>
              <a:defRPr sz="13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10502136" y="23981055"/>
            <a:ext cx="913894" cy="100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Gill Sans"/>
              <a:buNone/>
              <a:defRPr sz="5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438149" y="31855438"/>
            <a:ext cx="21096369" cy="905843"/>
          </a:xfrm>
          <a:prstGeom prst="roundRect">
            <a:avLst>
              <a:gd name="adj" fmla="val 2995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Gill Sans"/>
              <a:buNone/>
            </a:pPr>
            <a:endParaRPr sz="12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438150" y="3389449"/>
            <a:ext cx="14649225" cy="5160387"/>
            <a:chOff x="-22304000" y="1448186"/>
            <a:chExt cx="20250300" cy="5277900"/>
          </a:xfrm>
        </p:grpSpPr>
        <p:sp>
          <p:nvSpPr>
            <p:cNvPr id="23" name="Google Shape;23;p1"/>
            <p:cNvSpPr/>
            <p:nvPr/>
          </p:nvSpPr>
          <p:spPr>
            <a:xfrm>
              <a:off x="-22304000" y="1448186"/>
              <a:ext cx="20250300" cy="5277900"/>
            </a:xfrm>
            <a:prstGeom prst="rect">
              <a:avLst/>
            </a:prstGeom>
            <a:solidFill>
              <a:srgbClr val="F2F2F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-22142983" y="1520653"/>
              <a:ext cx="19816861" cy="634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Motivation</a:t>
              </a:r>
              <a:endParaRPr sz="4400" b="1" i="0" u="none" strike="noStrike" cap="none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"/>
          <p:cNvSpPr txBox="1"/>
          <p:nvPr/>
        </p:nvSpPr>
        <p:spPr>
          <a:xfrm>
            <a:off x="18604959" y="31963840"/>
            <a:ext cx="269614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- 17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670057" y="31961093"/>
            <a:ext cx="664514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CSCI 544 - Poster Presentation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438151" y="26386468"/>
            <a:ext cx="21096370" cy="5202891"/>
            <a:chOff x="819150" y="25509124"/>
            <a:chExt cx="20288400" cy="6384453"/>
          </a:xfrm>
        </p:grpSpPr>
        <p:sp>
          <p:nvSpPr>
            <p:cNvPr id="28" name="Google Shape;28;p1"/>
            <p:cNvSpPr/>
            <p:nvPr/>
          </p:nvSpPr>
          <p:spPr>
            <a:xfrm>
              <a:off x="819150" y="25509124"/>
              <a:ext cx="20288400" cy="6384451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034075" y="26795096"/>
              <a:ext cx="9473239" cy="5098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Models were evaluated on </a:t>
              </a: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~3K test data posts. </a:t>
              </a:r>
              <a:endParaRPr sz="2800" b="1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False positives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are of higher concern to us. Hence, we want </a:t>
              </a: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precision to be high.</a:t>
              </a:r>
              <a:endParaRPr sz="2800" b="1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Stacked GRU-LSTM 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performed better as compared to other custom models.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Fine-tuned BERT</a:t>
              </a:r>
              <a:r>
                <a:rPr lang="en-US" sz="2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RoBERTa</a:t>
              </a:r>
              <a:r>
                <a:rPr lang="en-US" sz="2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 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models were the </a:t>
              </a: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top performers.</a:t>
              </a:r>
              <a:endParaRPr sz="2800" b="1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rgbClr val="5D646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" name="Google Shape;30;p1"/>
          <p:cNvGrpSpPr/>
          <p:nvPr/>
        </p:nvGrpSpPr>
        <p:grpSpPr>
          <a:xfrm>
            <a:off x="11026701" y="8751600"/>
            <a:ext cx="10480750" cy="9516856"/>
            <a:chOff x="11102675" y="11445913"/>
            <a:chExt cx="9982200" cy="8503950"/>
          </a:xfrm>
        </p:grpSpPr>
        <p:sp>
          <p:nvSpPr>
            <p:cNvPr id="31" name="Google Shape;31;p1"/>
            <p:cNvSpPr/>
            <p:nvPr/>
          </p:nvSpPr>
          <p:spPr>
            <a:xfrm>
              <a:off x="11102675" y="11445913"/>
              <a:ext cx="9982200" cy="85023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324225" y="11630563"/>
              <a:ext cx="9539100" cy="83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  <a:r>
                <a:rPr lang="en-US" sz="4500" b="1" i="0" u="none" strike="noStrike" cap="none" dirty="0">
                  <a:solidFill>
                    <a:srgbClr val="B02000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Used </a:t>
              </a:r>
              <a:r>
                <a:rPr lang="en-US" sz="2800" b="1" i="0" u="none" strike="noStrike" cap="none" dirty="0">
                  <a:solidFill>
                    <a:srgbClr val="B12000"/>
                  </a:solidFill>
                  <a:latin typeface="Calibri"/>
                  <a:ea typeface="Calibri"/>
                  <a:cs typeface="Calibri"/>
                  <a:sym typeface="Calibri"/>
                </a:rPr>
                <a:t>Weak Supervised Learning</a:t>
              </a:r>
              <a:r>
                <a:rPr lang="en-US" sz="2800" b="0" i="0" u="none" strike="noStrike" cap="none" dirty="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approach to generate and annotate data from raw LinkedIn posts</a:t>
              </a:r>
              <a:endParaRPr dirty="0"/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Around </a:t>
              </a:r>
              <a:r>
                <a:rPr lang="en-US" sz="2800" b="1" i="0" u="none" strike="noStrike" cap="none" dirty="0">
                  <a:solidFill>
                    <a:srgbClr val="B12000"/>
                  </a:solidFill>
                  <a:latin typeface="Calibri"/>
                  <a:ea typeface="Calibri"/>
                  <a:cs typeface="Calibri"/>
                  <a:sym typeface="Calibri"/>
                </a:rPr>
                <a:t>20K posts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were </a:t>
              </a:r>
              <a:r>
                <a:rPr lang="en-US" sz="2800" dirty="0">
                  <a:latin typeface="Calibri"/>
                  <a:ea typeface="Calibri"/>
                  <a:cs typeface="Calibri"/>
                  <a:sym typeface="Calibri"/>
                </a:rPr>
                <a:t>scraped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using a </a:t>
              </a:r>
              <a:r>
                <a:rPr lang="en-US" sz="2800" b="1" dirty="0">
                  <a:solidFill>
                    <a:srgbClr val="B12000"/>
                  </a:solidFill>
                  <a:latin typeface="Calibri"/>
                  <a:ea typeface="Calibri"/>
                  <a:cs typeface="Calibri"/>
                  <a:sym typeface="Calibri"/>
                </a:rPr>
                <a:t>scraping</a:t>
              </a:r>
              <a:r>
                <a:rPr lang="en-US" sz="2800" b="0" i="0" u="none" strike="noStrike" cap="none" dirty="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1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script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and 30 different hashtags</a:t>
              </a:r>
              <a:endParaRPr dirty="0"/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Posts were further classified into respective sentiments based on the hashtags (E.g., Neg sentiment for #layoffs, #protests, etc.) </a:t>
              </a:r>
              <a:endParaRPr dirty="0"/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endParaRPr sz="2000" b="0" i="0" u="none" strike="noStrike" cap="none" dirty="0">
                <a:solidFill>
                  <a:srgbClr val="5D646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11225215" y="15912300"/>
              <a:ext cx="502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34" name="Google Shape;34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85350" y="14987224"/>
              <a:ext cx="4647515" cy="4178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254415" y="14987224"/>
              <a:ext cx="4608935" cy="41784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oogle Shape;36;p1"/>
          <p:cNvGrpSpPr/>
          <p:nvPr/>
        </p:nvGrpSpPr>
        <p:grpSpPr>
          <a:xfrm>
            <a:off x="438150" y="8752424"/>
            <a:ext cx="10302650" cy="9516857"/>
            <a:chOff x="537050" y="9419450"/>
            <a:chExt cx="9982200" cy="8502300"/>
          </a:xfrm>
        </p:grpSpPr>
        <p:sp>
          <p:nvSpPr>
            <p:cNvPr id="37" name="Google Shape;37;p1"/>
            <p:cNvSpPr/>
            <p:nvPr/>
          </p:nvSpPr>
          <p:spPr>
            <a:xfrm>
              <a:off x="537050" y="9419450"/>
              <a:ext cx="9982200" cy="8502300"/>
            </a:xfrm>
            <a:prstGeom prst="rect">
              <a:avLst/>
            </a:prstGeom>
            <a:solidFill>
              <a:srgbClr val="F2F2F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58600" y="9486038"/>
              <a:ext cx="9539100" cy="83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Custom model architectures such as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Deep Bidirectional- LSTMs, GRUs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and</a:t>
              </a:r>
              <a:r>
                <a:rPr lang="en-US" sz="28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Stacked LSTM-GRUs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were trained on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20K posts.</a:t>
              </a:r>
              <a:endParaRPr b="1" dirty="0">
                <a:solidFill>
                  <a:srgbClr val="B02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FastText, Google pre-trained w2v,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and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GloVe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were used to obtain vector representation for words.</a:t>
              </a:r>
              <a:endParaRPr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Pre-trained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BERT</a:t>
              </a:r>
              <a:r>
                <a:rPr lang="en-US" sz="2800" b="1" baseline="-25000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BASE</a:t>
              </a:r>
              <a:r>
                <a:rPr lang="en-US" sz="2800" b="1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and </a:t>
              </a:r>
              <a:r>
                <a:rPr lang="en-US" sz="2800" b="1" dirty="0">
                  <a:solidFill>
                    <a:srgbClr val="B1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R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oBERTa</a:t>
              </a:r>
              <a:r>
                <a:rPr lang="en-US" sz="2800" b="1" baseline="-25000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BASE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models were fine-tuned on our training data.</a:t>
              </a:r>
              <a:endParaRPr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40" name="Google Shape;40;p1"/>
          <p:cNvSpPr/>
          <p:nvPr/>
        </p:nvSpPr>
        <p:spPr>
          <a:xfrm>
            <a:off x="546049" y="4300301"/>
            <a:ext cx="20416398" cy="8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465"/>
              </a:buClr>
              <a:buSzPts val="5400"/>
              <a:buFont typeface="Helvetica Neue"/>
              <a:buNone/>
            </a:pPr>
            <a:endParaRPr sz="4000" b="1" i="0" u="none" strike="noStrike" cap="none">
              <a:solidFill>
                <a:srgbClr val="B02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661635" y="4134632"/>
            <a:ext cx="13973112" cy="436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LinkedIn gets flooded with 1000s of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posts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and there are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multiple reactions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react to a post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Most of the time,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such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reactions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often tend to be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against the sentiment of the post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This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spreads negative sentiments</a:t>
            </a:r>
            <a:r>
              <a:rPr lang="en-US" sz="2800" b="0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amongst the users creating a negative psychological impact on the user. (E.g., like/celebrate/funny reaction to a post related to unemployment/protests)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Novelty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We propose a system that generates only contextually relevant reactions based on the sentiment.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Our system aims to answer the following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research questions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many people react with a reaction opposite to the LinkedIn post sentiment?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can we generate contextually relevant reactions to restrict the negative hate spread?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2" name="Google Shape;42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05651" y="3389449"/>
            <a:ext cx="6128869" cy="51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6775" y="12261563"/>
            <a:ext cx="9845376" cy="5787862"/>
          </a:xfrm>
          <a:prstGeom prst="rect">
            <a:avLst/>
          </a:prstGeom>
          <a:noFill/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4" name="Google Shape;44;p1"/>
          <p:cNvGrpSpPr/>
          <p:nvPr/>
        </p:nvGrpSpPr>
        <p:grpSpPr>
          <a:xfrm>
            <a:off x="411081" y="18463255"/>
            <a:ext cx="21096370" cy="7757971"/>
            <a:chOff x="11102675" y="11445913"/>
            <a:chExt cx="9982200" cy="8503950"/>
          </a:xfrm>
        </p:grpSpPr>
        <p:sp>
          <p:nvSpPr>
            <p:cNvPr id="45" name="Google Shape;45;p1"/>
            <p:cNvSpPr/>
            <p:nvPr/>
          </p:nvSpPr>
          <p:spPr>
            <a:xfrm>
              <a:off x="11102675" y="11445913"/>
              <a:ext cx="9982200" cy="85023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324225" y="11630563"/>
              <a:ext cx="9539100" cy="83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Model Architecture &amp; Pipeline</a:t>
              </a:r>
              <a:r>
                <a:rPr lang="en-US" sz="4500" b="1" i="0" u="none" strike="noStrike" cap="none" dirty="0">
                  <a:solidFill>
                    <a:srgbClr val="B02000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chemeClr val="dk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     Non-English                              English</a:t>
              </a:r>
              <a:endParaRPr dirty="0"/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endParaRPr sz="2000" b="0" i="0" u="none" strike="noStrike" cap="none" dirty="0">
                <a:solidFill>
                  <a:srgbClr val="5D646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1"/>
            <p:cNvSpPr txBox="1"/>
            <p:nvPr/>
          </p:nvSpPr>
          <p:spPr>
            <a:xfrm>
              <a:off x="11225215" y="15912300"/>
              <a:ext cx="502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48" name="Google Shape;4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06965" y="19519846"/>
            <a:ext cx="6931669" cy="645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9">
            <a:alphaModFix/>
          </a:blip>
          <a:srcRect t="13784"/>
          <a:stretch/>
        </p:blipFill>
        <p:spPr>
          <a:xfrm>
            <a:off x="1107906" y="19658213"/>
            <a:ext cx="5238178" cy="299752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" name="Google Shape;50;p1"/>
          <p:cNvPicPr preferRelativeResize="0"/>
          <p:nvPr/>
        </p:nvPicPr>
        <p:blipFill rotWithShape="1">
          <a:blip r:embed="rId10">
            <a:alphaModFix/>
          </a:blip>
          <a:srcRect l="65684" t="9184" r="346" b="24564"/>
          <a:stretch/>
        </p:blipFill>
        <p:spPr>
          <a:xfrm>
            <a:off x="14876275" y="19519846"/>
            <a:ext cx="6424825" cy="384097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/>
          <p:nvPr/>
        </p:nvSpPr>
        <p:spPr>
          <a:xfrm>
            <a:off x="6266095" y="25308405"/>
            <a:ext cx="2420705" cy="2532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5792493" y="24562591"/>
            <a:ext cx="4509749" cy="745814"/>
          </a:xfrm>
          <a:prstGeom prst="roundRect">
            <a:avLst>
              <a:gd name="adj" fmla="val 16667"/>
            </a:avLst>
          </a:prstGeom>
          <a:solidFill>
            <a:srgbClr val="71F1E3">
              <a:alpha val="30980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CONTEXTUALLY RELEVANT REACTIONS</a:t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1139832" y="25089874"/>
            <a:ext cx="5098554" cy="690292"/>
          </a:xfrm>
          <a:prstGeom prst="roundRect">
            <a:avLst>
              <a:gd name="adj" fmla="val 16667"/>
            </a:avLst>
          </a:prstGeom>
          <a:solidFill>
            <a:srgbClr val="FFA093">
              <a:alpha val="43921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MACHINE TRANSLATION</a:t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3494154" y="22655740"/>
            <a:ext cx="320722" cy="2373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380833" y="20937394"/>
            <a:ext cx="934367" cy="209943"/>
          </a:xfrm>
          <a:prstGeom prst="rect">
            <a:avLst/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999828" y="21147337"/>
            <a:ext cx="399439" cy="41885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2440653" y="20044610"/>
            <a:ext cx="2486604" cy="3609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447744" y="7983731"/>
            <a:ext cx="3336820" cy="502909"/>
          </a:xfrm>
          <a:prstGeom prst="frame">
            <a:avLst>
              <a:gd name="adj1" fmla="val 12500"/>
            </a:avLst>
          </a:prstGeom>
          <a:solidFill>
            <a:srgbClr val="F91F00">
              <a:alpha val="55294"/>
            </a:srgbClr>
          </a:solidFill>
          <a:ln w="25400" cap="flat" cmpd="sng">
            <a:solidFill>
              <a:srgbClr val="F91F00">
                <a:alpha val="54509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7928106" y="23338989"/>
            <a:ext cx="321162" cy="120177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11081" y="240069"/>
            <a:ext cx="21123440" cy="2942737"/>
          </a:xfrm>
          <a:prstGeom prst="roundRect">
            <a:avLst>
              <a:gd name="adj" fmla="val 3742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Gill Sans"/>
              <a:buNone/>
            </a:pPr>
            <a:endParaRPr sz="12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1" name="Google Shape;61;p1" descr="ECE-RGB-FV-GT-W.png"/>
          <p:cNvPicPr preferRelativeResize="0"/>
          <p:nvPr/>
        </p:nvPicPr>
        <p:blipFill rotWithShape="1">
          <a:blip r:embed="rId11">
            <a:alphaModFix/>
          </a:blip>
          <a:srcRect b="34469"/>
          <a:stretch/>
        </p:blipFill>
        <p:spPr>
          <a:xfrm>
            <a:off x="18013720" y="612887"/>
            <a:ext cx="321095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661635" y="433845"/>
            <a:ext cx="1624204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r>
              <a:rPr lang="en-US"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 we spreading Hate or Reach? Towards Generating Contextually Relevant Reactions for LinkedIn Data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FFCC01"/>
                </a:solidFill>
                <a:latin typeface="Calibri"/>
                <a:ea typeface="Calibri"/>
                <a:cs typeface="Calibri"/>
                <a:sym typeface="Calibri"/>
              </a:rPr>
              <a:t>Group 17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Ajinkya Nagare, Amit Singh, Anay Dhombe, Ashwin Chafale, Sanket Bhilare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endParaRPr sz="3200" b="0" i="0" u="none" strike="noStrike" cap="none">
              <a:solidFill>
                <a:srgbClr val="FFCC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12150" y="27444775"/>
            <a:ext cx="10712525" cy="37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1">
            <a:extLst>
              <a:ext uri="{FF2B5EF4-FFF2-40B4-BE49-F238E27FC236}">
                <a16:creationId xmlns:a16="http://schemas.microsoft.com/office/drawing/2014/main" id="{A608F856-8B9E-52D1-51B6-8539EA336276}"/>
              </a:ext>
            </a:extLst>
          </p:cNvPr>
          <p:cNvSpPr/>
          <p:nvPr/>
        </p:nvSpPr>
        <p:spPr>
          <a:xfrm>
            <a:off x="3858865" y="26503854"/>
            <a:ext cx="14335672" cy="6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5D6465"/>
              </a:buClr>
              <a:buSzPts val="5400"/>
            </a:pPr>
            <a:r>
              <a:rPr lang="en-US" sz="4400" b="1" i="0" u="none" strike="noStrike" cap="none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rPr>
              <a:t>Analysis and Results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465"/>
              </a:buClr>
              <a:buSzPts val="5400"/>
              <a:buFont typeface="Helvetica Neue"/>
              <a:buNone/>
            </a:pPr>
            <a:endParaRPr sz="4400" b="1" i="0" u="none" strike="noStrike" cap="none" dirty="0">
              <a:solidFill>
                <a:srgbClr val="B02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9884"/>
          </a:srgbClr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438149" y="31855438"/>
            <a:ext cx="21096369" cy="905843"/>
          </a:xfrm>
          <a:prstGeom prst="roundRect">
            <a:avLst>
              <a:gd name="adj" fmla="val 2995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Gill Sans"/>
              <a:buNone/>
            </a:pPr>
            <a:endParaRPr sz="12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438150" y="3389449"/>
            <a:ext cx="14649225" cy="5160387"/>
            <a:chOff x="-22304000" y="1448186"/>
            <a:chExt cx="20250300" cy="5277900"/>
          </a:xfrm>
        </p:grpSpPr>
        <p:sp>
          <p:nvSpPr>
            <p:cNvPr id="23" name="Google Shape;23;p1"/>
            <p:cNvSpPr/>
            <p:nvPr/>
          </p:nvSpPr>
          <p:spPr>
            <a:xfrm>
              <a:off x="-22304000" y="1448186"/>
              <a:ext cx="20250300" cy="52779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0178"/>
              </a:scheme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-22142983" y="1520653"/>
              <a:ext cx="19816861" cy="634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Motivation</a:t>
              </a:r>
              <a:endParaRPr sz="4400" b="1" i="0" u="none" strike="noStrike" cap="none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"/>
          <p:cNvSpPr txBox="1"/>
          <p:nvPr/>
        </p:nvSpPr>
        <p:spPr>
          <a:xfrm>
            <a:off x="18604959" y="31963840"/>
            <a:ext cx="269614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- 17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670057" y="31961093"/>
            <a:ext cx="664514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CSCI 544 - Poster Presentation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411081" y="26386468"/>
            <a:ext cx="21123440" cy="5202891"/>
            <a:chOff x="819150" y="25509124"/>
            <a:chExt cx="20288400" cy="6384453"/>
          </a:xfrm>
        </p:grpSpPr>
        <p:sp>
          <p:nvSpPr>
            <p:cNvPr id="28" name="Google Shape;28;p1"/>
            <p:cNvSpPr/>
            <p:nvPr/>
          </p:nvSpPr>
          <p:spPr>
            <a:xfrm>
              <a:off x="819150" y="25509124"/>
              <a:ext cx="20288400" cy="6384451"/>
            </a:xfrm>
            <a:prstGeom prst="rect">
              <a:avLst/>
            </a:prstGeom>
            <a:solidFill>
              <a:srgbClr val="FF007C">
                <a:alpha val="10078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034075" y="26795096"/>
              <a:ext cx="9473239" cy="50984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Models were evaluated on </a:t>
              </a: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~3K test data posts. </a:t>
              </a:r>
              <a:endParaRPr sz="2800" b="1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False positives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are of higher concern to us. Hence, we want </a:t>
              </a: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precision to be high.</a:t>
              </a:r>
              <a:endParaRPr sz="2800" b="1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Stacked GRU-LSTM 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performed better as compared to other custom models.</a:t>
              </a:r>
              <a:endParaRPr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Fine-tuned BERT</a:t>
              </a:r>
              <a:r>
                <a:rPr lang="en-US" sz="2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RoBERTa</a:t>
              </a:r>
              <a:r>
                <a:rPr lang="en-US" sz="2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 </a:t>
              </a:r>
              <a:r>
                <a:rPr lang="en-US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models were the </a:t>
              </a:r>
              <a:r>
                <a:rPr lang="en-US" sz="2800" b="1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top performers.</a:t>
              </a:r>
              <a:endParaRPr sz="2800" b="1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rgbClr val="5D646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" name="Google Shape;30;p1"/>
          <p:cNvGrpSpPr/>
          <p:nvPr/>
        </p:nvGrpSpPr>
        <p:grpSpPr>
          <a:xfrm>
            <a:off x="11026701" y="8751600"/>
            <a:ext cx="10480750" cy="9516856"/>
            <a:chOff x="11102675" y="11445913"/>
            <a:chExt cx="9982200" cy="8503950"/>
          </a:xfrm>
        </p:grpSpPr>
        <p:sp>
          <p:nvSpPr>
            <p:cNvPr id="31" name="Google Shape;31;p1"/>
            <p:cNvSpPr/>
            <p:nvPr/>
          </p:nvSpPr>
          <p:spPr>
            <a:xfrm>
              <a:off x="11102675" y="11445913"/>
              <a:ext cx="9982200" cy="8502300"/>
            </a:xfrm>
            <a:prstGeom prst="rect">
              <a:avLst/>
            </a:prstGeom>
            <a:solidFill>
              <a:srgbClr val="7536C1">
                <a:alpha val="13787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324225" y="11630563"/>
              <a:ext cx="9539100" cy="83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  <a:r>
                <a:rPr lang="en-US" sz="4500" b="1" i="0" u="none" strike="noStrike" cap="none" dirty="0">
                  <a:solidFill>
                    <a:srgbClr val="B02000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Used </a:t>
              </a:r>
              <a:r>
                <a:rPr lang="en-US" sz="2800" b="1" i="0" u="none" strike="noStrike" cap="none" dirty="0">
                  <a:solidFill>
                    <a:srgbClr val="B12000"/>
                  </a:solidFill>
                  <a:latin typeface="Calibri"/>
                  <a:ea typeface="Calibri"/>
                  <a:cs typeface="Calibri"/>
                  <a:sym typeface="Calibri"/>
                </a:rPr>
                <a:t>Weak Supervised Learning</a:t>
              </a:r>
              <a:r>
                <a:rPr lang="en-US" sz="2800" b="0" i="0" u="none" strike="noStrike" cap="none" dirty="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approach to generate and annotate data from raw LinkedIn posts</a:t>
              </a:r>
              <a:endParaRPr dirty="0"/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Around </a:t>
              </a:r>
              <a:r>
                <a:rPr lang="en-US" sz="2800" b="1" i="0" u="none" strike="noStrike" cap="none" dirty="0">
                  <a:solidFill>
                    <a:srgbClr val="B12000"/>
                  </a:solidFill>
                  <a:latin typeface="Calibri"/>
                  <a:ea typeface="Calibri"/>
                  <a:cs typeface="Calibri"/>
                  <a:sym typeface="Calibri"/>
                </a:rPr>
                <a:t>20K posts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were </a:t>
              </a:r>
              <a:r>
                <a:rPr lang="en-US" sz="2800" dirty="0">
                  <a:latin typeface="Calibri"/>
                  <a:ea typeface="Calibri"/>
                  <a:cs typeface="Calibri"/>
                  <a:sym typeface="Calibri"/>
                </a:rPr>
                <a:t>scraped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using a </a:t>
              </a:r>
              <a:r>
                <a:rPr lang="en-US" sz="2800" b="1" dirty="0">
                  <a:solidFill>
                    <a:srgbClr val="B12000"/>
                  </a:solidFill>
                  <a:latin typeface="Calibri"/>
                  <a:ea typeface="Calibri"/>
                  <a:cs typeface="Calibri"/>
                  <a:sym typeface="Calibri"/>
                </a:rPr>
                <a:t>scraping</a:t>
              </a:r>
              <a:r>
                <a:rPr lang="en-US" sz="2800" b="0" i="0" u="none" strike="noStrike" cap="none" dirty="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800" b="1" i="0" u="none" strike="noStrike" cap="none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script</a:t>
              </a: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and 30 different hashtags</a:t>
              </a:r>
              <a:endParaRPr dirty="0"/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Wingdings" pitchFamily="2" charset="2"/>
                <a:buChar char="§"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Posts were further classified into respective sentiments based on the hashtags (E.g., Neg sentiment for #layoffs, #protests, etc.) </a:t>
              </a:r>
              <a:endParaRPr dirty="0"/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endParaRPr sz="2000" b="0" i="0" u="none" strike="noStrike" cap="none" dirty="0">
                <a:solidFill>
                  <a:srgbClr val="5D646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11225215" y="15912300"/>
              <a:ext cx="502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34" name="Google Shape;34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85350" y="14987224"/>
              <a:ext cx="4647515" cy="4178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254415" y="14987224"/>
              <a:ext cx="4608935" cy="41784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oogle Shape;36;p1"/>
          <p:cNvGrpSpPr/>
          <p:nvPr/>
        </p:nvGrpSpPr>
        <p:grpSpPr>
          <a:xfrm>
            <a:off x="438150" y="8752424"/>
            <a:ext cx="10302650" cy="9516857"/>
            <a:chOff x="537050" y="9419450"/>
            <a:chExt cx="9982200" cy="8502300"/>
          </a:xfrm>
        </p:grpSpPr>
        <p:sp>
          <p:nvSpPr>
            <p:cNvPr id="37" name="Google Shape;37;p1"/>
            <p:cNvSpPr/>
            <p:nvPr/>
          </p:nvSpPr>
          <p:spPr>
            <a:xfrm>
              <a:off x="537050" y="9419450"/>
              <a:ext cx="9982200" cy="85023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24781"/>
              </a:scheme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58600" y="9486038"/>
              <a:ext cx="9539100" cy="83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Custom model architectures such as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Deep Bidirectional- LSTMs, GRUs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and</a:t>
              </a:r>
              <a:r>
                <a:rPr lang="en-US" sz="28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Stacked LSTM-GRUs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were trained on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20K posts.</a:t>
              </a:r>
              <a:endParaRPr b="1" dirty="0">
                <a:solidFill>
                  <a:srgbClr val="B02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SzPts val="2800"/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FastText, Google pre-trained w2v,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and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GloVe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were used to obtain vector representation for words.</a:t>
              </a:r>
              <a:endParaRPr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508000" lvl="0" indent="-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Wingdings" pitchFamily="2" charset="2"/>
                <a:buChar char="§"/>
              </a:pP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Pre-trained 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BERT</a:t>
              </a:r>
              <a:r>
                <a:rPr lang="en-US" sz="2800" b="1" baseline="-25000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BASE</a:t>
              </a:r>
              <a:r>
                <a:rPr lang="en-US" sz="2800" b="1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and </a:t>
              </a:r>
              <a:r>
                <a:rPr lang="en-US" sz="2800" b="1" dirty="0">
                  <a:solidFill>
                    <a:srgbClr val="B1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R</a:t>
              </a:r>
              <a:r>
                <a:rPr lang="en-US" sz="2800" b="1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oBERTa</a:t>
              </a:r>
              <a:r>
                <a:rPr lang="en-US" sz="2800" b="1" baseline="-25000" dirty="0">
                  <a:solidFill>
                    <a:srgbClr val="B02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BASE </a:t>
              </a:r>
              <a:r>
                <a:rPr lang="en-US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models were fine-tuned on our training data.</a:t>
              </a:r>
              <a:endParaRPr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40" name="Google Shape;40;p1"/>
          <p:cNvSpPr/>
          <p:nvPr/>
        </p:nvSpPr>
        <p:spPr>
          <a:xfrm>
            <a:off x="546049" y="4300301"/>
            <a:ext cx="20416398" cy="8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465"/>
              </a:buClr>
              <a:buSzPts val="5400"/>
              <a:buFont typeface="Helvetica Neue"/>
              <a:buNone/>
            </a:pPr>
            <a:endParaRPr sz="4000" b="1" i="0" u="none" strike="noStrike" cap="none">
              <a:solidFill>
                <a:srgbClr val="B02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661635" y="4134632"/>
            <a:ext cx="13973112" cy="436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LinkedIn gets flooded with 1000s of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posts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and there are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multiple reactions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react to a post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Most of the time,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such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reactions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often tend to be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against the sentiment of the post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This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spreads negative sentiments</a:t>
            </a:r>
            <a:r>
              <a:rPr lang="en-US" sz="2800" b="0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amongst the users creating a negative psychological impact on the user. (E.g., like/celebrate/funny reaction to a post related to unemployment/protests)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Novelty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We propose a system that generates only contextually relevant reactions based on the sentiment.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itchFamily="2" charset="2"/>
              <a:buChar char="§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Our system aims to answer the following </a:t>
            </a:r>
            <a:r>
              <a:rPr lang="en-US" sz="2800" b="1" i="0" u="none" strike="noStrike" cap="none" dirty="0">
                <a:solidFill>
                  <a:srgbClr val="B12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research questions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many people react with a reaction opposite to the LinkedIn post sentiment?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can we generate contextually relevant reactions to restrict the negative hate spread?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2" name="Google Shape;42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05651" y="3389449"/>
            <a:ext cx="6128869" cy="51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6775" y="12261563"/>
            <a:ext cx="9845376" cy="5787862"/>
          </a:xfrm>
          <a:prstGeom prst="rect">
            <a:avLst/>
          </a:prstGeom>
          <a:noFill/>
          <a:ln w="9525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4" name="Google Shape;44;p1"/>
          <p:cNvGrpSpPr/>
          <p:nvPr/>
        </p:nvGrpSpPr>
        <p:grpSpPr>
          <a:xfrm>
            <a:off x="411081" y="18463255"/>
            <a:ext cx="21096370" cy="7757971"/>
            <a:chOff x="11102675" y="11445913"/>
            <a:chExt cx="9982200" cy="8503950"/>
          </a:xfrm>
        </p:grpSpPr>
        <p:sp>
          <p:nvSpPr>
            <p:cNvPr id="45" name="Google Shape;45;p1"/>
            <p:cNvSpPr/>
            <p:nvPr/>
          </p:nvSpPr>
          <p:spPr>
            <a:xfrm>
              <a:off x="11102675" y="11445913"/>
              <a:ext cx="9982200" cy="85023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328"/>
              </a:scheme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324225" y="11630563"/>
              <a:ext cx="9539100" cy="83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r>
                <a:rPr lang="en-US" sz="4400" b="1" i="0" u="none" strike="noStrike" cap="none" dirty="0">
                  <a:solidFill>
                    <a:srgbClr val="B02000"/>
                  </a:solidFill>
                  <a:latin typeface="Calibri"/>
                  <a:ea typeface="Calibri"/>
                  <a:cs typeface="Calibri"/>
                  <a:sym typeface="Calibri"/>
                </a:rPr>
                <a:t>Model Architecture &amp; Pipeline</a:t>
              </a:r>
              <a:r>
                <a:rPr lang="en-US" sz="4500" b="1" i="0" u="none" strike="noStrike" cap="none" dirty="0">
                  <a:solidFill>
                    <a:srgbClr val="B02000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chemeClr val="dk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     Non-English                              English</a:t>
              </a:r>
              <a:endParaRPr dirty="0"/>
            </a:p>
            <a:p>
              <a:pPr marL="0" marR="0" lvl="0" indent="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5D6465"/>
                </a:buClr>
                <a:buSzPts val="5400"/>
                <a:buFont typeface="Helvetica Neue"/>
                <a:buNone/>
              </a:pPr>
              <a:endParaRPr sz="2000" b="0" i="0" u="none" strike="noStrike" cap="none" dirty="0">
                <a:solidFill>
                  <a:srgbClr val="5D646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1"/>
            <p:cNvSpPr txBox="1"/>
            <p:nvPr/>
          </p:nvSpPr>
          <p:spPr>
            <a:xfrm>
              <a:off x="11225215" y="15912300"/>
              <a:ext cx="502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0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48" name="Google Shape;4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06965" y="19519846"/>
            <a:ext cx="6931669" cy="645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9">
            <a:alphaModFix/>
          </a:blip>
          <a:srcRect t="13784"/>
          <a:stretch/>
        </p:blipFill>
        <p:spPr>
          <a:xfrm>
            <a:off x="1107906" y="19658213"/>
            <a:ext cx="5238178" cy="299752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0" name="Google Shape;50;p1"/>
          <p:cNvPicPr preferRelativeResize="0"/>
          <p:nvPr/>
        </p:nvPicPr>
        <p:blipFill rotWithShape="1">
          <a:blip r:embed="rId10">
            <a:alphaModFix/>
          </a:blip>
          <a:srcRect l="65684" t="9184" r="346" b="24564"/>
          <a:stretch/>
        </p:blipFill>
        <p:spPr>
          <a:xfrm>
            <a:off x="14876275" y="19519846"/>
            <a:ext cx="6424825" cy="384097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/>
          <p:nvPr/>
        </p:nvSpPr>
        <p:spPr>
          <a:xfrm>
            <a:off x="6266095" y="25308405"/>
            <a:ext cx="2420705" cy="2532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5792493" y="24562591"/>
            <a:ext cx="4509749" cy="745814"/>
          </a:xfrm>
          <a:prstGeom prst="roundRect">
            <a:avLst>
              <a:gd name="adj" fmla="val 16667"/>
            </a:avLst>
          </a:prstGeom>
          <a:solidFill>
            <a:srgbClr val="71F1E3">
              <a:alpha val="30980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CONTEXTUALLY RELEVANT REACTIONS</a:t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1139832" y="25089874"/>
            <a:ext cx="5098554" cy="690292"/>
          </a:xfrm>
          <a:prstGeom prst="roundRect">
            <a:avLst>
              <a:gd name="adj" fmla="val 16667"/>
            </a:avLst>
          </a:prstGeom>
          <a:solidFill>
            <a:srgbClr val="FFA093">
              <a:alpha val="43921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MACHINE TRANSLATION</a:t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3494154" y="22655740"/>
            <a:ext cx="320722" cy="2373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380833" y="20937394"/>
            <a:ext cx="934367" cy="209943"/>
          </a:xfrm>
          <a:prstGeom prst="rect">
            <a:avLst/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999828" y="21147337"/>
            <a:ext cx="399439" cy="41885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2440653" y="20044610"/>
            <a:ext cx="2486604" cy="3609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447744" y="7983731"/>
            <a:ext cx="3336820" cy="502909"/>
          </a:xfrm>
          <a:prstGeom prst="frame">
            <a:avLst>
              <a:gd name="adj1" fmla="val 12500"/>
            </a:avLst>
          </a:prstGeom>
          <a:solidFill>
            <a:srgbClr val="F91F00">
              <a:alpha val="55294"/>
            </a:srgbClr>
          </a:solidFill>
          <a:ln w="25400" cap="flat" cmpd="sng">
            <a:solidFill>
              <a:srgbClr val="F91F00">
                <a:alpha val="54509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7928106" y="23338989"/>
            <a:ext cx="321162" cy="120177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>
              <a:alpha val="54901"/>
            </a:schemeClr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11081" y="240069"/>
            <a:ext cx="21123440" cy="2942737"/>
          </a:xfrm>
          <a:prstGeom prst="roundRect">
            <a:avLst>
              <a:gd name="adj" fmla="val 3742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82275" tIns="82275" rIns="82275" bIns="82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Gill Sans"/>
              <a:buNone/>
            </a:pPr>
            <a:endParaRPr sz="12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1" name="Google Shape;61;p1" descr="ECE-RGB-FV-GT-W.png"/>
          <p:cNvPicPr preferRelativeResize="0"/>
          <p:nvPr/>
        </p:nvPicPr>
        <p:blipFill rotWithShape="1">
          <a:blip r:embed="rId11">
            <a:alphaModFix/>
          </a:blip>
          <a:srcRect b="34469"/>
          <a:stretch/>
        </p:blipFill>
        <p:spPr>
          <a:xfrm>
            <a:off x="18013720" y="612887"/>
            <a:ext cx="321095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661635" y="433845"/>
            <a:ext cx="1624204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 we spreading Hate or Reach? Towards Generating Contextually Relevant Reactions for LinkedIn Data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r>
              <a:rPr lang="en-US" sz="4000" b="0" i="0" u="none" strike="noStrike" cap="none" dirty="0">
                <a:solidFill>
                  <a:srgbClr val="FFCC01"/>
                </a:solidFill>
                <a:latin typeface="Calibri"/>
                <a:ea typeface="Calibri"/>
                <a:cs typeface="Calibri"/>
                <a:sym typeface="Calibri"/>
              </a:rPr>
              <a:t>Group 17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Ajinkya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Nagare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Amit Singh,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Anay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Dhombe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Ashwin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Chafale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Sanket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Bhilare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endParaRPr sz="3200" b="0" i="0" u="none" strike="noStrike" cap="none" dirty="0">
              <a:solidFill>
                <a:srgbClr val="FFCC0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12150" y="27444775"/>
            <a:ext cx="10712525" cy="37890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Google Shape;24;p1">
            <a:extLst>
              <a:ext uri="{FF2B5EF4-FFF2-40B4-BE49-F238E27FC236}">
                <a16:creationId xmlns:a16="http://schemas.microsoft.com/office/drawing/2014/main" id="{A608F856-8B9E-52D1-51B6-8539EA336276}"/>
              </a:ext>
            </a:extLst>
          </p:cNvPr>
          <p:cNvSpPr/>
          <p:nvPr/>
        </p:nvSpPr>
        <p:spPr>
          <a:xfrm>
            <a:off x="3858865" y="26503854"/>
            <a:ext cx="14335672" cy="6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5D6465"/>
              </a:buClr>
              <a:buSzPts val="5400"/>
            </a:pPr>
            <a:r>
              <a:rPr lang="en-US" sz="4400" b="1" i="0" u="none" strike="noStrike" cap="none" dirty="0">
                <a:solidFill>
                  <a:srgbClr val="B02000"/>
                </a:solidFill>
                <a:latin typeface="Calibri"/>
                <a:ea typeface="Calibri"/>
                <a:cs typeface="Calibri"/>
                <a:sym typeface="Calibri"/>
              </a:rPr>
              <a:t>Analysis and Results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465"/>
              </a:buClr>
              <a:buSzPts val="5400"/>
              <a:buFont typeface="Helvetica Neue"/>
              <a:buNone/>
            </a:pPr>
            <a:endParaRPr sz="4400" b="1" i="0" u="none" strike="noStrike" cap="none" dirty="0">
              <a:solidFill>
                <a:srgbClr val="B02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44701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670</Words>
  <Application>Microsoft Macintosh PowerPoint</Application>
  <PresentationFormat>Custom</PresentationFormat>
  <Paragraphs>104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Gill Sans</vt:lpstr>
      <vt:lpstr>Nunito SemiBold</vt:lpstr>
      <vt:lpstr>Calibri</vt:lpstr>
      <vt:lpstr>Nunito</vt:lpstr>
      <vt:lpstr>Helvetica Neue</vt:lpstr>
      <vt:lpstr>Wingdings</vt:lpstr>
      <vt:lpstr>Merriweather Sans</vt:lpstr>
      <vt:lpstr>White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Ashwin Chafale</cp:lastModifiedBy>
  <cp:revision>11</cp:revision>
  <cp:lastPrinted>2022-11-28T22:31:07Z</cp:lastPrinted>
  <dcterms:modified xsi:type="dcterms:W3CDTF">2022-11-29T00:21:03Z</dcterms:modified>
</cp:coreProperties>
</file>