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753600" cy="7315200"/>
  <p:notesSz cx="6858000" cy="9144000"/>
  <p:embeddedFontLst>
    <p:embeddedFont>
      <p:font typeface="Arial" charset="1" panose="020B0502020202020204"/>
      <p:regular r:id="rId44"/>
    </p:embeddedFont>
    <p:embeddedFont>
      <p:font typeface="Arial Bold" charset="1" panose="020B0802020202020204"/>
      <p:regular r:id="rId45"/>
    </p:embeddedFont>
    <p:embeddedFont>
      <p:font typeface="Arial Italics" charset="1" panose="020B0502020202090204"/>
      <p:regular r:id="rId46"/>
    </p:embeddedFont>
    <p:embeddedFont>
      <p:font typeface="Arial Bold Italics" charset="1" panose="020B0802020202090204"/>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notesMasters/notesMaster1.xml" Type="http://schemas.openxmlformats.org/officeDocument/2006/relationships/notesMaster"/><Relationship Id="rId42" Target="theme/theme2.xml" Type="http://schemas.openxmlformats.org/officeDocument/2006/relationships/theme"/><Relationship Id="rId43" Target="notesSlides/notesSlide1.xml" Type="http://schemas.openxmlformats.org/officeDocument/2006/relationships/notesSlide"/><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1712545" y="3256954"/>
            <a:ext cx="6644670" cy="2238375"/>
          </a:xfrm>
          <a:prstGeom prst="rect">
            <a:avLst/>
          </a:prstGeom>
        </p:spPr>
        <p:txBody>
          <a:bodyPr anchor="t" rtlCol="false" tIns="0" lIns="0" bIns="0" rIns="0">
            <a:spAutoFit/>
          </a:bodyPr>
          <a:lstStyle/>
          <a:p>
            <a:pPr algn="l">
              <a:lnSpc>
                <a:spcPts val="3072"/>
              </a:lnSpc>
            </a:pPr>
            <a:r>
              <a:rPr lang="en-US" sz="2560" spc="-5">
                <a:solidFill>
                  <a:srgbClr val="000000"/>
                </a:solidFill>
                <a:latin typeface="Arial"/>
                <a:ea typeface="Arial"/>
                <a:cs typeface="Arial"/>
                <a:sym typeface="Arial"/>
              </a:rPr>
              <a:t>             Ayushi Kareena</a:t>
            </a:r>
            <a:r>
              <a:rPr lang="en-US" sz="2560" spc="-5">
                <a:solidFill>
                  <a:srgbClr val="000000"/>
                </a:solidFill>
                <a:latin typeface="Arial"/>
                <a:ea typeface="Arial"/>
                <a:cs typeface="Arial"/>
                <a:sym typeface="Arial"/>
              </a:rPr>
              <a:t>(41120035)    </a:t>
            </a:r>
          </a:p>
          <a:p>
            <a:pPr algn="l">
              <a:lnSpc>
                <a:spcPts val="3072"/>
              </a:lnSpc>
            </a:pPr>
            <a:r>
              <a:rPr lang="en-US" sz="2560" spc="-5">
                <a:solidFill>
                  <a:srgbClr val="000000"/>
                </a:solidFill>
                <a:latin typeface="Arial"/>
                <a:ea typeface="Arial"/>
                <a:cs typeface="Arial"/>
                <a:sym typeface="Arial"/>
              </a:rPr>
              <a:t>             Caroline Pricy(41120045)</a:t>
            </a:r>
          </a:p>
          <a:p>
            <a:pPr algn="l">
              <a:lnSpc>
                <a:spcPts val="3072"/>
              </a:lnSpc>
            </a:pPr>
            <a:r>
              <a:rPr lang="en-US" sz="2560" spc="-5">
                <a:solidFill>
                  <a:srgbClr val="000000"/>
                </a:solidFill>
                <a:latin typeface="Arial"/>
                <a:ea typeface="Arial"/>
                <a:cs typeface="Arial"/>
                <a:sym typeface="Arial"/>
              </a:rPr>
              <a:t>                     </a:t>
            </a:r>
          </a:p>
          <a:p>
            <a:pPr algn="l">
              <a:lnSpc>
                <a:spcPts val="3072"/>
              </a:lnSpc>
            </a:pPr>
          </a:p>
          <a:p>
            <a:pPr algn="l">
              <a:lnSpc>
                <a:spcPts val="3072"/>
              </a:lnSpc>
            </a:pPr>
          </a:p>
          <a:p>
            <a:pPr algn="l">
              <a:lnSpc>
                <a:spcPts val="2304"/>
              </a:lnSpc>
            </a:pPr>
            <a:r>
              <a:rPr lang="en-US" sz="1920" spc="-4">
                <a:solidFill>
                  <a:srgbClr val="000000"/>
                </a:solidFill>
                <a:latin typeface="Arial"/>
                <a:ea typeface="Arial"/>
                <a:cs typeface="Arial"/>
                <a:sym typeface="Arial"/>
              </a:rPr>
              <a:t>                           </a:t>
            </a:r>
            <a:r>
              <a:rPr lang="en-US" sz="1920" spc="-4">
                <a:solidFill>
                  <a:srgbClr val="000000"/>
                </a:solidFill>
                <a:latin typeface="Arial Bold"/>
                <a:ea typeface="Arial Bold"/>
                <a:cs typeface="Arial Bold"/>
                <a:sym typeface="Arial Bold"/>
              </a:rPr>
              <a:t> </a:t>
            </a:r>
            <a:r>
              <a:rPr lang="en-US" sz="1920" spc="-4">
                <a:solidFill>
                  <a:srgbClr val="000000"/>
                </a:solidFill>
                <a:latin typeface="Arial"/>
                <a:ea typeface="Arial"/>
                <a:cs typeface="Arial"/>
                <a:sym typeface="Arial"/>
              </a:rPr>
              <a:t>       </a:t>
            </a:r>
          </a:p>
        </p:txBody>
      </p:sp>
      <p:sp>
        <p:nvSpPr>
          <p:cNvPr name="TextBox 6" id="6"/>
          <p:cNvSpPr txBox="true"/>
          <p:nvPr/>
        </p:nvSpPr>
        <p:spPr>
          <a:xfrm rot="0">
            <a:off x="4004459" y="4662871"/>
            <a:ext cx="2060842" cy="584749"/>
          </a:xfrm>
          <a:prstGeom prst="rect">
            <a:avLst/>
          </a:prstGeom>
        </p:spPr>
        <p:txBody>
          <a:bodyPr anchor="t" rtlCol="false" tIns="0" lIns="0" bIns="0" rIns="0">
            <a:spAutoFit/>
          </a:bodyPr>
          <a:lstStyle/>
          <a:p>
            <a:pPr algn="l">
              <a:lnSpc>
                <a:spcPts val="3583"/>
              </a:lnSpc>
            </a:pPr>
            <a:r>
              <a:rPr lang="en-US" sz="2986">
                <a:solidFill>
                  <a:srgbClr val="E46C0A"/>
                </a:solidFill>
                <a:latin typeface="Arial Bold"/>
                <a:ea typeface="Arial Bold"/>
                <a:cs typeface="Arial Bold"/>
                <a:sym typeface="Arial Bold"/>
              </a:rPr>
              <a:t>  Guide</a:t>
            </a:r>
          </a:p>
        </p:txBody>
      </p:sp>
      <p:sp>
        <p:nvSpPr>
          <p:cNvPr name="TextBox 7" id="7"/>
          <p:cNvSpPr txBox="true"/>
          <p:nvPr/>
        </p:nvSpPr>
        <p:spPr>
          <a:xfrm rot="0">
            <a:off x="731520" y="5199995"/>
            <a:ext cx="7945150" cy="981075"/>
          </a:xfrm>
          <a:prstGeom prst="rect">
            <a:avLst/>
          </a:prstGeom>
        </p:spPr>
        <p:txBody>
          <a:bodyPr anchor="t" rtlCol="false" tIns="0" lIns="0" bIns="0" rIns="0">
            <a:spAutoFit/>
          </a:bodyPr>
          <a:lstStyle/>
          <a:p>
            <a:pPr algn="l">
              <a:lnSpc>
                <a:spcPts val="2304"/>
              </a:lnSpc>
            </a:pPr>
            <a:r>
              <a:rPr lang="en-US" sz="1920" spc="17">
                <a:solidFill>
                  <a:srgbClr val="000000"/>
                </a:solidFill>
                <a:latin typeface="Arial"/>
                <a:ea typeface="Arial"/>
                <a:cs typeface="Arial"/>
                <a:sym typeface="Arial"/>
              </a:rPr>
              <a:t>                                       Dr. S. Urmela, M.Tech.,Ph.D.,</a:t>
            </a:r>
          </a:p>
          <a:p>
            <a:pPr algn="l">
              <a:lnSpc>
                <a:spcPts val="2560"/>
              </a:lnSpc>
            </a:pPr>
            <a:r>
              <a:rPr lang="en-US" sz="2133" spc="19">
                <a:solidFill>
                  <a:srgbClr val="000000"/>
                </a:solidFill>
                <a:latin typeface="Arial"/>
                <a:ea typeface="Arial"/>
                <a:cs typeface="Arial"/>
                <a:sym typeface="Arial"/>
              </a:rPr>
              <a:t>                                        Associate Professor</a:t>
            </a:r>
          </a:p>
          <a:p>
            <a:pPr algn="l">
              <a:lnSpc>
                <a:spcPts val="2560"/>
              </a:lnSpc>
            </a:pPr>
            <a:r>
              <a:rPr lang="en-US" sz="2133" spc="19">
                <a:solidFill>
                  <a:srgbClr val="006600"/>
                </a:solidFill>
                <a:latin typeface="Arial"/>
                <a:ea typeface="Arial"/>
                <a:cs typeface="Arial"/>
                <a:sym typeface="Arial"/>
              </a:rPr>
              <a:t>                           </a:t>
            </a:r>
          </a:p>
        </p:txBody>
      </p:sp>
      <p:sp>
        <p:nvSpPr>
          <p:cNvPr name="Freeform 8" id="8" descr="New A++ header"/>
          <p:cNvSpPr/>
          <p:nvPr/>
        </p:nvSpPr>
        <p:spPr>
          <a:xfrm flipH="false" flipV="false" rot="0">
            <a:off x="318869" y="412373"/>
            <a:ext cx="9184640" cy="1749121"/>
          </a:xfrm>
          <a:custGeom>
            <a:avLst/>
            <a:gdLst/>
            <a:ahLst/>
            <a:cxnLst/>
            <a:rect r="r" b="b" t="t" l="l"/>
            <a:pathLst>
              <a:path h="1749121" w="9184640">
                <a:moveTo>
                  <a:pt x="0" y="0"/>
                </a:moveTo>
                <a:lnTo>
                  <a:pt x="9184640" y="0"/>
                </a:lnTo>
                <a:lnTo>
                  <a:pt x="9184640" y="1749121"/>
                </a:lnTo>
                <a:lnTo>
                  <a:pt x="0" y="1749121"/>
                </a:lnTo>
                <a:lnTo>
                  <a:pt x="0" y="0"/>
                </a:lnTo>
                <a:close/>
              </a:path>
            </a:pathLst>
          </a:custGeom>
          <a:blipFill>
            <a:blip r:embed="rId3"/>
            <a:stretch>
              <a:fillRect l="-3684" t="0" r="-3684" b="0"/>
            </a:stretch>
          </a:blipFill>
        </p:spPr>
      </p:sp>
      <p:sp>
        <p:nvSpPr>
          <p:cNvPr name="TextBox 9" id="9"/>
          <p:cNvSpPr txBox="true"/>
          <p:nvPr/>
        </p:nvSpPr>
        <p:spPr>
          <a:xfrm rot="0">
            <a:off x="566440" y="2284061"/>
            <a:ext cx="8620720" cy="453390"/>
          </a:xfrm>
          <a:prstGeom prst="rect">
            <a:avLst/>
          </a:prstGeom>
        </p:spPr>
        <p:txBody>
          <a:bodyPr anchor="t" rtlCol="false" tIns="0" lIns="0" bIns="0" rIns="0">
            <a:spAutoFit/>
          </a:bodyPr>
          <a:lstStyle/>
          <a:p>
            <a:pPr algn="ctr">
              <a:lnSpc>
                <a:spcPts val="3359"/>
              </a:lnSpc>
            </a:pPr>
            <a:r>
              <a:rPr lang="en-US" sz="2399">
                <a:solidFill>
                  <a:srgbClr val="000000"/>
                </a:solidFill>
                <a:latin typeface="Arial"/>
                <a:ea typeface="Arial"/>
                <a:cs typeface="Arial"/>
                <a:sym typeface="Arial"/>
              </a:rPr>
              <a:t>Windy: A Machine learning based climate and weather predictor</a:t>
            </a:r>
          </a:p>
        </p:txBody>
      </p:sp>
      <p:sp>
        <p:nvSpPr>
          <p:cNvPr name="TextBox 10" id="10"/>
          <p:cNvSpPr txBox="true"/>
          <p:nvPr/>
        </p:nvSpPr>
        <p:spPr>
          <a:xfrm rot="0">
            <a:off x="3791942" y="4117379"/>
            <a:ext cx="2169716" cy="469900"/>
          </a:xfrm>
          <a:prstGeom prst="rect">
            <a:avLst/>
          </a:prstGeom>
        </p:spPr>
        <p:txBody>
          <a:bodyPr anchor="t" rtlCol="false" tIns="0" lIns="0" bIns="0" rIns="0">
            <a:spAutoFit/>
          </a:bodyPr>
          <a:lstStyle/>
          <a:p>
            <a:pPr algn="ctr">
              <a:lnSpc>
                <a:spcPts val="3499"/>
              </a:lnSpc>
            </a:pPr>
            <a:r>
              <a:rPr lang="en-US" sz="2499">
                <a:solidFill>
                  <a:srgbClr val="000000"/>
                </a:solidFill>
                <a:latin typeface="Arial"/>
                <a:ea typeface="Arial"/>
                <a:cs typeface="Arial"/>
                <a:sym typeface="Arial"/>
              </a:rPr>
              <a:t>BATCH NO: 26</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11</a:t>
            </a:r>
          </a:p>
        </p:txBody>
      </p:sp>
      <p:sp>
        <p:nvSpPr>
          <p:cNvPr name="TextBox 7" id="7"/>
          <p:cNvSpPr txBox="true"/>
          <p:nvPr/>
        </p:nvSpPr>
        <p:spPr>
          <a:xfrm rot="0">
            <a:off x="586871" y="270827"/>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F. Raimundo, A. Glória and P. Sebastião, "Prediction of Weather Forecast for Smart Agriculture supported by Machine Learning," 2021 IEEE World AI IoT Congress (AIIoT), Seattle, WA, USA, 2021, pp. 0160-0164, doi: 10.1109/AIIoT52608.2021.9454184.</a:t>
            </a:r>
          </a:p>
        </p:txBody>
      </p:sp>
      <p:sp>
        <p:nvSpPr>
          <p:cNvPr name="TextBox 8" id="8"/>
          <p:cNvSpPr txBox="true"/>
          <p:nvPr/>
        </p:nvSpPr>
        <p:spPr>
          <a:xfrm rot="0">
            <a:off x="442221" y="1562535"/>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697131" y="2025997"/>
            <a:ext cx="8614248" cy="1959610"/>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study evaluates machine learning regression techniques for predicting weather conditions in agricultural fields, focusing on smart irrigation systems. Various models, including Linear Regression, Decision Trees, Random Forests, and Neural Networks, were compared. Random Forest and Decision Tree models showed the highest efficiency after cross-validation. The approach aims to provide accurate predictions for temperature, precipitation, wind speed, and evapotranspiration based on field location and date. This ultimately supports more efficient and autonomous agricultural practices.</a:t>
            </a:r>
          </a:p>
        </p:txBody>
      </p:sp>
      <p:sp>
        <p:nvSpPr>
          <p:cNvPr name="TextBox 10" id="10"/>
          <p:cNvSpPr txBox="true"/>
          <p:nvPr/>
        </p:nvSpPr>
        <p:spPr>
          <a:xfrm rot="0">
            <a:off x="761645" y="4522802"/>
            <a:ext cx="8299090"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Machine learning in smart agriculture enhances prediction accuracy for critical weather parameters, leading to more efficient irrigation and resource management.</a:t>
            </a:r>
          </a:p>
        </p:txBody>
      </p:sp>
      <p:sp>
        <p:nvSpPr>
          <p:cNvPr name="TextBox 11" id="11"/>
          <p:cNvSpPr txBox="true"/>
          <p:nvPr/>
        </p:nvSpPr>
        <p:spPr>
          <a:xfrm rot="0">
            <a:off x="442221" y="4223732"/>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14325" y="5432122"/>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Implementing machine learning models requires substantial computational resources and high-quality datasets, which may be challenging for smaller farms.</a:t>
            </a:r>
          </a:p>
        </p:txBody>
      </p:sp>
      <p:sp>
        <p:nvSpPr>
          <p:cNvPr name="TextBox 13" id="13"/>
          <p:cNvSpPr txBox="true"/>
          <p:nvPr/>
        </p:nvSpPr>
        <p:spPr>
          <a:xfrm rot="0">
            <a:off x="442221" y="5158437"/>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12</a:t>
            </a:r>
          </a:p>
        </p:txBody>
      </p:sp>
      <p:sp>
        <p:nvSpPr>
          <p:cNvPr name="TextBox 7" id="7"/>
          <p:cNvSpPr txBox="true"/>
          <p:nvPr/>
        </p:nvSpPr>
        <p:spPr>
          <a:xfrm rot="0">
            <a:off x="476611" y="270827"/>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A. Catalina, C. M. Alaíz and J. R. Dorronsoro, "Combining Numerical Weather Predictions and Satellite Data for PV Energy Nowcasting," in IEEE Transactions on Sustainable Energy, vol. 11, no. 3, pp. 1930-1937, July 2020, doi: 10.1109/TSTE.2019.2946621. </a:t>
            </a:r>
          </a:p>
        </p:txBody>
      </p:sp>
      <p:sp>
        <p:nvSpPr>
          <p:cNvPr name="TextBox 8" id="8"/>
          <p:cNvSpPr txBox="true"/>
          <p:nvPr/>
        </p:nvSpPr>
        <p:spPr>
          <a:xfrm rot="0">
            <a:off x="476611" y="1410970"/>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761645" y="1755199"/>
            <a:ext cx="8614248" cy="168338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integration of numerical weather predictions (NWP) and satellite data significantly enhances photovoltaic (PV) energy nowcasting. This study combines NWP and satellite data to predict hourly PV energy production for up to six hours in Peninsular Spain, Majorca, and Tenerife. The combined approach outperforms methods relying solely on either data source. This improved forecasting supports the growing reliance on PV energy by providing accurate, timely predictions crucial for grid stability and energy market operations. </a:t>
            </a:r>
          </a:p>
        </p:txBody>
      </p:sp>
      <p:sp>
        <p:nvSpPr>
          <p:cNvPr name="TextBox 10" id="10"/>
          <p:cNvSpPr txBox="true"/>
          <p:nvPr/>
        </p:nvSpPr>
        <p:spPr>
          <a:xfrm rot="0">
            <a:off x="871905" y="4069398"/>
            <a:ext cx="8299090"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Combining NWP and satellite data increases prediction accuracy and reliability, crucial for managing PV energy's variable nature.</a:t>
            </a:r>
          </a:p>
        </p:txBody>
      </p:sp>
      <p:sp>
        <p:nvSpPr>
          <p:cNvPr name="TextBox 11" id="11"/>
          <p:cNvSpPr txBox="true"/>
          <p:nvPr/>
        </p:nvSpPr>
        <p:spPr>
          <a:xfrm rot="0">
            <a:off x="476611" y="3634264"/>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871905" y="5235893"/>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approach requires extensive computational resources and access to high-quality satellite data, which might be challenging in less developed regions.</a:t>
            </a:r>
          </a:p>
        </p:txBody>
      </p:sp>
      <p:sp>
        <p:nvSpPr>
          <p:cNvPr name="TextBox 13" id="13"/>
          <p:cNvSpPr txBox="true"/>
          <p:nvPr/>
        </p:nvSpPr>
        <p:spPr>
          <a:xfrm rot="0">
            <a:off x="476611" y="4733607"/>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13</a:t>
            </a:r>
          </a:p>
        </p:txBody>
      </p:sp>
      <p:sp>
        <p:nvSpPr>
          <p:cNvPr name="TextBox 7" id="7"/>
          <p:cNvSpPr txBox="true"/>
          <p:nvPr/>
        </p:nvSpPr>
        <p:spPr>
          <a:xfrm rot="0">
            <a:off x="442221" y="270827"/>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S. Iram et al., "An Innovative Machine Learning Technique for the Prediction of Weather Based Smart Home Energy Consumption," in IEEE Access, vol. 11, pp. 76300-76320, 2023, doi: 10.1109/ACCESS.2023.3287145. </a:t>
            </a:r>
          </a:p>
        </p:txBody>
      </p:sp>
      <p:sp>
        <p:nvSpPr>
          <p:cNvPr name="TextBox 8" id="8"/>
          <p:cNvSpPr txBox="true"/>
          <p:nvPr/>
        </p:nvSpPr>
        <p:spPr>
          <a:xfrm rot="0">
            <a:off x="476611" y="1449446"/>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761645" y="1808856"/>
            <a:ext cx="8614248" cy="1407160"/>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research presents an innovative machine learning technique for predicting smart home energy consumption based on weather data from a Kaggle dataset. This dataset includes electricity consumption readings, household appliance usage, and weather data. After cleaning, normalizing, and transforming the data, the study found that temperature significantly impacts energy consumption patterns in smart homes. </a:t>
            </a:r>
          </a:p>
        </p:txBody>
      </p:sp>
      <p:sp>
        <p:nvSpPr>
          <p:cNvPr name="TextBox 10" id="10"/>
          <p:cNvSpPr txBox="true"/>
          <p:nvPr/>
        </p:nvSpPr>
        <p:spPr>
          <a:xfrm rot="0">
            <a:off x="761645" y="3727826"/>
            <a:ext cx="8614248" cy="854710"/>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This technique offers precise energy consumption predictions, helping in energy management and optimization. It enhances understanding of weather impacts on energy use, aiding in smarter decision-making for energy conservation. </a:t>
            </a:r>
          </a:p>
        </p:txBody>
      </p:sp>
      <p:sp>
        <p:nvSpPr>
          <p:cNvPr name="TextBox 11" id="11"/>
          <p:cNvSpPr txBox="true"/>
          <p:nvPr/>
        </p:nvSpPr>
        <p:spPr>
          <a:xfrm rot="0">
            <a:off x="442221" y="3301741"/>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88364" y="5041453"/>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approach requires extensive data preprocessing and may face challenges in handling large datasets efficiently.</a:t>
            </a:r>
          </a:p>
        </p:txBody>
      </p:sp>
      <p:sp>
        <p:nvSpPr>
          <p:cNvPr name="TextBox 13" id="13"/>
          <p:cNvSpPr txBox="true"/>
          <p:nvPr/>
        </p:nvSpPr>
        <p:spPr>
          <a:xfrm rot="0">
            <a:off x="476611" y="4653468"/>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14</a:t>
            </a:r>
          </a:p>
        </p:txBody>
      </p:sp>
      <p:sp>
        <p:nvSpPr>
          <p:cNvPr name="TextBox 7" id="7"/>
          <p:cNvSpPr txBox="true"/>
          <p:nvPr/>
        </p:nvSpPr>
        <p:spPr>
          <a:xfrm rot="0">
            <a:off x="476611" y="279823"/>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J. L. Aznarte and N. Siebert, "Dynamic Line Rating Using Numerical Weather Predictions and Machine Learning: A Case Study," in IEEE Transactions on Power Delivery, vol. 32, no. 1, pp. 335-343, Feb. 2017, doi: 10.1109/TPWRD.2016.2543818. </a:t>
            </a:r>
          </a:p>
        </p:txBody>
      </p:sp>
      <p:sp>
        <p:nvSpPr>
          <p:cNvPr name="TextBox 8" id="8"/>
          <p:cNvSpPr txBox="true"/>
          <p:nvPr/>
        </p:nvSpPr>
        <p:spPr>
          <a:xfrm rot="0">
            <a:off x="305323" y="1360405"/>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714325" y="1691064"/>
            <a:ext cx="8614248" cy="168338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study "Dynamic Line Rating Using Numerical Weather Predictions and Machine Learning" explores combining NWP models with machine learning to improve power transmission line efficiency and reliability. Dynamic Line Rating (DLR) allows real-time adjustments to transmission line thermal ratings based on current weather conditions, optimizing capacity. This approach uses historical weather data and advanced algorithms to predict power line ampacity. It enables better energy resource management and reduces grid overload risk.</a:t>
            </a:r>
          </a:p>
        </p:txBody>
      </p:sp>
      <p:sp>
        <p:nvSpPr>
          <p:cNvPr name="TextBox 10" id="10"/>
          <p:cNvSpPr txBox="true"/>
          <p:nvPr/>
        </p:nvSpPr>
        <p:spPr>
          <a:xfrm rot="0">
            <a:off x="731520" y="4121785"/>
            <a:ext cx="8614248"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integration of NWP and machine learning improves the accuracy of ampacity forecasts, optimizes the utilization of power lines, and enhances grid reliability</a:t>
            </a:r>
          </a:p>
        </p:txBody>
      </p:sp>
      <p:sp>
        <p:nvSpPr>
          <p:cNvPr name="TextBox 11" id="11"/>
          <p:cNvSpPr txBox="true"/>
          <p:nvPr/>
        </p:nvSpPr>
        <p:spPr>
          <a:xfrm rot="0">
            <a:off x="442221" y="3590925"/>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65909" y="5259705"/>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Challenges include the need for high-quality weather data, the complexity of implementing real-time DLR systems, and the potential for increased computational costs.</a:t>
            </a:r>
          </a:p>
        </p:txBody>
      </p:sp>
      <p:sp>
        <p:nvSpPr>
          <p:cNvPr name="TextBox 13" id="13"/>
          <p:cNvSpPr txBox="true"/>
          <p:nvPr/>
        </p:nvSpPr>
        <p:spPr>
          <a:xfrm rot="0">
            <a:off x="442221" y="4919345"/>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15</a:t>
            </a:r>
          </a:p>
        </p:txBody>
      </p:sp>
      <p:sp>
        <p:nvSpPr>
          <p:cNvPr name="TextBox 7" id="7"/>
          <p:cNvSpPr txBox="true"/>
          <p:nvPr/>
        </p:nvSpPr>
        <p:spPr>
          <a:xfrm rot="0">
            <a:off x="506735" y="270827"/>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M. Alqudah and Z. Obradovic, "Enhancing Weather-Related Outage Prediction and Precursor Discovery Through Attention-Based Multi-Level Modeling," in IEEE Access, vol. 11, pp. 94840- 94851, 2023, doi: 10.1109/ACCESS.2023.3303110. </a:t>
            </a:r>
          </a:p>
        </p:txBody>
      </p:sp>
      <p:sp>
        <p:nvSpPr>
          <p:cNvPr name="TextBox 8" id="8"/>
          <p:cNvSpPr txBox="true"/>
          <p:nvPr/>
        </p:nvSpPr>
        <p:spPr>
          <a:xfrm rot="0">
            <a:off x="442221" y="1410970"/>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714325" y="1922781"/>
            <a:ext cx="8614248" cy="168338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study "Enhancing Weather-Related Outage Prediction and Precursor Discovery Through Attention-Based Multi-Level Models" aims to predict power outages from weather events using advanced machine learning techniques. It employs non-parametric attention mechanisms to capture complex relationships within the power grid, improving prediction accuracy. By using data on transmission line outages and weather conditions, the models enhance grid resilience and outage management. </a:t>
            </a:r>
          </a:p>
        </p:txBody>
      </p:sp>
      <p:sp>
        <p:nvSpPr>
          <p:cNvPr name="TextBox 10" id="10"/>
          <p:cNvSpPr txBox="true"/>
          <p:nvPr/>
        </p:nvSpPr>
        <p:spPr>
          <a:xfrm rot="0">
            <a:off x="761645" y="4111943"/>
            <a:ext cx="8614248"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model improves prediction accuracy for weather-related power outages, aiding in better grid management and resilience. </a:t>
            </a:r>
          </a:p>
        </p:txBody>
      </p:sp>
      <p:sp>
        <p:nvSpPr>
          <p:cNvPr name="TextBox 11" id="11"/>
          <p:cNvSpPr txBox="true"/>
          <p:nvPr/>
        </p:nvSpPr>
        <p:spPr>
          <a:xfrm rot="0">
            <a:off x="442221" y="3691891"/>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96034" y="5312728"/>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model's effectiveness is limited by the granularity of available outage data and the lack of internal grid data. </a:t>
            </a:r>
          </a:p>
        </p:txBody>
      </p:sp>
      <p:sp>
        <p:nvSpPr>
          <p:cNvPr name="TextBox 13" id="13"/>
          <p:cNvSpPr txBox="true"/>
          <p:nvPr/>
        </p:nvSpPr>
        <p:spPr>
          <a:xfrm rot="0">
            <a:off x="506735" y="4848543"/>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16</a:t>
            </a:r>
          </a:p>
        </p:txBody>
      </p:sp>
      <p:sp>
        <p:nvSpPr>
          <p:cNvPr name="TextBox 7" id="7"/>
          <p:cNvSpPr txBox="true"/>
          <p:nvPr/>
        </p:nvSpPr>
        <p:spPr>
          <a:xfrm rot="0">
            <a:off x="506735" y="270827"/>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P. Du, "Ensemble Machine Learning-Based Wind Forecasting to Combine NWP Output With Data From Weather Station," in IEEE Transactions on Sustainable Energy, vol. 10, no. 4, pp. 2133-2141, Oct. 2019, doi: 10.1109/TSTE.2018.2880615. </a:t>
            </a:r>
          </a:p>
        </p:txBody>
      </p:sp>
      <p:sp>
        <p:nvSpPr>
          <p:cNvPr name="TextBox 8" id="8"/>
          <p:cNvSpPr txBox="true"/>
          <p:nvPr/>
        </p:nvSpPr>
        <p:spPr>
          <a:xfrm rot="0">
            <a:off x="442221" y="1410970"/>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697131" y="1922781"/>
            <a:ext cx="8614248" cy="168338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study investigates the effectiveness of machine learning algorithms in predicting short-term rainfall amounts using weather data from Uganda. It evaluates models including Support Vector Machines (SVM), Artificial Neural Networks (ANN), and Random Forests (RF). The research involves preprocessing weather data, training these models, and comparing their predictive accuracy. The aim is to improve short-term rainfall predictions, which are crucial for agricultural planning and disaster management in Uganda.</a:t>
            </a:r>
          </a:p>
        </p:txBody>
      </p:sp>
      <p:sp>
        <p:nvSpPr>
          <p:cNvPr name="TextBox 10" id="10"/>
          <p:cNvSpPr txBox="true"/>
          <p:nvPr/>
        </p:nvSpPr>
        <p:spPr>
          <a:xfrm rot="0">
            <a:off x="731520" y="4351050"/>
            <a:ext cx="8614248"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study provides a comparative analysis of multiple machine learning models, offering insights into their strengths and weaknesses in rainfall prediction. </a:t>
            </a:r>
          </a:p>
        </p:txBody>
      </p:sp>
      <p:sp>
        <p:nvSpPr>
          <p:cNvPr name="TextBox 11" id="11"/>
          <p:cNvSpPr txBox="true"/>
          <p:nvPr/>
        </p:nvSpPr>
        <p:spPr>
          <a:xfrm rot="0">
            <a:off x="305323" y="3846195"/>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48715" y="5581982"/>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study may be limited by the quality and quantity of available weather data, potentially affecting the models' predictive performance.</a:t>
            </a:r>
          </a:p>
        </p:txBody>
      </p:sp>
      <p:sp>
        <p:nvSpPr>
          <p:cNvPr name="TextBox 13" id="13"/>
          <p:cNvSpPr txBox="true"/>
          <p:nvPr/>
        </p:nvSpPr>
        <p:spPr>
          <a:xfrm rot="0">
            <a:off x="442221" y="5129560"/>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17</a:t>
            </a:r>
          </a:p>
        </p:txBody>
      </p:sp>
      <p:sp>
        <p:nvSpPr>
          <p:cNvPr name="TextBox 7" id="7"/>
          <p:cNvSpPr txBox="true"/>
          <p:nvPr/>
        </p:nvSpPr>
        <p:spPr>
          <a:xfrm rot="0">
            <a:off x="476611" y="308398"/>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 S. Choi and E. -S. Jung, "Optimizing Numerical Weather Prediction Model Performance Using Machine Learning Techniques," in IEEE Access, vol. 11, pp. 86038-86055, 2023, doi: 10.1109/ACCESS.2023.3297200. </a:t>
            </a:r>
          </a:p>
        </p:txBody>
      </p:sp>
      <p:sp>
        <p:nvSpPr>
          <p:cNvPr name="TextBox 8" id="8"/>
          <p:cNvSpPr txBox="true"/>
          <p:nvPr/>
        </p:nvSpPr>
        <p:spPr>
          <a:xfrm rot="0">
            <a:off x="442221" y="1465180"/>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697131" y="1818872"/>
            <a:ext cx="8614248" cy="1959610"/>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This research integrates Numerical Weather Prediction (NWP) model outputs with local weather station data using ensemble machine learning techniques to enhance wind forecasting accuracy. It explores the benefits of combining diverse data sources and models to capture complex wind patterns. By employing ensemble methods, the study aims to leverage multiple models' strengths, providing more reliable and accurate wind forecasts. These improved forecasts are crucial for applications such as renewable energy and weather-dependent operations.</a:t>
            </a:r>
          </a:p>
        </p:txBody>
      </p:sp>
      <p:sp>
        <p:nvSpPr>
          <p:cNvPr name="TextBox 10" id="10"/>
          <p:cNvSpPr txBox="true"/>
          <p:nvPr/>
        </p:nvSpPr>
        <p:spPr>
          <a:xfrm rot="0">
            <a:off x="731520" y="4272109"/>
            <a:ext cx="8614248"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study demonstrates the effectiveness of ensemble learning in improving wind forecast accuracy by combining diverse data sources.</a:t>
            </a:r>
          </a:p>
        </p:txBody>
      </p:sp>
      <p:sp>
        <p:nvSpPr>
          <p:cNvPr name="TextBox 11" id="11"/>
          <p:cNvSpPr txBox="true"/>
          <p:nvPr/>
        </p:nvSpPr>
        <p:spPr>
          <a:xfrm rot="0">
            <a:off x="476611" y="3922224"/>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65909" y="5248104"/>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complexity of ensemble models can be a drawback, requiring significant computational resources and expertise to implement.</a:t>
            </a:r>
          </a:p>
        </p:txBody>
      </p:sp>
      <p:sp>
        <p:nvSpPr>
          <p:cNvPr name="TextBox 13" id="13"/>
          <p:cNvSpPr txBox="true"/>
          <p:nvPr/>
        </p:nvSpPr>
        <p:spPr>
          <a:xfrm rot="0">
            <a:off x="442221" y="4898219"/>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476611" y="327448"/>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T. A. Gahwera, O. S. Eyobu and M. Isaac, "Analysis of Machine Learning Algorithms for Prediction of Short-Term Rainfall Amounts Using Uganda’s Lake Victoria Basin Weather Dataset," in IEEE Access, vol. 12, pp. 63361-63380, 2024, doi: 10.1109/ACCESS.2024.3396695. </a:t>
            </a:r>
          </a:p>
        </p:txBody>
      </p:sp>
      <p:sp>
        <p:nvSpPr>
          <p:cNvPr name="TextBox 8" id="8"/>
          <p:cNvSpPr txBox="true"/>
          <p:nvPr/>
        </p:nvSpPr>
        <p:spPr>
          <a:xfrm rot="0">
            <a:off x="442221" y="1560430"/>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731520" y="1974215"/>
            <a:ext cx="8614248" cy="168338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This research combines Numerical Weather Prediction (NWP) model outputs with local weather station data using ensemble machine learning techniques to improve wind forecasting accuracy. It examines how integrating diverse data sources and models enhances the capture of complex wind patterns. Ensemble methods are used to leverage the strengths of multiple models, aiming for more reliable and accurate forecasts. These enhanced forecasts are vital for applications like renewable energy and weather-dependent operations.</a:t>
            </a:r>
          </a:p>
        </p:txBody>
      </p:sp>
      <p:sp>
        <p:nvSpPr>
          <p:cNvPr name="TextBox 10" id="10"/>
          <p:cNvSpPr txBox="true"/>
          <p:nvPr/>
        </p:nvSpPr>
        <p:spPr>
          <a:xfrm rot="0">
            <a:off x="731520" y="4376767"/>
            <a:ext cx="8614248"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research provides a systematic approach to optimizing NWP model performance using machine learning, potentially reducing the computational cost and improving efficiency.</a:t>
            </a:r>
          </a:p>
        </p:txBody>
      </p:sp>
      <p:sp>
        <p:nvSpPr>
          <p:cNvPr name="TextBox 11" id="11"/>
          <p:cNvSpPr txBox="true"/>
          <p:nvPr/>
        </p:nvSpPr>
        <p:spPr>
          <a:xfrm rot="0">
            <a:off x="476611" y="3895725"/>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31520" y="5676612"/>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optimization process might be complex and require significant expertise in both machine learning and NWP models.</a:t>
            </a:r>
          </a:p>
        </p:txBody>
      </p:sp>
      <p:sp>
        <p:nvSpPr>
          <p:cNvPr name="TextBox 13" id="13"/>
          <p:cNvSpPr txBox="true"/>
          <p:nvPr/>
        </p:nvSpPr>
        <p:spPr>
          <a:xfrm rot="0">
            <a:off x="442221" y="5136227"/>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402573" y="1191260"/>
            <a:ext cx="8948453" cy="5688330"/>
          </a:xfrm>
          <a:prstGeom prst="rect">
            <a:avLst/>
          </a:prstGeom>
        </p:spPr>
        <p:txBody>
          <a:bodyPr anchor="t" rtlCol="false" tIns="0" lIns="0" bIns="0" rIns="0">
            <a:spAutoFit/>
          </a:bodyPr>
          <a:lstStyle/>
          <a:p>
            <a:pPr algn="just">
              <a:lnSpc>
                <a:spcPts val="2520"/>
              </a:lnSpc>
            </a:pPr>
          </a:p>
          <a:p>
            <a:pPr algn="just">
              <a:lnSpc>
                <a:spcPts val="2520"/>
              </a:lnSpc>
            </a:pPr>
            <a:r>
              <a:rPr lang="en-US" sz="1800">
                <a:solidFill>
                  <a:srgbClr val="000000"/>
                </a:solidFill>
                <a:latin typeface="Arial Bold Italics"/>
                <a:ea typeface="Arial Bold Italics"/>
                <a:cs typeface="Arial Bold Italics"/>
                <a:sym typeface="Arial Bold Italics"/>
              </a:rPr>
              <a:t>(i) Server Infrastructure</a:t>
            </a:r>
          </a:p>
          <a:p>
            <a:pPr algn="just">
              <a:lnSpc>
                <a:spcPts val="2520"/>
              </a:lnSpc>
            </a:pPr>
          </a:p>
          <a:p>
            <a:pPr algn="just" marL="388620" indent="-194310" lvl="1">
              <a:lnSpc>
                <a:spcPts val="2520"/>
              </a:lnSpc>
              <a:buFont typeface="Arial"/>
              <a:buChar char="•"/>
            </a:pPr>
            <a:r>
              <a:rPr lang="en-US" sz="1800">
                <a:solidFill>
                  <a:srgbClr val="000000"/>
                </a:solidFill>
                <a:latin typeface="Arial Italics"/>
                <a:ea typeface="Arial Italics"/>
                <a:cs typeface="Arial Italics"/>
                <a:sym typeface="Arial Italics"/>
              </a:rPr>
              <a:t>Cloud Servers: For backend processes (</a:t>
            </a:r>
            <a:r>
              <a:rPr lang="en-US" sz="1800">
                <a:solidFill>
                  <a:srgbClr val="000000"/>
                </a:solidFill>
                <a:latin typeface="Arial Italics"/>
                <a:ea typeface="Arial Italics"/>
                <a:cs typeface="Arial Italics"/>
                <a:sym typeface="Arial Italics"/>
              </a:rPr>
              <a:t>AWS, Google Cloud, Azure).</a:t>
            </a:r>
          </a:p>
          <a:p>
            <a:pPr algn="just" marL="388620" indent="-194310" lvl="1">
              <a:lnSpc>
                <a:spcPts val="2520"/>
              </a:lnSpc>
              <a:buFont typeface="Arial"/>
              <a:buChar char="•"/>
            </a:pPr>
            <a:r>
              <a:rPr lang="en-US" sz="1800">
                <a:solidFill>
                  <a:srgbClr val="000000"/>
                </a:solidFill>
                <a:latin typeface="Arial Italics"/>
                <a:ea typeface="Arial Italics"/>
                <a:cs typeface="Arial Italics"/>
                <a:sym typeface="Arial Italics"/>
              </a:rPr>
              <a:t>Database Servers: MySQL, PostgreSQL, or NoSQL (e.g., MongoDB).</a:t>
            </a:r>
          </a:p>
          <a:p>
            <a:pPr algn="just" marL="388620" indent="-194310" lvl="1">
              <a:lnSpc>
                <a:spcPts val="2520"/>
              </a:lnSpc>
              <a:buFont typeface="Arial"/>
              <a:buChar char="•"/>
            </a:pPr>
            <a:r>
              <a:rPr lang="en-US" sz="1800">
                <a:solidFill>
                  <a:srgbClr val="000000"/>
                </a:solidFill>
                <a:latin typeface="Arial Italics"/>
                <a:ea typeface="Arial Italics"/>
                <a:cs typeface="Arial Italics"/>
                <a:sym typeface="Arial Italics"/>
              </a:rPr>
              <a:t>Load Balancers: Distribute traffic across multiple servers.</a:t>
            </a:r>
          </a:p>
          <a:p>
            <a:pPr algn="just">
              <a:lnSpc>
                <a:spcPts val="2520"/>
              </a:lnSpc>
            </a:pPr>
          </a:p>
          <a:p>
            <a:pPr algn="just">
              <a:lnSpc>
                <a:spcPts val="2520"/>
              </a:lnSpc>
            </a:pPr>
            <a:r>
              <a:rPr lang="en-US" sz="1800">
                <a:solidFill>
                  <a:srgbClr val="000000"/>
                </a:solidFill>
                <a:latin typeface="Arial Bold Italics"/>
                <a:ea typeface="Arial Bold Italics"/>
                <a:cs typeface="Arial Bold Italics"/>
                <a:sym typeface="Arial Bold Italics"/>
              </a:rPr>
              <a:t>(ii) Development Hardware</a:t>
            </a:r>
          </a:p>
          <a:p>
            <a:pPr algn="just">
              <a:lnSpc>
                <a:spcPts val="2520"/>
              </a:lnSpc>
            </a:pPr>
          </a:p>
          <a:p>
            <a:pPr algn="just" marL="388620" indent="-194310" lvl="1">
              <a:lnSpc>
                <a:spcPts val="2520"/>
              </a:lnSpc>
              <a:buFont typeface="Arial"/>
              <a:buChar char="•"/>
            </a:pPr>
            <a:r>
              <a:rPr lang="en-US" sz="1800">
                <a:solidFill>
                  <a:srgbClr val="000000"/>
                </a:solidFill>
                <a:latin typeface="Arial Italics"/>
                <a:ea typeface="Arial Italics"/>
                <a:cs typeface="Arial Italics"/>
                <a:sym typeface="Arial Italics"/>
              </a:rPr>
              <a:t>Developer Workstations: High-performance specs (Intel Core i7, 16GB RAM, 512GB SSD).</a:t>
            </a:r>
          </a:p>
          <a:p>
            <a:pPr algn="just" marL="388620" indent="-194310" lvl="1">
              <a:lnSpc>
                <a:spcPts val="2520"/>
              </a:lnSpc>
              <a:buFont typeface="Arial"/>
              <a:buChar char="•"/>
            </a:pPr>
            <a:r>
              <a:rPr lang="en-US" sz="1800">
                <a:solidFill>
                  <a:srgbClr val="000000"/>
                </a:solidFill>
                <a:latin typeface="Arial Italics"/>
                <a:ea typeface="Arial Italics"/>
                <a:cs typeface="Arial Italics"/>
                <a:sym typeface="Arial Italics"/>
              </a:rPr>
              <a:t>Testing Devices: Smartphones/tablets with different OS versions (iOS 12.0+, Android 7.0+).</a:t>
            </a:r>
          </a:p>
          <a:p>
            <a:pPr algn="just">
              <a:lnSpc>
                <a:spcPts val="2520"/>
              </a:lnSpc>
            </a:pPr>
          </a:p>
          <a:p>
            <a:pPr algn="just">
              <a:lnSpc>
                <a:spcPts val="2520"/>
              </a:lnSpc>
            </a:pPr>
            <a:r>
              <a:rPr lang="en-US" sz="1800">
                <a:solidFill>
                  <a:srgbClr val="000000"/>
                </a:solidFill>
                <a:latin typeface="Arial Bold Italics"/>
                <a:ea typeface="Arial Bold Italics"/>
                <a:cs typeface="Arial Bold Italics"/>
                <a:sym typeface="Arial Bold Italics"/>
              </a:rPr>
              <a:t>(iii) User Hardware</a:t>
            </a:r>
          </a:p>
          <a:p>
            <a:pPr algn="just">
              <a:lnSpc>
                <a:spcPts val="2520"/>
              </a:lnSpc>
            </a:pPr>
          </a:p>
          <a:p>
            <a:pPr algn="just" marL="388620" indent="-194310" lvl="1">
              <a:lnSpc>
                <a:spcPts val="2520"/>
              </a:lnSpc>
              <a:buFont typeface="Arial"/>
              <a:buChar char="•"/>
            </a:pPr>
            <a:r>
              <a:rPr lang="en-US" sz="1800">
                <a:solidFill>
                  <a:srgbClr val="000000"/>
                </a:solidFill>
                <a:latin typeface="Arial Italics"/>
                <a:ea typeface="Arial Italics"/>
                <a:cs typeface="Arial Italics"/>
                <a:sym typeface="Arial Italics"/>
              </a:rPr>
              <a:t>Smartphones/Tablets: Support for a variety of devices with iOS and Android.</a:t>
            </a:r>
          </a:p>
          <a:p>
            <a:pPr algn="just">
              <a:lnSpc>
                <a:spcPts val="2520"/>
              </a:lnSpc>
            </a:pPr>
          </a:p>
        </p:txBody>
      </p:sp>
      <p:sp>
        <p:nvSpPr>
          <p:cNvPr name="TextBox 8" id="8"/>
          <p:cNvSpPr txBox="true"/>
          <p:nvPr/>
        </p:nvSpPr>
        <p:spPr>
          <a:xfrm rot="0">
            <a:off x="577920" y="497628"/>
            <a:ext cx="8192565" cy="4533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HARDWARE REQUIREMENTS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511453" y="1268096"/>
            <a:ext cx="11636453" cy="5826760"/>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a:t>
            </a:r>
            <a:r>
              <a:rPr lang="en-US" sz="1599">
                <a:solidFill>
                  <a:srgbClr val="000000"/>
                </a:solidFill>
                <a:latin typeface="Arial Bold Italics"/>
                <a:ea typeface="Arial Bold Italics"/>
                <a:cs typeface="Arial Bold Italics"/>
                <a:sym typeface="Arial Bold Italics"/>
              </a:rPr>
              <a:t>i) Development Tools</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IDE: Android Studio, Xcode, Visual Studio Code.</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Programming Languages: Swift (iOS), Kotlin/Java (Android), JavaScript/TypeScript.</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Version Control: GitHub, GitLab, Bitbucket.</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CI/CD: Jenkins, CircleCI, GitLab CI.</a:t>
            </a:r>
          </a:p>
          <a:p>
            <a:pPr algn="just">
              <a:lnSpc>
                <a:spcPts val="2239"/>
              </a:lnSpc>
            </a:pPr>
            <a:r>
              <a:rPr lang="en-US" sz="1599">
                <a:solidFill>
                  <a:srgbClr val="000000"/>
                </a:solidFill>
                <a:latin typeface="Arial Bold Italics"/>
                <a:ea typeface="Arial Bold Italics"/>
                <a:cs typeface="Arial Bold Italics"/>
                <a:sym typeface="Arial Bold Italics"/>
              </a:rPr>
              <a:t>(ii) Backend &amp; Database</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Backend Frameworks: Node.js, Django, Ruby on Rails.</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APIs: Weather APIs, Google Maps API, Mapbox.</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Databases: MySQL, PostgreSQL, MongoDB, Firebase.</a:t>
            </a:r>
          </a:p>
          <a:p>
            <a:pPr algn="just">
              <a:lnSpc>
                <a:spcPts val="2239"/>
              </a:lnSpc>
            </a:pPr>
            <a:r>
              <a:rPr lang="en-US" sz="1599">
                <a:solidFill>
                  <a:srgbClr val="000000"/>
                </a:solidFill>
                <a:latin typeface="Arial Bold Italics"/>
                <a:ea typeface="Arial Bold Italics"/>
                <a:cs typeface="Arial Bold Italics"/>
                <a:sym typeface="Arial Bold Italics"/>
              </a:rPr>
              <a:t>(iii) UI/UX Design</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Design Tools: Figma, Adobe XD, Sketch.</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Prototyping Tools: Invision, Marvel.</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Testing Frameworks: Selenium, Appium, Espresso.</a:t>
            </a:r>
          </a:p>
          <a:p>
            <a:pPr algn="just">
              <a:lnSpc>
                <a:spcPts val="2239"/>
              </a:lnSpc>
            </a:pPr>
            <a:r>
              <a:rPr lang="en-US" sz="1599">
                <a:solidFill>
                  <a:srgbClr val="000000"/>
                </a:solidFill>
                <a:latin typeface="Arial Bold Italics"/>
                <a:ea typeface="Arial Bold Italics"/>
                <a:cs typeface="Arial Bold Italics"/>
                <a:sym typeface="Arial Bold Italics"/>
              </a:rPr>
              <a:t>(iv) Security Tools</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Encryption: SSL/TLS, end-to-end encryption.</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Authentication: OAuth 2.0, JWT.</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Mon</a:t>
            </a:r>
            <a:r>
              <a:rPr lang="en-US" sz="1599">
                <a:solidFill>
                  <a:srgbClr val="000000"/>
                </a:solidFill>
                <a:latin typeface="Arial Italics"/>
                <a:ea typeface="Arial Italics"/>
                <a:cs typeface="Arial Italics"/>
                <a:sym typeface="Arial Italics"/>
              </a:rPr>
              <a:t>itoring: Sentry, New Relic.</a:t>
            </a:r>
          </a:p>
          <a:p>
            <a:pPr algn="just">
              <a:lnSpc>
                <a:spcPts val="2239"/>
              </a:lnSpc>
            </a:pPr>
            <a:r>
              <a:rPr lang="en-US" sz="1599">
                <a:solidFill>
                  <a:srgbClr val="000000"/>
                </a:solidFill>
                <a:latin typeface="Arial Bold Italics"/>
                <a:ea typeface="Arial Bold Italics"/>
                <a:cs typeface="Arial Bold Italics"/>
                <a:sym typeface="Arial Bold Italics"/>
              </a:rPr>
              <a:t>(v) Analytics &amp; Reporting</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Analytics Platforms: Google Analytics, Firebase Analytics, Mixpanel.</a:t>
            </a:r>
          </a:p>
          <a:p>
            <a:pPr algn="just" marL="345439" indent="-172720" lvl="1">
              <a:lnSpc>
                <a:spcPts val="2239"/>
              </a:lnSpc>
              <a:buFont typeface="Arial"/>
              <a:buChar char="•"/>
            </a:pPr>
            <a:r>
              <a:rPr lang="en-US" sz="1599">
                <a:solidFill>
                  <a:srgbClr val="000000"/>
                </a:solidFill>
                <a:latin typeface="Arial Italics"/>
                <a:ea typeface="Arial Italics"/>
                <a:cs typeface="Arial Italics"/>
                <a:sym typeface="Arial Italics"/>
              </a:rPr>
              <a:t>Reporting Tools: Tableau, custom dashboards.</a:t>
            </a:r>
          </a:p>
          <a:p>
            <a:pPr algn="just">
              <a:lnSpc>
                <a:spcPts val="2239"/>
              </a:lnSpc>
            </a:pPr>
          </a:p>
        </p:txBody>
      </p:sp>
      <p:sp>
        <p:nvSpPr>
          <p:cNvPr name="TextBox 8" id="8"/>
          <p:cNvSpPr txBox="true"/>
          <p:nvPr/>
        </p:nvSpPr>
        <p:spPr>
          <a:xfrm rot="0">
            <a:off x="577920" y="497628"/>
            <a:ext cx="8192565" cy="4533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SOFTWARE REQUIREMENTS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660400" y="475086"/>
            <a:ext cx="8595360" cy="504825"/>
          </a:xfrm>
          <a:prstGeom prst="rect">
            <a:avLst/>
          </a:prstGeom>
        </p:spPr>
        <p:txBody>
          <a:bodyPr anchor="t" rtlCol="false" tIns="0" lIns="0" bIns="0" rIns="0">
            <a:spAutoFit/>
          </a:bodyPr>
          <a:lstStyle/>
          <a:p>
            <a:pPr algn="ctr">
              <a:lnSpc>
                <a:spcPts val="3599"/>
              </a:lnSpc>
            </a:pPr>
            <a:r>
              <a:rPr lang="en-US" sz="2999">
                <a:solidFill>
                  <a:srgbClr val="000000"/>
                </a:solidFill>
                <a:latin typeface="Arial Bold"/>
                <a:ea typeface="Arial Bold"/>
                <a:cs typeface="Arial Bold"/>
                <a:sym typeface="Arial Bold"/>
              </a:rPr>
              <a:t>ABSTRACT</a:t>
            </a:r>
          </a:p>
        </p:txBody>
      </p:sp>
      <p:sp>
        <p:nvSpPr>
          <p:cNvPr name="TextBox 6" id="6"/>
          <p:cNvSpPr txBox="true"/>
          <p:nvPr/>
        </p:nvSpPr>
        <p:spPr>
          <a:xfrm rot="0">
            <a:off x="660400" y="1614085"/>
            <a:ext cx="8361680" cy="4568571"/>
          </a:xfrm>
          <a:prstGeom prst="rect">
            <a:avLst/>
          </a:prstGeom>
        </p:spPr>
        <p:txBody>
          <a:bodyPr anchor="t" rtlCol="false" tIns="0" lIns="0" bIns="0" rIns="0">
            <a:spAutoFit/>
          </a:bodyPr>
          <a:lstStyle/>
          <a:p>
            <a:pPr algn="just">
              <a:lnSpc>
                <a:spcPts val="3071"/>
              </a:lnSpc>
            </a:pPr>
            <a:r>
              <a:rPr lang="en-US" sz="1599">
                <a:solidFill>
                  <a:srgbClr val="000000"/>
                </a:solidFill>
                <a:latin typeface="Arial"/>
                <a:ea typeface="Arial"/>
                <a:cs typeface="Arial"/>
                <a:sym typeface="Arial"/>
              </a:rPr>
              <a:t>Windy is an innovative ML-based system designed to improve climate and weather predictions. It integrates extensive datasets from satellites, weather stations, and historical records, utilizing advanced machine learning models like RNNs and CNNs to process sequential and spatial data. These models identify complex patterns and provide high-resolution, real-time forecasts. Windy enhances predictive accuracy through ensemble learning methods and includes climate change scenarios for long-term projections alongside short-term forecasts. Its user-friendly interface offers visualizations, severe weather alerts, and customizable options. By delivering precise and reliable forecasts, Windy supports better-informed decision-making in agriculture, disaster management, and everyday activities. This contributes to enhanced preparedness for weather-related events. Windy represents a significant advancement in climate and weather prediction technology, ultimately providing precise, reliable, and timely forecasts.</a:t>
            </a:r>
          </a:p>
        </p:txBody>
      </p:sp>
      <p:sp>
        <p:nvSpPr>
          <p:cNvPr name="TextBox 7" id="7"/>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8" id="8"/>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Freeform 5" id="5"/>
          <p:cNvSpPr/>
          <p:nvPr/>
        </p:nvSpPr>
        <p:spPr>
          <a:xfrm flipH="false" flipV="false" rot="0">
            <a:off x="841358" y="1512495"/>
            <a:ext cx="8070884" cy="5071185"/>
          </a:xfrm>
          <a:custGeom>
            <a:avLst/>
            <a:gdLst/>
            <a:ahLst/>
            <a:cxnLst/>
            <a:rect r="r" b="b" t="t" l="l"/>
            <a:pathLst>
              <a:path h="5071185" w="8070884">
                <a:moveTo>
                  <a:pt x="0" y="0"/>
                </a:moveTo>
                <a:lnTo>
                  <a:pt x="8070884" y="0"/>
                </a:lnTo>
                <a:lnTo>
                  <a:pt x="8070884" y="5071185"/>
                </a:lnTo>
                <a:lnTo>
                  <a:pt x="0" y="5071185"/>
                </a:lnTo>
                <a:lnTo>
                  <a:pt x="0" y="0"/>
                </a:lnTo>
                <a:close/>
              </a:path>
            </a:pathLst>
          </a:custGeom>
          <a:blipFill>
            <a:blip r:embed="rId2"/>
            <a:stretch>
              <a:fillRect l="0" t="-8908" r="0" b="-9718"/>
            </a:stretch>
          </a:blipFill>
        </p:spPr>
      </p:sp>
      <p:sp>
        <p:nvSpPr>
          <p:cNvPr name="TextBox 6" id="6"/>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7" id="7"/>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8" id="8"/>
          <p:cNvSpPr txBox="true"/>
          <p:nvPr/>
        </p:nvSpPr>
        <p:spPr>
          <a:xfrm rot="0">
            <a:off x="577920" y="497628"/>
            <a:ext cx="8192565" cy="8724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ARCHITECTURE DIAGRAM</a:t>
            </a:r>
          </a:p>
          <a:p>
            <a:pPr algn="ctr">
              <a:lnSpc>
                <a:spcPts val="3359"/>
              </a:lnSpc>
            </a:pP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402795" y="443230"/>
            <a:ext cx="8771685" cy="8724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DETAILED DESCRIPTION OF ARCHITECTURE DIAGRAM</a:t>
            </a:r>
          </a:p>
          <a:p>
            <a:pPr algn="ctr">
              <a:lnSpc>
                <a:spcPts val="3359"/>
              </a:lnSpc>
            </a:pPr>
          </a:p>
        </p:txBody>
      </p:sp>
      <p:sp>
        <p:nvSpPr>
          <p:cNvPr name="TextBox 8" id="8"/>
          <p:cNvSpPr txBox="true"/>
          <p:nvPr/>
        </p:nvSpPr>
        <p:spPr>
          <a:xfrm rot="0">
            <a:off x="812800" y="1576398"/>
            <a:ext cx="8128000" cy="4745355"/>
          </a:xfrm>
          <a:prstGeom prst="rect">
            <a:avLst/>
          </a:prstGeom>
        </p:spPr>
        <p:txBody>
          <a:bodyPr anchor="t" rtlCol="false" tIns="0" lIns="0" bIns="0" rIns="0">
            <a:spAutoFit/>
          </a:bodyPr>
          <a:lstStyle/>
          <a:p>
            <a:pPr algn="just">
              <a:lnSpc>
                <a:spcPts val="2519"/>
              </a:lnSpc>
            </a:pPr>
            <a:r>
              <a:rPr lang="en-US" sz="1799">
                <a:solidFill>
                  <a:srgbClr val="000000"/>
                </a:solidFill>
                <a:latin typeface="Arial Bold"/>
                <a:ea typeface="Arial Bold"/>
                <a:cs typeface="Arial Bold"/>
                <a:sym typeface="Arial Bold"/>
              </a:rPr>
              <a:t>Raw Data Input (Leftmost Section):</a:t>
            </a:r>
          </a:p>
          <a:p>
            <a:pPr algn="just">
              <a:lnSpc>
                <a:spcPts val="2519"/>
              </a:lnSpc>
            </a:pPr>
          </a:p>
          <a:p>
            <a:pPr algn="just" marL="388618" indent="-194309" lvl="1">
              <a:lnSpc>
                <a:spcPts val="2519"/>
              </a:lnSpc>
              <a:buFont typeface="Arial"/>
              <a:buChar char="•"/>
            </a:pPr>
            <a:r>
              <a:rPr lang="en-US" sz="1799">
                <a:solidFill>
                  <a:srgbClr val="000000"/>
                </a:solidFill>
                <a:latin typeface="Arial"/>
                <a:ea typeface="Arial"/>
                <a:cs typeface="Arial"/>
                <a:sym typeface="Arial"/>
              </a:rPr>
              <a:t>The process begins with the collection of raw data, which could include various weather-related metrics like temperature, humidity, wind speed, etc. This data is crucial for training the model.</a:t>
            </a:r>
          </a:p>
          <a:p>
            <a:pPr algn="just">
              <a:lnSpc>
                <a:spcPts val="2519"/>
              </a:lnSpc>
            </a:pPr>
          </a:p>
          <a:p>
            <a:pPr algn="just">
              <a:lnSpc>
                <a:spcPts val="2519"/>
              </a:lnSpc>
            </a:pPr>
            <a:r>
              <a:rPr lang="en-US" sz="1799">
                <a:solidFill>
                  <a:srgbClr val="000000"/>
                </a:solidFill>
                <a:latin typeface="Arial Bold"/>
                <a:ea typeface="Arial Bold"/>
                <a:cs typeface="Arial Bold"/>
                <a:sym typeface="Arial Bold"/>
              </a:rPr>
              <a:t>Data Preprocessing:</a:t>
            </a:r>
          </a:p>
          <a:p>
            <a:pPr algn="just">
              <a:lnSpc>
                <a:spcPts val="2519"/>
              </a:lnSpc>
            </a:pPr>
          </a:p>
          <a:p>
            <a:pPr algn="just" marL="388618" indent="-194309" lvl="1">
              <a:lnSpc>
                <a:spcPts val="2519"/>
              </a:lnSpc>
              <a:buFont typeface="Arial"/>
              <a:buChar char="•"/>
            </a:pPr>
            <a:r>
              <a:rPr lang="en-US" sz="1799">
                <a:solidFill>
                  <a:srgbClr val="000000"/>
                </a:solidFill>
                <a:latin typeface="Arial"/>
                <a:ea typeface="Arial"/>
                <a:cs typeface="Arial"/>
                <a:sym typeface="Arial"/>
              </a:rPr>
              <a:t>The raw data is passed through a data preprocessing stage. This involves cleaning the </a:t>
            </a:r>
            <a:r>
              <a:rPr lang="en-US" sz="1799">
                <a:solidFill>
                  <a:srgbClr val="000000"/>
                </a:solidFill>
                <a:latin typeface="Arial"/>
                <a:ea typeface="Arial"/>
                <a:cs typeface="Arial"/>
                <a:sym typeface="Arial"/>
              </a:rPr>
              <a:t>data (removing outliers, handling missing values), normalization, and transforming it into a format suitable for machine learning algorithms. The graphic includes symbols like charts and data filters, symbolizing the process of filtering and analyzing raw data before it is fed into the machine learning pipeline.</a:t>
            </a:r>
          </a:p>
          <a:p>
            <a:pPr algn="just">
              <a:lnSpc>
                <a:spcPts val="2519"/>
              </a:lnSpc>
            </a:pP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402795" y="443230"/>
            <a:ext cx="8771685" cy="8724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DETAILED DESCRIPTION OF ARCHITECTURE DIAGRAM</a:t>
            </a:r>
          </a:p>
          <a:p>
            <a:pPr algn="ctr">
              <a:lnSpc>
                <a:spcPts val="3359"/>
              </a:lnSpc>
            </a:pPr>
          </a:p>
        </p:txBody>
      </p:sp>
      <p:sp>
        <p:nvSpPr>
          <p:cNvPr name="TextBox 8" id="8"/>
          <p:cNvSpPr txBox="true"/>
          <p:nvPr/>
        </p:nvSpPr>
        <p:spPr>
          <a:xfrm rot="0">
            <a:off x="731520" y="1504249"/>
            <a:ext cx="8128000" cy="5374005"/>
          </a:xfrm>
          <a:prstGeom prst="rect">
            <a:avLst/>
          </a:prstGeom>
        </p:spPr>
        <p:txBody>
          <a:bodyPr anchor="t" rtlCol="false" tIns="0" lIns="0" bIns="0" rIns="0">
            <a:spAutoFit/>
          </a:bodyPr>
          <a:lstStyle/>
          <a:p>
            <a:pPr algn="just">
              <a:lnSpc>
                <a:spcPts val="2519"/>
              </a:lnSpc>
            </a:pPr>
            <a:r>
              <a:rPr lang="en-US" sz="1799">
                <a:solidFill>
                  <a:srgbClr val="000000"/>
                </a:solidFill>
                <a:latin typeface="Arial Bold"/>
                <a:ea typeface="Arial Bold"/>
                <a:cs typeface="Arial Bold"/>
                <a:sym typeface="Arial Bold"/>
              </a:rPr>
              <a:t>Train/Test Data Split:</a:t>
            </a:r>
          </a:p>
          <a:p>
            <a:pPr algn="just">
              <a:lnSpc>
                <a:spcPts val="2519"/>
              </a:lnSpc>
            </a:pPr>
          </a:p>
          <a:p>
            <a:pPr algn="just" marL="388618" indent="-194309" lvl="1">
              <a:lnSpc>
                <a:spcPts val="2519"/>
              </a:lnSpc>
              <a:buFont typeface="Arial"/>
              <a:buChar char="•"/>
            </a:pPr>
            <a:r>
              <a:rPr lang="en-US" sz="1799">
                <a:solidFill>
                  <a:srgbClr val="000000"/>
                </a:solidFill>
                <a:latin typeface="Arial"/>
                <a:ea typeface="Arial"/>
                <a:cs typeface="Arial"/>
                <a:sym typeface="Arial"/>
              </a:rPr>
              <a:t>After preprocessing, the data is split into two subsets: Test Data and Train Data.</a:t>
            </a:r>
          </a:p>
          <a:p>
            <a:pPr algn="just" marL="388618" indent="-194309" lvl="1">
              <a:lnSpc>
                <a:spcPts val="2519"/>
              </a:lnSpc>
              <a:buFont typeface="Arial"/>
              <a:buChar char="•"/>
            </a:pPr>
            <a:r>
              <a:rPr lang="en-US" sz="1799">
                <a:solidFill>
                  <a:srgbClr val="000000"/>
                </a:solidFill>
                <a:latin typeface="Arial"/>
                <a:ea typeface="Arial"/>
                <a:cs typeface="Arial"/>
                <a:sym typeface="Arial"/>
              </a:rPr>
              <a:t>Train Data is used to train the machine learning model.</a:t>
            </a:r>
          </a:p>
          <a:p>
            <a:pPr algn="just" marL="388618" indent="-194309" lvl="1">
              <a:lnSpc>
                <a:spcPts val="2519"/>
              </a:lnSpc>
              <a:buFont typeface="Arial"/>
              <a:buChar char="•"/>
            </a:pPr>
            <a:r>
              <a:rPr lang="en-US" sz="1799">
                <a:solidFill>
                  <a:srgbClr val="000000"/>
                </a:solidFill>
                <a:latin typeface="Arial"/>
                <a:ea typeface="Arial"/>
                <a:cs typeface="Arial"/>
                <a:sym typeface="Arial"/>
              </a:rPr>
              <a:t>Test Data is used to evaluate the model's performance on unseen data, ensuring its ability to generalize well.</a:t>
            </a:r>
          </a:p>
          <a:p>
            <a:pPr algn="just">
              <a:lnSpc>
                <a:spcPts val="2519"/>
              </a:lnSpc>
            </a:pPr>
          </a:p>
          <a:p>
            <a:pPr algn="just">
              <a:lnSpc>
                <a:spcPts val="2519"/>
              </a:lnSpc>
            </a:pPr>
            <a:r>
              <a:rPr lang="en-US" sz="1799">
                <a:solidFill>
                  <a:srgbClr val="000000"/>
                </a:solidFill>
                <a:latin typeface="Arial Bold"/>
                <a:ea typeface="Arial Bold"/>
                <a:cs typeface="Arial Bold"/>
                <a:sym typeface="Arial Bold"/>
              </a:rPr>
              <a:t>ML Algorithm Selection:</a:t>
            </a:r>
          </a:p>
          <a:p>
            <a:pPr algn="just">
              <a:lnSpc>
                <a:spcPts val="2519"/>
              </a:lnSpc>
            </a:pPr>
          </a:p>
          <a:p>
            <a:pPr algn="just" marL="388618" indent="-194309" lvl="1">
              <a:lnSpc>
                <a:spcPts val="2519"/>
              </a:lnSpc>
              <a:buFont typeface="Arial"/>
              <a:buChar char="•"/>
            </a:pPr>
            <a:r>
              <a:rPr lang="en-US" sz="1799">
                <a:solidFill>
                  <a:srgbClr val="000000"/>
                </a:solidFill>
                <a:latin typeface="Arial"/>
                <a:ea typeface="Arial"/>
                <a:cs typeface="Arial"/>
                <a:sym typeface="Arial"/>
              </a:rPr>
              <a:t>Once the data is prepared, it is fed into a machine learning pipeline. The ML algorithm analyzes the data to recognize patterns. Several algorithms might be tested to identify the one that provides the best predictions for weather data. The graphic shows an algorithm symbol, representing various computational methods used in training the model.</a:t>
            </a:r>
          </a:p>
          <a:p>
            <a:pPr algn="just">
              <a:lnSpc>
                <a:spcPts val="2519"/>
              </a:lnSpc>
            </a:pPr>
          </a:p>
          <a:p>
            <a:pPr algn="just">
              <a:lnSpc>
                <a:spcPts val="2519"/>
              </a:lnSpc>
            </a:pP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402795" y="443230"/>
            <a:ext cx="8771685" cy="8724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DETAILED DESCRIPTION OF ARCHITECTURE DIAGRAM</a:t>
            </a:r>
          </a:p>
          <a:p>
            <a:pPr algn="ctr">
              <a:lnSpc>
                <a:spcPts val="3359"/>
              </a:lnSpc>
            </a:pPr>
          </a:p>
        </p:txBody>
      </p:sp>
      <p:sp>
        <p:nvSpPr>
          <p:cNvPr name="TextBox 8" id="8"/>
          <p:cNvSpPr txBox="true"/>
          <p:nvPr/>
        </p:nvSpPr>
        <p:spPr>
          <a:xfrm rot="0">
            <a:off x="894080" y="1874712"/>
            <a:ext cx="8128000" cy="4116705"/>
          </a:xfrm>
          <a:prstGeom prst="rect">
            <a:avLst/>
          </a:prstGeom>
        </p:spPr>
        <p:txBody>
          <a:bodyPr anchor="t" rtlCol="false" tIns="0" lIns="0" bIns="0" rIns="0">
            <a:spAutoFit/>
          </a:bodyPr>
          <a:lstStyle/>
          <a:p>
            <a:pPr algn="just">
              <a:lnSpc>
                <a:spcPts val="2519"/>
              </a:lnSpc>
            </a:pPr>
            <a:r>
              <a:rPr lang="en-US" sz="1799">
                <a:solidFill>
                  <a:srgbClr val="000000"/>
                </a:solidFill>
                <a:latin typeface="Arial Bold"/>
                <a:ea typeface="Arial Bold"/>
                <a:cs typeface="Arial Bold"/>
                <a:sym typeface="Arial Bold"/>
              </a:rPr>
              <a:t>Accuracy and Precision Evaluation:</a:t>
            </a:r>
          </a:p>
          <a:p>
            <a:pPr algn="just">
              <a:lnSpc>
                <a:spcPts val="2519"/>
              </a:lnSpc>
            </a:pPr>
          </a:p>
          <a:p>
            <a:pPr algn="just" marL="388618" indent="-194309" lvl="1">
              <a:lnSpc>
                <a:spcPts val="2519"/>
              </a:lnSpc>
              <a:buFont typeface="Arial"/>
              <a:buChar char="•"/>
            </a:pPr>
            <a:r>
              <a:rPr lang="en-US" sz="1799">
                <a:solidFill>
                  <a:srgbClr val="000000"/>
                </a:solidFill>
                <a:latin typeface="Arial"/>
                <a:ea typeface="Arial"/>
                <a:cs typeface="Arial"/>
                <a:sym typeface="Arial"/>
              </a:rPr>
              <a:t>Th</a:t>
            </a:r>
            <a:r>
              <a:rPr lang="en-US" sz="1799">
                <a:solidFill>
                  <a:srgbClr val="000000"/>
                </a:solidFill>
                <a:latin typeface="Arial"/>
                <a:ea typeface="Arial"/>
                <a:cs typeface="Arial"/>
                <a:sym typeface="Arial"/>
              </a:rPr>
              <a:t>e next step is evaluating the performance of different models based on their accuracy and precision. The image shows a chart that compares different models, emphasizing the need to select a model that provides the most accurate and reliable results.</a:t>
            </a:r>
          </a:p>
          <a:p>
            <a:pPr algn="just">
              <a:lnSpc>
                <a:spcPts val="2519"/>
              </a:lnSpc>
            </a:pPr>
          </a:p>
          <a:p>
            <a:pPr algn="just">
              <a:lnSpc>
                <a:spcPts val="2519"/>
              </a:lnSpc>
            </a:pPr>
            <a:r>
              <a:rPr lang="en-US" sz="1799">
                <a:solidFill>
                  <a:srgbClr val="000000"/>
                </a:solidFill>
                <a:latin typeface="Arial Bold"/>
                <a:ea typeface="Arial Bold"/>
                <a:cs typeface="Arial Bold"/>
                <a:sym typeface="Arial Bold"/>
              </a:rPr>
              <a:t>Model Selection:</a:t>
            </a:r>
          </a:p>
          <a:p>
            <a:pPr algn="just">
              <a:lnSpc>
                <a:spcPts val="2519"/>
              </a:lnSpc>
            </a:pPr>
          </a:p>
          <a:p>
            <a:pPr algn="just" marL="388618" indent="-194309" lvl="1">
              <a:lnSpc>
                <a:spcPts val="2519"/>
              </a:lnSpc>
              <a:buFont typeface="Arial"/>
              <a:buChar char="•"/>
            </a:pPr>
            <a:r>
              <a:rPr lang="en-US" sz="1799">
                <a:solidFill>
                  <a:srgbClr val="000000"/>
                </a:solidFill>
                <a:latin typeface="Arial"/>
                <a:ea typeface="Arial"/>
                <a:cs typeface="Arial"/>
                <a:sym typeface="Arial"/>
              </a:rPr>
              <a:t>Once the best-performing model is identified, it is selected for further use. This model becomes the final product of the pipeline, represented by the "AI" model graphic.</a:t>
            </a:r>
          </a:p>
          <a:p>
            <a:pPr algn="just">
              <a:lnSpc>
                <a:spcPts val="2519"/>
              </a:lnSpc>
            </a:pP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402795" y="443230"/>
            <a:ext cx="8771685" cy="8724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DETAILED DESCRIPTION OF ARCHITECTURE DIAGRAM</a:t>
            </a:r>
          </a:p>
          <a:p>
            <a:pPr algn="ctr">
              <a:lnSpc>
                <a:spcPts val="3359"/>
              </a:lnSpc>
            </a:pPr>
          </a:p>
        </p:txBody>
      </p:sp>
      <p:sp>
        <p:nvSpPr>
          <p:cNvPr name="TextBox 8" id="8"/>
          <p:cNvSpPr txBox="true"/>
          <p:nvPr/>
        </p:nvSpPr>
        <p:spPr>
          <a:xfrm rot="0">
            <a:off x="488273" y="1393630"/>
            <a:ext cx="8845832" cy="5338577"/>
          </a:xfrm>
          <a:prstGeom prst="rect">
            <a:avLst/>
          </a:prstGeom>
        </p:spPr>
        <p:txBody>
          <a:bodyPr anchor="t" rtlCol="false" tIns="0" lIns="0" bIns="0" rIns="0">
            <a:spAutoFit/>
          </a:bodyPr>
          <a:lstStyle/>
          <a:p>
            <a:pPr algn="just">
              <a:lnSpc>
                <a:spcPts val="2372"/>
              </a:lnSpc>
            </a:pPr>
            <a:r>
              <a:rPr lang="en-US" sz="1694">
                <a:solidFill>
                  <a:srgbClr val="000000"/>
                </a:solidFill>
                <a:latin typeface="Arial Bold"/>
                <a:ea typeface="Arial Bold"/>
                <a:cs typeface="Arial Bold"/>
                <a:sym typeface="Arial Bold"/>
              </a:rPr>
              <a:t>Parameter Input (User Interaction):</a:t>
            </a:r>
          </a:p>
          <a:p>
            <a:pPr algn="just">
              <a:lnSpc>
                <a:spcPts val="2372"/>
              </a:lnSpc>
            </a:pPr>
          </a:p>
          <a:p>
            <a:pPr algn="just" marL="365912" indent="-182956" lvl="1">
              <a:lnSpc>
                <a:spcPts val="2372"/>
              </a:lnSpc>
              <a:buFont typeface="Arial"/>
              <a:buChar char="•"/>
            </a:pPr>
            <a:r>
              <a:rPr lang="en-US" sz="1694">
                <a:solidFill>
                  <a:srgbClr val="000000"/>
                </a:solidFill>
                <a:latin typeface="Arial"/>
                <a:ea typeface="Arial"/>
                <a:cs typeface="Arial"/>
                <a:sym typeface="Arial"/>
              </a:rPr>
              <a:t>Th</a:t>
            </a:r>
            <a:r>
              <a:rPr lang="en-US" sz="1694">
                <a:solidFill>
                  <a:srgbClr val="000000"/>
                </a:solidFill>
                <a:latin typeface="Arial"/>
                <a:ea typeface="Arial"/>
                <a:cs typeface="Arial"/>
                <a:sym typeface="Arial"/>
              </a:rPr>
              <a:t>e final model allows users to input parameters through an interface (shown as a user icon), likely representing weather conditions or other input variables. These parameters are processed by the trained model to make predictions.</a:t>
            </a:r>
          </a:p>
          <a:p>
            <a:pPr algn="just">
              <a:lnSpc>
                <a:spcPts val="2372"/>
              </a:lnSpc>
            </a:pPr>
          </a:p>
          <a:p>
            <a:pPr algn="just">
              <a:lnSpc>
                <a:spcPts val="2372"/>
              </a:lnSpc>
            </a:pPr>
            <a:r>
              <a:rPr lang="en-US" sz="1694">
                <a:solidFill>
                  <a:srgbClr val="000000"/>
                </a:solidFill>
                <a:latin typeface="Arial Bold"/>
                <a:ea typeface="Arial Bold"/>
                <a:cs typeface="Arial Bold"/>
                <a:sym typeface="Arial Bold"/>
              </a:rPr>
              <a:t>Graphical User Interface (GUI):</a:t>
            </a:r>
          </a:p>
          <a:p>
            <a:pPr algn="just">
              <a:lnSpc>
                <a:spcPts val="2372"/>
              </a:lnSpc>
            </a:pPr>
          </a:p>
          <a:p>
            <a:pPr algn="just" marL="365912" indent="-182956" lvl="1">
              <a:lnSpc>
                <a:spcPts val="2372"/>
              </a:lnSpc>
              <a:buFont typeface="Arial"/>
              <a:buChar char="•"/>
            </a:pPr>
            <a:r>
              <a:rPr lang="en-US" sz="1694">
                <a:solidFill>
                  <a:srgbClr val="000000"/>
                </a:solidFill>
                <a:latin typeface="Arial"/>
                <a:ea typeface="Arial"/>
                <a:cs typeface="Arial"/>
                <a:sym typeface="Arial"/>
              </a:rPr>
              <a:t>A Graphical User Interface (GUI) is shown, where users input the weather parameters. The GUI interacts with the machine learning model to deliver weather predictions. This interface simplifies the model's use for end users, allowing them to input data and receive weather predictions based on the trained model.</a:t>
            </a:r>
          </a:p>
          <a:p>
            <a:pPr algn="just">
              <a:lnSpc>
                <a:spcPts val="2372"/>
              </a:lnSpc>
            </a:pPr>
          </a:p>
          <a:p>
            <a:pPr algn="just">
              <a:lnSpc>
                <a:spcPts val="2372"/>
              </a:lnSpc>
            </a:pPr>
            <a:r>
              <a:rPr lang="en-US" sz="1694">
                <a:solidFill>
                  <a:srgbClr val="000000"/>
                </a:solidFill>
                <a:latin typeface="Arial Bold"/>
                <a:ea typeface="Arial Bold"/>
                <a:cs typeface="Arial Bold"/>
                <a:sym typeface="Arial Bold"/>
              </a:rPr>
              <a:t>Weather Prediction:</a:t>
            </a:r>
          </a:p>
          <a:p>
            <a:pPr algn="just">
              <a:lnSpc>
                <a:spcPts val="2372"/>
              </a:lnSpc>
            </a:pPr>
          </a:p>
          <a:p>
            <a:pPr algn="just" marL="365912" indent="-182956" lvl="1">
              <a:lnSpc>
                <a:spcPts val="2372"/>
              </a:lnSpc>
              <a:buFont typeface="Arial"/>
              <a:buChar char="•"/>
            </a:pPr>
            <a:r>
              <a:rPr lang="en-US" sz="1694">
                <a:solidFill>
                  <a:srgbClr val="000000"/>
                </a:solidFill>
                <a:latin typeface="Arial"/>
                <a:ea typeface="Arial"/>
                <a:cs typeface="Arial"/>
                <a:sym typeface="Arial"/>
              </a:rPr>
              <a:t>The cycle ends with the model using the input parameters to predict the weather, shown as a prediction result on a display device (right side of the image).</a:t>
            </a:r>
          </a:p>
          <a:p>
            <a:pPr algn="just">
              <a:lnSpc>
                <a:spcPts val="2372"/>
              </a:lnSpc>
            </a:pP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577920" y="497628"/>
            <a:ext cx="8192565" cy="4533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MODULES</a:t>
            </a:r>
          </a:p>
        </p:txBody>
      </p:sp>
      <p:sp>
        <p:nvSpPr>
          <p:cNvPr name="TextBox 8" id="8"/>
          <p:cNvSpPr txBox="true"/>
          <p:nvPr/>
        </p:nvSpPr>
        <p:spPr>
          <a:xfrm rot="0">
            <a:off x="425520" y="1483886"/>
            <a:ext cx="9023350" cy="5664570"/>
          </a:xfrm>
          <a:prstGeom prst="rect">
            <a:avLst/>
          </a:prstGeom>
        </p:spPr>
        <p:txBody>
          <a:bodyPr anchor="t" rtlCol="false" tIns="0" lIns="0" bIns="0" rIns="0">
            <a:spAutoFit/>
          </a:bodyPr>
          <a:lstStyle/>
          <a:p>
            <a:pPr algn="l" marL="428654" indent="-214327" lvl="1">
              <a:lnSpc>
                <a:spcPts val="2779"/>
              </a:lnSpc>
              <a:buFont typeface="Arial"/>
              <a:buChar char="•"/>
            </a:pPr>
            <a:r>
              <a:rPr lang="en-US" sz="1985">
                <a:solidFill>
                  <a:srgbClr val="000000"/>
                </a:solidFill>
                <a:latin typeface="Arial Bold Italics"/>
                <a:ea typeface="Arial Bold Italics"/>
                <a:cs typeface="Arial Bold Italics"/>
                <a:sym typeface="Arial Bold Italics"/>
              </a:rPr>
              <a:t>User </a:t>
            </a:r>
            <a:r>
              <a:rPr lang="en-US" sz="1985">
                <a:solidFill>
                  <a:srgbClr val="000000"/>
                </a:solidFill>
                <a:latin typeface="Arial Bold Italics"/>
                <a:ea typeface="Arial Bold Italics"/>
                <a:cs typeface="Arial Bold Italics"/>
                <a:sym typeface="Arial Bold Italics"/>
              </a:rPr>
              <a:t>Authentication &amp; Profile Management</a:t>
            </a:r>
          </a:p>
          <a:p>
            <a:pPr algn="l">
              <a:lnSpc>
                <a:spcPts val="2779"/>
              </a:lnSpc>
            </a:pPr>
            <a:r>
              <a:rPr lang="en-US" sz="1985">
                <a:solidFill>
                  <a:srgbClr val="000000"/>
                </a:solidFill>
                <a:latin typeface="Arial Italics"/>
                <a:ea typeface="Arial Italics"/>
                <a:cs typeface="Arial Italics"/>
                <a:sym typeface="Arial Italics"/>
              </a:rPr>
              <a:t>       </a:t>
            </a:r>
            <a:r>
              <a:rPr lang="en-US" sz="1985">
                <a:solidFill>
                  <a:srgbClr val="000000"/>
                </a:solidFill>
                <a:latin typeface="Arial Italics"/>
                <a:ea typeface="Arial Italics"/>
                <a:cs typeface="Arial Italics"/>
                <a:sym typeface="Arial Italics"/>
              </a:rPr>
              <a:t>Features: Secure user registration, login/logout, and profile management.</a:t>
            </a:r>
          </a:p>
          <a:p>
            <a:pPr algn="l">
              <a:lnSpc>
                <a:spcPts val="2779"/>
              </a:lnSpc>
            </a:pPr>
            <a:r>
              <a:rPr lang="en-US" sz="1985">
                <a:solidFill>
                  <a:srgbClr val="000000"/>
                </a:solidFill>
                <a:latin typeface="Arial Italics"/>
                <a:ea typeface="Arial Italics"/>
                <a:cs typeface="Arial Italics"/>
                <a:sym typeface="Arial Italics"/>
              </a:rPr>
              <a:t>       Tech: OAuth 2.0, JWT for authentication.</a:t>
            </a:r>
          </a:p>
          <a:p>
            <a:pPr algn="l" marL="428654" indent="-214327" lvl="1">
              <a:lnSpc>
                <a:spcPts val="2779"/>
              </a:lnSpc>
              <a:buFont typeface="Arial"/>
              <a:buChar char="•"/>
            </a:pPr>
            <a:r>
              <a:rPr lang="en-US" sz="1985">
                <a:solidFill>
                  <a:srgbClr val="000000"/>
                </a:solidFill>
                <a:latin typeface="Arial Italics"/>
                <a:ea typeface="Arial Italics"/>
                <a:cs typeface="Arial Italics"/>
                <a:sym typeface="Arial Italics"/>
              </a:rPr>
              <a:t> </a:t>
            </a:r>
            <a:r>
              <a:rPr lang="en-US" sz="1985">
                <a:solidFill>
                  <a:srgbClr val="000000"/>
                </a:solidFill>
                <a:latin typeface="Arial Bold Italics"/>
                <a:ea typeface="Arial Bold Italics"/>
                <a:cs typeface="Arial Bold Italics"/>
                <a:sym typeface="Arial Bold Italics"/>
              </a:rPr>
              <a:t>Weather Data Collection &amp; Processing</a:t>
            </a:r>
          </a:p>
          <a:p>
            <a:pPr algn="l">
              <a:lnSpc>
                <a:spcPts val="2779"/>
              </a:lnSpc>
            </a:pPr>
            <a:r>
              <a:rPr lang="en-US" sz="1985">
                <a:solidFill>
                  <a:srgbClr val="000000"/>
                </a:solidFill>
                <a:latin typeface="Arial Italics"/>
                <a:ea typeface="Arial Italics"/>
                <a:cs typeface="Arial Italics"/>
                <a:sym typeface="Arial Italics"/>
              </a:rPr>
              <a:t>       </a:t>
            </a:r>
            <a:r>
              <a:rPr lang="en-US" sz="1985">
                <a:solidFill>
                  <a:srgbClr val="000000"/>
                </a:solidFill>
                <a:latin typeface="Arial Italics"/>
                <a:ea typeface="Arial Italics"/>
                <a:cs typeface="Arial Italics"/>
                <a:sym typeface="Arial Italics"/>
              </a:rPr>
              <a:t>Features: Real-time weather data collection, processing, and wind forecasts.</a:t>
            </a:r>
          </a:p>
          <a:p>
            <a:pPr algn="l">
              <a:lnSpc>
                <a:spcPts val="2779"/>
              </a:lnSpc>
            </a:pPr>
            <a:r>
              <a:rPr lang="en-US" sz="1985">
                <a:solidFill>
                  <a:srgbClr val="000000"/>
                </a:solidFill>
                <a:latin typeface="Arial Italics"/>
                <a:ea typeface="Arial Italics"/>
                <a:cs typeface="Arial Italics"/>
                <a:sym typeface="Arial Italics"/>
              </a:rPr>
              <a:t>       Tech: Integration with external weather APIs (e.g., Dark Sky, Weather API).</a:t>
            </a:r>
          </a:p>
          <a:p>
            <a:pPr algn="l" marL="428654" indent="-214327" lvl="1">
              <a:lnSpc>
                <a:spcPts val="2779"/>
              </a:lnSpc>
              <a:buFont typeface="Arial"/>
              <a:buChar char="•"/>
            </a:pPr>
            <a:r>
              <a:rPr lang="en-US" sz="1985">
                <a:solidFill>
                  <a:srgbClr val="000000"/>
                </a:solidFill>
                <a:latin typeface="Arial Bold Italics"/>
                <a:ea typeface="Arial Bold Italics"/>
                <a:cs typeface="Arial Bold Italics"/>
                <a:sym typeface="Arial Bold Italics"/>
              </a:rPr>
              <a:t>Forecast Visualization</a:t>
            </a:r>
          </a:p>
          <a:p>
            <a:pPr algn="l">
              <a:lnSpc>
                <a:spcPts val="2779"/>
              </a:lnSpc>
            </a:pPr>
            <a:r>
              <a:rPr lang="en-US" sz="1985">
                <a:solidFill>
                  <a:srgbClr val="000000"/>
                </a:solidFill>
                <a:latin typeface="Arial Italics"/>
                <a:ea typeface="Arial Italics"/>
                <a:cs typeface="Arial Italics"/>
                <a:sym typeface="Arial Italics"/>
              </a:rPr>
              <a:t>       </a:t>
            </a:r>
            <a:r>
              <a:rPr lang="en-US" sz="1985">
                <a:solidFill>
                  <a:srgbClr val="000000"/>
                </a:solidFill>
                <a:latin typeface="Arial Italics"/>
                <a:ea typeface="Arial Italics"/>
                <a:cs typeface="Arial Italics"/>
                <a:sym typeface="Arial Italics"/>
              </a:rPr>
              <a:t>Features: Interactive display of wind data and forecasts on maps.</a:t>
            </a:r>
          </a:p>
          <a:p>
            <a:pPr algn="l">
              <a:lnSpc>
                <a:spcPts val="2779"/>
              </a:lnSpc>
            </a:pPr>
            <a:r>
              <a:rPr lang="en-US" sz="1985">
                <a:solidFill>
                  <a:srgbClr val="000000"/>
                </a:solidFill>
                <a:latin typeface="Arial Italics"/>
                <a:ea typeface="Arial Italics"/>
                <a:cs typeface="Arial Italics"/>
                <a:sym typeface="Arial Italics"/>
              </a:rPr>
              <a:t>       Tech: Google Maps API or Mapbox for map visualization.</a:t>
            </a:r>
          </a:p>
          <a:p>
            <a:pPr algn="l" marL="428654" indent="-214327" lvl="1">
              <a:lnSpc>
                <a:spcPts val="2779"/>
              </a:lnSpc>
              <a:buFont typeface="Arial"/>
              <a:buChar char="•"/>
            </a:pPr>
            <a:r>
              <a:rPr lang="en-US" sz="1985">
                <a:solidFill>
                  <a:srgbClr val="000000"/>
                </a:solidFill>
                <a:latin typeface="Arial Bold Italics"/>
                <a:ea typeface="Arial Bold Italics"/>
                <a:cs typeface="Arial Bold Italics"/>
                <a:sym typeface="Arial Bold Italics"/>
              </a:rPr>
              <a:t>Alerts &amp; Notifications</a:t>
            </a:r>
          </a:p>
          <a:p>
            <a:pPr algn="l">
              <a:lnSpc>
                <a:spcPts val="2779"/>
              </a:lnSpc>
            </a:pPr>
            <a:r>
              <a:rPr lang="en-US" sz="1985">
                <a:solidFill>
                  <a:srgbClr val="000000"/>
                </a:solidFill>
                <a:latin typeface="Arial Italics"/>
                <a:ea typeface="Arial Italics"/>
                <a:cs typeface="Arial Italics"/>
                <a:sym typeface="Arial Italics"/>
              </a:rPr>
              <a:t>       </a:t>
            </a:r>
            <a:r>
              <a:rPr lang="en-US" sz="1985">
                <a:solidFill>
                  <a:srgbClr val="000000"/>
                </a:solidFill>
                <a:latin typeface="Arial Italics"/>
                <a:ea typeface="Arial Italics"/>
                <a:cs typeface="Arial Italics"/>
                <a:sym typeface="Arial Italics"/>
              </a:rPr>
              <a:t>Features: Push notifications for wind alerts and weather updates.</a:t>
            </a:r>
          </a:p>
          <a:p>
            <a:pPr algn="l">
              <a:lnSpc>
                <a:spcPts val="2779"/>
              </a:lnSpc>
            </a:pPr>
            <a:r>
              <a:rPr lang="en-US" sz="1985">
                <a:solidFill>
                  <a:srgbClr val="000000"/>
                </a:solidFill>
                <a:latin typeface="Arial Italics"/>
                <a:ea typeface="Arial Italics"/>
                <a:cs typeface="Arial Italics"/>
                <a:sym typeface="Arial Italics"/>
              </a:rPr>
              <a:t>       Tech: Firebase Cloud Messaging for notifications.</a:t>
            </a:r>
          </a:p>
          <a:p>
            <a:pPr algn="l" marL="428654" indent="-214327" lvl="1">
              <a:lnSpc>
                <a:spcPts val="2779"/>
              </a:lnSpc>
              <a:buFont typeface="Arial"/>
              <a:buChar char="•"/>
            </a:pPr>
            <a:r>
              <a:rPr lang="en-US" sz="1985">
                <a:solidFill>
                  <a:srgbClr val="000000"/>
                </a:solidFill>
                <a:latin typeface="Arial Bold Italics"/>
                <a:ea typeface="Arial Bold Italics"/>
                <a:cs typeface="Arial Bold Italics"/>
                <a:sym typeface="Arial Bold Italics"/>
              </a:rPr>
              <a:t>Data Storage &amp; Management</a:t>
            </a:r>
          </a:p>
          <a:p>
            <a:pPr algn="l">
              <a:lnSpc>
                <a:spcPts val="2779"/>
              </a:lnSpc>
            </a:pPr>
            <a:r>
              <a:rPr lang="en-US" sz="1985">
                <a:solidFill>
                  <a:srgbClr val="000000"/>
                </a:solidFill>
                <a:latin typeface="Arial Italics"/>
                <a:ea typeface="Arial Italics"/>
                <a:cs typeface="Arial Italics"/>
                <a:sym typeface="Arial Italics"/>
              </a:rPr>
              <a:t>      </a:t>
            </a:r>
            <a:r>
              <a:rPr lang="en-US" sz="1985">
                <a:solidFill>
                  <a:srgbClr val="000000"/>
                </a:solidFill>
                <a:latin typeface="Arial Italics"/>
                <a:ea typeface="Arial Italics"/>
                <a:cs typeface="Arial Italics"/>
                <a:sym typeface="Arial Italics"/>
              </a:rPr>
              <a:t>Features: Storing user data, weather history, and settings.</a:t>
            </a:r>
          </a:p>
          <a:p>
            <a:pPr algn="l">
              <a:lnSpc>
                <a:spcPts val="2779"/>
              </a:lnSpc>
            </a:pPr>
            <a:r>
              <a:rPr lang="en-US" sz="1985">
                <a:solidFill>
                  <a:srgbClr val="000000"/>
                </a:solidFill>
                <a:latin typeface="Arial Italics"/>
                <a:ea typeface="Arial Italics"/>
                <a:cs typeface="Arial Italics"/>
                <a:sym typeface="Arial Italics"/>
              </a:rPr>
              <a:t>      Tech: MySQL, PostgreSQL, or MongoDB for database management.</a:t>
            </a:r>
          </a:p>
          <a:p>
            <a:pPr algn="l">
              <a:lnSpc>
                <a:spcPts val="2779"/>
              </a:lnSpc>
            </a:pP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577920" y="497628"/>
            <a:ext cx="8192565" cy="4533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User Authentication &amp; Profile Management</a:t>
            </a:r>
          </a:p>
        </p:txBody>
      </p:sp>
      <p:sp>
        <p:nvSpPr>
          <p:cNvPr name="TextBox 8" id="8"/>
          <p:cNvSpPr txBox="true"/>
          <p:nvPr/>
        </p:nvSpPr>
        <p:spPr>
          <a:xfrm rot="0">
            <a:off x="496414" y="1703711"/>
            <a:ext cx="8678066" cy="4711688"/>
          </a:xfrm>
          <a:prstGeom prst="rect">
            <a:avLst/>
          </a:prstGeom>
        </p:spPr>
        <p:txBody>
          <a:bodyPr anchor="t" rtlCol="false" tIns="0" lIns="0" bIns="0" rIns="0">
            <a:spAutoFit/>
          </a:bodyPr>
          <a:lstStyle/>
          <a:p>
            <a:pPr algn="just">
              <a:lnSpc>
                <a:spcPts val="3140"/>
              </a:lnSpc>
            </a:pPr>
            <a:r>
              <a:rPr lang="en-US" sz="2243">
                <a:solidFill>
                  <a:srgbClr val="000000"/>
                </a:solidFill>
                <a:latin typeface="Arial"/>
                <a:ea typeface="Arial"/>
                <a:cs typeface="Arial"/>
                <a:sym typeface="Arial"/>
              </a:rPr>
              <a:t>This module ensures secure user interaction by managing their identities and personal data. Features include secure user registration, login/logout, and profile management. OAuth 2.0 is employed for authorization, allowing users to authenticate using existing accounts from platforms like Google or Facebook without sharing credentials. JWT (JSON Web Tokens) is used for authentication, offering a stateless solution where the token contains encrypted user information. Upon login, a JWT is generated and sent to the client, which then includes it in future requests to verify the user. This method ensures secure access to personal accounts and protects sensitive data while supporting features like password reset, multi-factor authentication, and profile updates.</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577920" y="497628"/>
            <a:ext cx="8192565" cy="4533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Weather Data Collection &amp; Processing</a:t>
            </a:r>
          </a:p>
        </p:txBody>
      </p:sp>
      <p:sp>
        <p:nvSpPr>
          <p:cNvPr name="TextBox 8" id="8"/>
          <p:cNvSpPr txBox="true"/>
          <p:nvPr/>
        </p:nvSpPr>
        <p:spPr>
          <a:xfrm rot="0">
            <a:off x="496414" y="1703711"/>
            <a:ext cx="8678066" cy="3931198"/>
          </a:xfrm>
          <a:prstGeom prst="rect">
            <a:avLst/>
          </a:prstGeom>
        </p:spPr>
        <p:txBody>
          <a:bodyPr anchor="t" rtlCol="false" tIns="0" lIns="0" bIns="0" rIns="0">
            <a:spAutoFit/>
          </a:bodyPr>
          <a:lstStyle/>
          <a:p>
            <a:pPr algn="just">
              <a:lnSpc>
                <a:spcPts val="3140"/>
              </a:lnSpc>
            </a:pPr>
            <a:r>
              <a:rPr lang="en-US" sz="2243">
                <a:solidFill>
                  <a:srgbClr val="000000"/>
                </a:solidFill>
                <a:latin typeface="Arial"/>
                <a:ea typeface="Arial"/>
                <a:cs typeface="Arial"/>
                <a:sym typeface="Arial"/>
              </a:rPr>
              <a:t>The Weather Data Collection &amp; Processing module is vital for the Windy App as it gathers and processes real-time wind data and weather forecasts. It integrates external weather APIs, such as Dark Sky or Weather API, to pull accurate, up-to-date weather data. The module handles large datasets, processing information like wind speed, direction, temperature, and humidity in real time. Data normalization and cleaning are performed to ensure uniformity and accuracy. Numerical Weather Prediction (NWP) models may be used to generate forecasts. The processed data is then fed to other modules for visualization and alerts.</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577920" y="497628"/>
            <a:ext cx="8192565" cy="4533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Forecast Visualization</a:t>
            </a:r>
          </a:p>
        </p:txBody>
      </p:sp>
      <p:sp>
        <p:nvSpPr>
          <p:cNvPr name="TextBox 8" id="8"/>
          <p:cNvSpPr txBox="true"/>
          <p:nvPr/>
        </p:nvSpPr>
        <p:spPr>
          <a:xfrm rot="0">
            <a:off x="648814" y="1936333"/>
            <a:ext cx="8525666" cy="3853168"/>
          </a:xfrm>
          <a:prstGeom prst="rect">
            <a:avLst/>
          </a:prstGeom>
        </p:spPr>
        <p:txBody>
          <a:bodyPr anchor="t" rtlCol="false" tIns="0" lIns="0" bIns="0" rIns="0">
            <a:spAutoFit/>
          </a:bodyPr>
          <a:lstStyle/>
          <a:p>
            <a:pPr algn="just">
              <a:lnSpc>
                <a:spcPts val="3406"/>
              </a:lnSpc>
            </a:pPr>
            <a:r>
              <a:rPr lang="en-US" sz="2433">
                <a:solidFill>
                  <a:srgbClr val="000000"/>
                </a:solidFill>
                <a:latin typeface="Arial"/>
                <a:ea typeface="Arial"/>
                <a:cs typeface="Arial"/>
                <a:sym typeface="Arial"/>
              </a:rPr>
              <a:t>This module provides a user-friendly way to visualize the collected wind and weather data on interactive maps. Using APIs like Google Maps or Mapbox, the app overlays wind forecasts, wind speed, and direction data on the map in real time. Users can view wind patterns, temperature gradients, and weather systems in specific areas. Advanced features like zooming, layering, and panning help users explore data in depth. The intuitive graphical interface allows for better understanding and planning based on weather patterns.</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577920" y="497628"/>
            <a:ext cx="8192565" cy="4533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Alerts &amp; Notifications</a:t>
            </a:r>
          </a:p>
        </p:txBody>
      </p:sp>
      <p:sp>
        <p:nvSpPr>
          <p:cNvPr name="TextBox 8" id="8"/>
          <p:cNvSpPr txBox="true"/>
          <p:nvPr/>
        </p:nvSpPr>
        <p:spPr>
          <a:xfrm rot="0">
            <a:off x="648814" y="1936333"/>
            <a:ext cx="8525666" cy="3853168"/>
          </a:xfrm>
          <a:prstGeom prst="rect">
            <a:avLst/>
          </a:prstGeom>
        </p:spPr>
        <p:txBody>
          <a:bodyPr anchor="t" rtlCol="false" tIns="0" lIns="0" bIns="0" rIns="0">
            <a:spAutoFit/>
          </a:bodyPr>
          <a:lstStyle/>
          <a:p>
            <a:pPr algn="just">
              <a:lnSpc>
                <a:spcPts val="3406"/>
              </a:lnSpc>
            </a:pPr>
            <a:r>
              <a:rPr lang="en-US" sz="2433">
                <a:solidFill>
                  <a:srgbClr val="000000"/>
                </a:solidFill>
                <a:latin typeface="Arial"/>
                <a:ea typeface="Arial"/>
                <a:cs typeface="Arial"/>
                <a:sym typeface="Arial"/>
              </a:rPr>
              <a:t>Alerts &amp; Notifications play a crucial role in ensuring users are informed about important weather changes. Using Firebase Cloud Messaging (FCM), this module sends push notifications about wind speed, sudden weather changes, or dangerous weather conditions. Users can customize their alerts based on location or weather thresholds, ensuring they receive updates tailored to their needs. Notifications are sent in real time, allowing users to stay ahead of severe weather conditions for safety and planning purposes.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3</a:t>
            </a:r>
          </a:p>
        </p:txBody>
      </p:sp>
      <p:sp>
        <p:nvSpPr>
          <p:cNvPr name="TextBox 7" id="7"/>
          <p:cNvSpPr txBox="true"/>
          <p:nvPr/>
        </p:nvSpPr>
        <p:spPr>
          <a:xfrm rot="0">
            <a:off x="1226738" y="395255"/>
            <a:ext cx="7294880" cy="523875"/>
          </a:xfrm>
          <a:prstGeom prst="rect">
            <a:avLst/>
          </a:prstGeom>
        </p:spPr>
        <p:txBody>
          <a:bodyPr anchor="t" rtlCol="false" tIns="0" lIns="0" bIns="0" rIns="0">
            <a:spAutoFit/>
          </a:bodyPr>
          <a:lstStyle/>
          <a:p>
            <a:pPr algn="ctr">
              <a:lnSpc>
                <a:spcPts val="3600"/>
              </a:lnSpc>
            </a:pPr>
            <a:r>
              <a:rPr lang="en-US" sz="3000" spc="28">
                <a:solidFill>
                  <a:srgbClr val="000000"/>
                </a:solidFill>
                <a:latin typeface="Arial Bold"/>
                <a:ea typeface="Arial Bold"/>
                <a:cs typeface="Arial Bold"/>
                <a:sym typeface="Arial Bold"/>
              </a:rPr>
              <a:t>LITERATURE SURVEY</a:t>
            </a:r>
          </a:p>
        </p:txBody>
      </p:sp>
      <p:sp>
        <p:nvSpPr>
          <p:cNvPr name="TextBox 8" id="8"/>
          <p:cNvSpPr txBox="true"/>
          <p:nvPr/>
        </p:nvSpPr>
        <p:spPr>
          <a:xfrm rot="0">
            <a:off x="476611" y="1420495"/>
            <a:ext cx="8869157" cy="1130935"/>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S. K. Panda and P. Ray, "A Survey on Weather Prediction using Big Data and Machine Learning Techniques," 2023 5th International Conference on Energy, Power and Environment: Towards Flexible Green Energy Technologies (ICEPE), Shillong, India, 2023, pp. 1-6, doi: 10.1109/ICEPE57949.2023.10201614.</a:t>
            </a:r>
          </a:p>
        </p:txBody>
      </p:sp>
      <p:sp>
        <p:nvSpPr>
          <p:cNvPr name="TextBox 9" id="9"/>
          <p:cNvSpPr txBox="true"/>
          <p:nvPr/>
        </p:nvSpPr>
        <p:spPr>
          <a:xfrm rot="0">
            <a:off x="244224" y="2711505"/>
            <a:ext cx="1530548" cy="302260"/>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p:txBody>
      </p:sp>
      <p:sp>
        <p:nvSpPr>
          <p:cNvPr name="TextBox 10" id="10"/>
          <p:cNvSpPr txBox="true"/>
          <p:nvPr/>
        </p:nvSpPr>
        <p:spPr>
          <a:xfrm rot="0">
            <a:off x="805393" y="3027045"/>
            <a:ext cx="8540375" cy="168338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paper "A Survey on Weather Prediction using Big Data and Machine Learning Techniques" explores integrating big data analytics with machine learning for weather forecasting. It discusses algorithms like neural networks, support vector machines, and decision trees, emphasizing their use in atmospheric science. The study addresses challenges in processing big data and creating reliable prediction models. It highlights the impact of weather forecasting across various fields and the importance of advanced analytics.</a:t>
            </a:r>
          </a:p>
        </p:txBody>
      </p:sp>
      <p:sp>
        <p:nvSpPr>
          <p:cNvPr name="TextBox 11" id="11"/>
          <p:cNvSpPr txBox="true"/>
          <p:nvPr/>
        </p:nvSpPr>
        <p:spPr>
          <a:xfrm rot="0">
            <a:off x="305323" y="4872355"/>
            <a:ext cx="8521618" cy="16833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Italics"/>
                <a:ea typeface="Arial Bold Italics"/>
                <a:cs typeface="Arial Bold Italics"/>
                <a:sym typeface="Arial Bold Italics"/>
              </a:rPr>
              <a:t>Merits:</a:t>
            </a:r>
            <a:r>
              <a:rPr lang="en-US" sz="1599">
                <a:solidFill>
                  <a:srgbClr val="000000"/>
                </a:solidFill>
                <a:latin typeface="Arial Italics"/>
                <a:ea typeface="Arial Italics"/>
                <a:cs typeface="Arial Italics"/>
                <a:sym typeface="Arial Italics"/>
              </a:rPr>
              <a:t>Provides a comprehensive overview of machine learning solutions applied to weather forecasting.Emphasizes the necessity of big data for improving the accuracy of weather predictions.</a:t>
            </a:r>
          </a:p>
          <a:p>
            <a:pPr algn="just">
              <a:lnSpc>
                <a:spcPts val="2239"/>
              </a:lnSpc>
            </a:pPr>
          </a:p>
          <a:p>
            <a:pPr algn="just" marL="345439" indent="-172720" lvl="1">
              <a:lnSpc>
                <a:spcPts val="2239"/>
              </a:lnSpc>
              <a:buFont typeface="Arial"/>
              <a:buChar char="•"/>
            </a:pPr>
            <a:r>
              <a:rPr lang="en-US" sz="1599">
                <a:solidFill>
                  <a:srgbClr val="000000"/>
                </a:solidFill>
                <a:latin typeface="Arial Bold Italics"/>
                <a:ea typeface="Arial Bold Italics"/>
                <a:cs typeface="Arial Bold Italics"/>
                <a:sym typeface="Arial Bold Italics"/>
              </a:rPr>
              <a:t>Demerits:</a:t>
            </a:r>
            <a:r>
              <a:rPr lang="en-US" sz="1599">
                <a:solidFill>
                  <a:srgbClr val="000000"/>
                </a:solidFill>
                <a:latin typeface="Arial Italics"/>
                <a:ea typeface="Arial Italics"/>
                <a:cs typeface="Arial Italics"/>
                <a:sym typeface="Arial Italics"/>
              </a:rPr>
              <a:t> Lacks systematic categorization and detailed description of methods used.</a:t>
            </a:r>
          </a:p>
          <a:p>
            <a:pPr algn="just">
              <a:lnSpc>
                <a:spcPts val="2239"/>
              </a:lnSpc>
            </a:pPr>
            <a:r>
              <a:rPr lang="en-US" sz="1599">
                <a:solidFill>
                  <a:srgbClr val="000000"/>
                </a:solidFill>
                <a:latin typeface="Arial Italics"/>
                <a:ea typeface="Arial Italics"/>
                <a:cs typeface="Arial Italics"/>
                <a:sym typeface="Arial Italics"/>
              </a:rPr>
              <a:t>      Does not offer an in-depth analysis of the results from included studies.</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7" id="7"/>
          <p:cNvSpPr txBox="true"/>
          <p:nvPr/>
        </p:nvSpPr>
        <p:spPr>
          <a:xfrm rot="0">
            <a:off x="577920" y="497628"/>
            <a:ext cx="8192565" cy="453391"/>
          </a:xfrm>
          <a:prstGeom prst="rect">
            <a:avLst/>
          </a:prstGeom>
        </p:spPr>
        <p:txBody>
          <a:bodyPr anchor="t" rtlCol="false" tIns="0" lIns="0" bIns="0" rIns="0">
            <a:spAutoFit/>
          </a:bodyPr>
          <a:lstStyle/>
          <a:p>
            <a:pPr algn="ctr">
              <a:lnSpc>
                <a:spcPts val="3359"/>
              </a:lnSpc>
            </a:pPr>
            <a:r>
              <a:rPr lang="en-US" sz="2399">
                <a:solidFill>
                  <a:srgbClr val="000000"/>
                </a:solidFill>
                <a:latin typeface="Arial Bold"/>
                <a:ea typeface="Arial Bold"/>
                <a:cs typeface="Arial Bold"/>
                <a:sym typeface="Arial Bold"/>
              </a:rPr>
              <a:t>Data Storage &amp; Management</a:t>
            </a:r>
          </a:p>
        </p:txBody>
      </p:sp>
      <p:sp>
        <p:nvSpPr>
          <p:cNvPr name="TextBox 8" id="8"/>
          <p:cNvSpPr txBox="true"/>
          <p:nvPr/>
        </p:nvSpPr>
        <p:spPr>
          <a:xfrm rot="0">
            <a:off x="648814" y="1936333"/>
            <a:ext cx="8525666" cy="4276524"/>
          </a:xfrm>
          <a:prstGeom prst="rect">
            <a:avLst/>
          </a:prstGeom>
        </p:spPr>
        <p:txBody>
          <a:bodyPr anchor="t" rtlCol="false" tIns="0" lIns="0" bIns="0" rIns="0">
            <a:spAutoFit/>
          </a:bodyPr>
          <a:lstStyle/>
          <a:p>
            <a:pPr algn="just">
              <a:lnSpc>
                <a:spcPts val="3406"/>
              </a:lnSpc>
            </a:pPr>
            <a:r>
              <a:rPr lang="en-US" sz="2433">
                <a:solidFill>
                  <a:srgbClr val="000000"/>
                </a:solidFill>
                <a:latin typeface="Arial"/>
                <a:ea typeface="Arial"/>
                <a:cs typeface="Arial"/>
                <a:sym typeface="Arial"/>
              </a:rPr>
              <a:t>This module is responsible for storing and managing user data, weather history, and user settings. Technologies like MySQL, PostgreSQL, or MongoDB are used for database management. Relational databases (MySQL, PostgreSQL) are ideal for structured data, ensuring consistency and reliability, while MongoDB provides flexibility for handling unstructured data. The module securely stores user profiles, weather preferences, and past weather data, supporting app features like weather history tracking, user-specific recommendations, and personalized settings.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Freeform 5" id="5"/>
          <p:cNvSpPr/>
          <p:nvPr/>
        </p:nvSpPr>
        <p:spPr>
          <a:xfrm flipH="false" flipV="false" rot="0">
            <a:off x="814155" y="1725295"/>
            <a:ext cx="8125290" cy="4074199"/>
          </a:xfrm>
          <a:custGeom>
            <a:avLst/>
            <a:gdLst/>
            <a:ahLst/>
            <a:cxnLst/>
            <a:rect r="r" b="b" t="t" l="l"/>
            <a:pathLst>
              <a:path h="4074199" w="8125290">
                <a:moveTo>
                  <a:pt x="0" y="0"/>
                </a:moveTo>
                <a:lnTo>
                  <a:pt x="8125290" y="0"/>
                </a:lnTo>
                <a:lnTo>
                  <a:pt x="8125290" y="4074200"/>
                </a:lnTo>
                <a:lnTo>
                  <a:pt x="0" y="4074200"/>
                </a:lnTo>
                <a:lnTo>
                  <a:pt x="0" y="0"/>
                </a:lnTo>
                <a:close/>
              </a:path>
            </a:pathLst>
          </a:custGeom>
          <a:blipFill>
            <a:blip r:embed="rId2"/>
            <a:stretch>
              <a:fillRect l="-782" t="-8650" r="-782" b="-103547"/>
            </a:stretch>
          </a:blipFill>
        </p:spPr>
      </p:sp>
      <p:sp>
        <p:nvSpPr>
          <p:cNvPr name="TextBox 6" id="6"/>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7" id="7"/>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8" id="8"/>
          <p:cNvSpPr txBox="true"/>
          <p:nvPr/>
        </p:nvSpPr>
        <p:spPr>
          <a:xfrm rot="0">
            <a:off x="596970" y="497628"/>
            <a:ext cx="8192565" cy="436881"/>
          </a:xfrm>
          <a:prstGeom prst="rect">
            <a:avLst/>
          </a:prstGeom>
        </p:spPr>
        <p:txBody>
          <a:bodyPr anchor="t" rtlCol="false" tIns="0" lIns="0" bIns="0" rIns="0">
            <a:spAutoFit/>
          </a:bodyPr>
          <a:lstStyle/>
          <a:p>
            <a:pPr algn="ctr">
              <a:lnSpc>
                <a:spcPts val="3219"/>
              </a:lnSpc>
            </a:pPr>
            <a:r>
              <a:rPr lang="en-US" sz="2299">
                <a:solidFill>
                  <a:srgbClr val="000000"/>
                </a:solidFill>
                <a:latin typeface="Arial Bold"/>
                <a:ea typeface="Arial Bold"/>
                <a:cs typeface="Arial Bold"/>
                <a:sym typeface="Arial Bold"/>
              </a:rPr>
              <a:t>PROJECT MANAGEMENT PLAN</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Freeform 5" id="5"/>
          <p:cNvSpPr/>
          <p:nvPr/>
        </p:nvSpPr>
        <p:spPr>
          <a:xfrm flipH="false" flipV="false" rot="0">
            <a:off x="887930" y="1880289"/>
            <a:ext cx="7977739" cy="4134065"/>
          </a:xfrm>
          <a:custGeom>
            <a:avLst/>
            <a:gdLst/>
            <a:ahLst/>
            <a:cxnLst/>
            <a:rect r="r" b="b" t="t" l="l"/>
            <a:pathLst>
              <a:path h="4134065" w="7977739">
                <a:moveTo>
                  <a:pt x="0" y="0"/>
                </a:moveTo>
                <a:lnTo>
                  <a:pt x="7977740" y="0"/>
                </a:lnTo>
                <a:lnTo>
                  <a:pt x="7977740" y="4134065"/>
                </a:lnTo>
                <a:lnTo>
                  <a:pt x="0" y="4134065"/>
                </a:lnTo>
                <a:lnTo>
                  <a:pt x="0" y="0"/>
                </a:lnTo>
                <a:close/>
              </a:path>
            </a:pathLst>
          </a:custGeom>
          <a:blipFill>
            <a:blip r:embed="rId2"/>
            <a:stretch>
              <a:fillRect l="0" t="-99951" r="0" b="-2213"/>
            </a:stretch>
          </a:blipFill>
        </p:spPr>
      </p:sp>
      <p:sp>
        <p:nvSpPr>
          <p:cNvPr name="TextBox 6" id="6"/>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7" id="7"/>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8" id="8"/>
          <p:cNvSpPr txBox="true"/>
          <p:nvPr/>
        </p:nvSpPr>
        <p:spPr>
          <a:xfrm rot="0">
            <a:off x="577920" y="497628"/>
            <a:ext cx="8192565" cy="836931"/>
          </a:xfrm>
          <a:prstGeom prst="rect">
            <a:avLst/>
          </a:prstGeom>
        </p:spPr>
        <p:txBody>
          <a:bodyPr anchor="t" rtlCol="false" tIns="0" lIns="0" bIns="0" rIns="0">
            <a:spAutoFit/>
          </a:bodyPr>
          <a:lstStyle/>
          <a:p>
            <a:pPr algn="ctr">
              <a:lnSpc>
                <a:spcPts val="3219"/>
              </a:lnSpc>
            </a:pPr>
            <a:r>
              <a:rPr lang="en-US" sz="2299">
                <a:solidFill>
                  <a:srgbClr val="000000"/>
                </a:solidFill>
                <a:latin typeface="Arial Bold"/>
                <a:ea typeface="Arial Bold"/>
                <a:cs typeface="Arial Bold"/>
                <a:sym typeface="Arial Bold"/>
              </a:rPr>
              <a:t>PROJECT MANAGEMENT PLAN</a:t>
            </a:r>
          </a:p>
          <a:p>
            <a:pPr algn="ctr">
              <a:lnSpc>
                <a:spcPts val="3219"/>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Freeform 5" id="5"/>
          <p:cNvSpPr/>
          <p:nvPr/>
        </p:nvSpPr>
        <p:spPr>
          <a:xfrm flipH="false" flipV="false" rot="0">
            <a:off x="1211564" y="1458701"/>
            <a:ext cx="7330472" cy="5296747"/>
          </a:xfrm>
          <a:custGeom>
            <a:avLst/>
            <a:gdLst/>
            <a:ahLst/>
            <a:cxnLst/>
            <a:rect r="r" b="b" t="t" l="l"/>
            <a:pathLst>
              <a:path h="5296747" w="7330472">
                <a:moveTo>
                  <a:pt x="0" y="0"/>
                </a:moveTo>
                <a:lnTo>
                  <a:pt x="7330472" y="0"/>
                </a:lnTo>
                <a:lnTo>
                  <a:pt x="7330472" y="5296747"/>
                </a:lnTo>
                <a:lnTo>
                  <a:pt x="0" y="5296747"/>
                </a:lnTo>
                <a:lnTo>
                  <a:pt x="0" y="0"/>
                </a:lnTo>
                <a:close/>
              </a:path>
            </a:pathLst>
          </a:custGeom>
          <a:blipFill>
            <a:blip r:embed="rId2"/>
            <a:stretch>
              <a:fillRect l="0" t="-6263" r="0" b="-55974"/>
            </a:stretch>
          </a:blipFill>
        </p:spPr>
      </p:sp>
      <p:sp>
        <p:nvSpPr>
          <p:cNvPr name="TextBox 6" id="6"/>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7" id="7"/>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8" id="8"/>
          <p:cNvSpPr txBox="true"/>
          <p:nvPr/>
        </p:nvSpPr>
        <p:spPr>
          <a:xfrm rot="0">
            <a:off x="577920" y="497628"/>
            <a:ext cx="8192565" cy="836931"/>
          </a:xfrm>
          <a:prstGeom prst="rect">
            <a:avLst/>
          </a:prstGeom>
        </p:spPr>
        <p:txBody>
          <a:bodyPr anchor="t" rtlCol="false" tIns="0" lIns="0" bIns="0" rIns="0">
            <a:spAutoFit/>
          </a:bodyPr>
          <a:lstStyle/>
          <a:p>
            <a:pPr algn="ctr">
              <a:lnSpc>
                <a:spcPts val="3219"/>
              </a:lnSpc>
            </a:pPr>
            <a:r>
              <a:rPr lang="en-US" sz="2299">
                <a:solidFill>
                  <a:srgbClr val="000000"/>
                </a:solidFill>
                <a:latin typeface="Arial Bold"/>
                <a:ea typeface="Arial Bold"/>
                <a:cs typeface="Arial Bold"/>
                <a:sym typeface="Arial Bold"/>
              </a:rPr>
              <a:t>PROJECT MANAGEMENT PLAN</a:t>
            </a:r>
          </a:p>
          <a:p>
            <a:pPr algn="ctr">
              <a:lnSpc>
                <a:spcPts val="3219"/>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Freeform 5" id="5"/>
          <p:cNvSpPr/>
          <p:nvPr/>
        </p:nvSpPr>
        <p:spPr>
          <a:xfrm flipH="false" flipV="false" rot="0">
            <a:off x="934088" y="1813127"/>
            <a:ext cx="7836398" cy="5066463"/>
          </a:xfrm>
          <a:custGeom>
            <a:avLst/>
            <a:gdLst/>
            <a:ahLst/>
            <a:cxnLst/>
            <a:rect r="r" b="b" t="t" l="l"/>
            <a:pathLst>
              <a:path h="5066463" w="7836398">
                <a:moveTo>
                  <a:pt x="0" y="0"/>
                </a:moveTo>
                <a:lnTo>
                  <a:pt x="7836397" y="0"/>
                </a:lnTo>
                <a:lnTo>
                  <a:pt x="7836397" y="5066463"/>
                </a:lnTo>
                <a:lnTo>
                  <a:pt x="0" y="5066463"/>
                </a:lnTo>
                <a:lnTo>
                  <a:pt x="0" y="0"/>
                </a:lnTo>
                <a:close/>
              </a:path>
            </a:pathLst>
          </a:custGeom>
          <a:blipFill>
            <a:blip r:embed="rId2"/>
            <a:stretch>
              <a:fillRect l="0" t="-69679" r="0" b="0"/>
            </a:stretch>
          </a:blipFill>
        </p:spPr>
      </p:sp>
      <p:sp>
        <p:nvSpPr>
          <p:cNvPr name="TextBox 6" id="6"/>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7" id="7"/>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8" id="8"/>
          <p:cNvSpPr txBox="true"/>
          <p:nvPr/>
        </p:nvSpPr>
        <p:spPr>
          <a:xfrm rot="0">
            <a:off x="577920" y="497628"/>
            <a:ext cx="8192565" cy="836931"/>
          </a:xfrm>
          <a:prstGeom prst="rect">
            <a:avLst/>
          </a:prstGeom>
        </p:spPr>
        <p:txBody>
          <a:bodyPr anchor="t" rtlCol="false" tIns="0" lIns="0" bIns="0" rIns="0">
            <a:spAutoFit/>
          </a:bodyPr>
          <a:lstStyle/>
          <a:p>
            <a:pPr algn="ctr">
              <a:lnSpc>
                <a:spcPts val="3219"/>
              </a:lnSpc>
            </a:pPr>
            <a:r>
              <a:rPr lang="en-US" sz="2299">
                <a:solidFill>
                  <a:srgbClr val="000000"/>
                </a:solidFill>
                <a:latin typeface="Arial Bold"/>
                <a:ea typeface="Arial Bold"/>
                <a:cs typeface="Arial Bold"/>
                <a:sym typeface="Arial Bold"/>
              </a:rPr>
              <a:t>PROJECT MANAGEMENT PLAN</a:t>
            </a:r>
          </a:p>
          <a:p>
            <a:pPr algn="ctr">
              <a:lnSpc>
                <a:spcPts val="3219"/>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Freeform 5" id="5"/>
          <p:cNvSpPr/>
          <p:nvPr/>
        </p:nvSpPr>
        <p:spPr>
          <a:xfrm flipH="false" flipV="false" rot="0">
            <a:off x="1314689" y="1930705"/>
            <a:ext cx="7124222" cy="3992433"/>
          </a:xfrm>
          <a:custGeom>
            <a:avLst/>
            <a:gdLst/>
            <a:ahLst/>
            <a:cxnLst/>
            <a:rect r="r" b="b" t="t" l="l"/>
            <a:pathLst>
              <a:path h="3992433" w="7124222">
                <a:moveTo>
                  <a:pt x="0" y="0"/>
                </a:moveTo>
                <a:lnTo>
                  <a:pt x="7124222" y="0"/>
                </a:lnTo>
                <a:lnTo>
                  <a:pt x="7124222" y="3992433"/>
                </a:lnTo>
                <a:lnTo>
                  <a:pt x="0" y="3992433"/>
                </a:lnTo>
                <a:lnTo>
                  <a:pt x="0" y="0"/>
                </a:lnTo>
                <a:close/>
              </a:path>
            </a:pathLst>
          </a:custGeom>
          <a:blipFill>
            <a:blip r:embed="rId2"/>
            <a:stretch>
              <a:fillRect l="0" t="0" r="0" b="0"/>
            </a:stretch>
          </a:blipFill>
        </p:spPr>
      </p:sp>
      <p:sp>
        <p:nvSpPr>
          <p:cNvPr name="TextBox 6" id="6"/>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7" id="7"/>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18</a:t>
            </a:r>
          </a:p>
        </p:txBody>
      </p:sp>
      <p:sp>
        <p:nvSpPr>
          <p:cNvPr name="TextBox 8" id="8"/>
          <p:cNvSpPr txBox="true"/>
          <p:nvPr/>
        </p:nvSpPr>
        <p:spPr>
          <a:xfrm rot="0">
            <a:off x="577920" y="497628"/>
            <a:ext cx="8192565" cy="836931"/>
          </a:xfrm>
          <a:prstGeom prst="rect">
            <a:avLst/>
          </a:prstGeom>
        </p:spPr>
        <p:txBody>
          <a:bodyPr anchor="t" rtlCol="false" tIns="0" lIns="0" bIns="0" rIns="0">
            <a:spAutoFit/>
          </a:bodyPr>
          <a:lstStyle/>
          <a:p>
            <a:pPr algn="ctr">
              <a:lnSpc>
                <a:spcPts val="3219"/>
              </a:lnSpc>
            </a:pPr>
            <a:r>
              <a:rPr lang="en-US" sz="2299">
                <a:solidFill>
                  <a:srgbClr val="000000"/>
                </a:solidFill>
                <a:latin typeface="Arial Bold"/>
                <a:ea typeface="Arial Bold"/>
                <a:cs typeface="Arial Bold"/>
                <a:sym typeface="Arial Bold"/>
              </a:rPr>
              <a:t>PROJECT MANAGEMENT PLAN</a:t>
            </a:r>
          </a:p>
          <a:p>
            <a:pPr algn="ctr">
              <a:lnSpc>
                <a:spcPts val="3219"/>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5</a:t>
            </a:r>
          </a:p>
        </p:txBody>
      </p:sp>
      <p:sp>
        <p:nvSpPr>
          <p:cNvPr name="TextBox 7" id="7"/>
          <p:cNvSpPr txBox="true"/>
          <p:nvPr/>
        </p:nvSpPr>
        <p:spPr>
          <a:xfrm rot="0">
            <a:off x="446761" y="217170"/>
            <a:ext cx="8928857" cy="990600"/>
          </a:xfrm>
          <a:prstGeom prst="rect">
            <a:avLst/>
          </a:prstGeom>
        </p:spPr>
        <p:txBody>
          <a:bodyPr anchor="t" rtlCol="false" tIns="0" lIns="0" bIns="0" rIns="0">
            <a:spAutoFit/>
          </a:bodyPr>
          <a:lstStyle/>
          <a:p>
            <a:pPr algn="just">
              <a:lnSpc>
                <a:spcPts val="1919"/>
              </a:lnSpc>
              <a:spcBef>
                <a:spcPct val="0"/>
              </a:spcBef>
            </a:pPr>
            <a:r>
              <a:rPr lang="en-US" sz="1599" spc="14">
                <a:solidFill>
                  <a:srgbClr val="000000"/>
                </a:solidFill>
                <a:latin typeface="Arial"/>
                <a:ea typeface="Arial"/>
                <a:cs typeface="Arial"/>
                <a:sym typeface="Arial"/>
              </a:rPr>
              <a:t>A. Shaji, A. R. Amritha and V. R. Rajalakshmi, "Weather Prediction Using Machine Learning </a:t>
            </a:r>
          </a:p>
          <a:p>
            <a:pPr algn="just">
              <a:lnSpc>
                <a:spcPts val="1919"/>
              </a:lnSpc>
              <a:spcBef>
                <a:spcPct val="0"/>
              </a:spcBef>
            </a:pPr>
            <a:r>
              <a:rPr lang="en-US" sz="1599" spc="14">
                <a:solidFill>
                  <a:srgbClr val="000000"/>
                </a:solidFill>
                <a:latin typeface="Arial"/>
                <a:ea typeface="Arial"/>
                <a:cs typeface="Arial"/>
                <a:sym typeface="Arial"/>
              </a:rPr>
              <a:t>Algorithms," 2022 International Conference on Intelligent Controller and Computing for Smart </a:t>
            </a:r>
          </a:p>
          <a:p>
            <a:pPr algn="just">
              <a:lnSpc>
                <a:spcPts val="1919"/>
              </a:lnSpc>
              <a:spcBef>
                <a:spcPct val="0"/>
              </a:spcBef>
            </a:pPr>
            <a:r>
              <a:rPr lang="en-US" sz="1599" spc="14">
                <a:solidFill>
                  <a:srgbClr val="000000"/>
                </a:solidFill>
                <a:latin typeface="Arial"/>
                <a:ea typeface="Arial"/>
                <a:cs typeface="Arial"/>
                <a:sym typeface="Arial"/>
              </a:rPr>
              <a:t>Power (ICICCSP), Hyderabad, India, 2022, pp. 1-5, doi: </a:t>
            </a:r>
          </a:p>
          <a:p>
            <a:pPr algn="just">
              <a:lnSpc>
                <a:spcPts val="1919"/>
              </a:lnSpc>
              <a:spcBef>
                <a:spcPct val="0"/>
              </a:spcBef>
            </a:pPr>
            <a:r>
              <a:rPr lang="en-US" sz="1599" spc="14">
                <a:solidFill>
                  <a:srgbClr val="000000"/>
                </a:solidFill>
                <a:latin typeface="Arial"/>
                <a:ea typeface="Arial"/>
                <a:cs typeface="Arial"/>
                <a:sym typeface="Arial"/>
              </a:rPr>
              <a:t>10.1109/ICICCSP53532.2022.9862337.</a:t>
            </a:r>
          </a:p>
        </p:txBody>
      </p:sp>
      <p:sp>
        <p:nvSpPr>
          <p:cNvPr name="TextBox 8" id="8"/>
          <p:cNvSpPr txBox="true"/>
          <p:nvPr/>
        </p:nvSpPr>
        <p:spPr>
          <a:xfrm rot="0">
            <a:off x="501227" y="3796666"/>
            <a:ext cx="8751147" cy="223583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  </a:t>
            </a:r>
          </a:p>
          <a:p>
            <a:pPr algn="just" marL="345441" indent="-172721" lvl="1">
              <a:lnSpc>
                <a:spcPts val="2240"/>
              </a:lnSpc>
              <a:buFont typeface="Arial"/>
              <a:buChar char="•"/>
            </a:pPr>
            <a:r>
              <a:rPr lang="en-US" sz="1600">
                <a:solidFill>
                  <a:srgbClr val="000000"/>
                </a:solidFill>
                <a:latin typeface="Arial Bold Italics"/>
                <a:ea typeface="Arial Bold Italics"/>
                <a:cs typeface="Arial Bold Italics"/>
                <a:sym typeface="Arial Bold Italics"/>
              </a:rPr>
              <a:t>Merits:</a:t>
            </a:r>
            <a:r>
              <a:rPr lang="en-US" sz="1600">
                <a:solidFill>
                  <a:srgbClr val="000000"/>
                </a:solidFill>
                <a:latin typeface="Arial Italics"/>
                <a:ea typeface="Arial Italics"/>
                <a:cs typeface="Arial Italics"/>
                <a:sym typeface="Arial Italics"/>
              </a:rPr>
              <a:t>Demonstrates how hybrid machine learning models significantly improve weather prediction accuracy. Highlights the value of using historical data from neighboring regions and the lightweight nature of the models for deployment on various devices.</a:t>
            </a:r>
          </a:p>
          <a:p>
            <a:pPr algn="just">
              <a:lnSpc>
                <a:spcPts val="2240"/>
              </a:lnSpc>
            </a:pPr>
          </a:p>
          <a:p>
            <a:pPr algn="just" marL="345441" indent="-172721" lvl="1">
              <a:lnSpc>
                <a:spcPts val="2240"/>
              </a:lnSpc>
              <a:buFont typeface="Arial"/>
              <a:buChar char="•"/>
            </a:pPr>
            <a:r>
              <a:rPr lang="en-US" sz="1600">
                <a:solidFill>
                  <a:srgbClr val="000000"/>
                </a:solidFill>
                <a:latin typeface="Arial Bold Italics"/>
                <a:ea typeface="Arial Bold Italics"/>
                <a:cs typeface="Arial Bold Italics"/>
                <a:sym typeface="Arial Bold Italics"/>
              </a:rPr>
              <a:t>Demerits:</a:t>
            </a:r>
            <a:r>
              <a:rPr lang="en-US" sz="1600">
                <a:solidFill>
                  <a:srgbClr val="000000"/>
                </a:solidFill>
                <a:latin typeface="Arial Italics"/>
                <a:ea typeface="Arial Italics"/>
                <a:cs typeface="Arial Italics"/>
                <a:sym typeface="Arial Italics"/>
              </a:rPr>
              <a:t>Some hybrid models do not consistently improve prediction performance for all downstream    tasks. The approach may be less effective when forecasting without considering neighboring regions, requiring further tuning and model testing.</a:t>
            </a:r>
          </a:p>
        </p:txBody>
      </p:sp>
      <p:sp>
        <p:nvSpPr>
          <p:cNvPr name="TextBox 9" id="9"/>
          <p:cNvSpPr txBox="true"/>
          <p:nvPr/>
        </p:nvSpPr>
        <p:spPr>
          <a:xfrm rot="0">
            <a:off x="800145" y="1741806"/>
            <a:ext cx="8374335" cy="223583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 The paper "Weather Prediction Using Machine Learning </a:t>
            </a:r>
            <a:r>
              <a:rPr lang="en-US" sz="1599">
                <a:solidFill>
                  <a:srgbClr val="000000"/>
                </a:solidFill>
                <a:latin typeface="Arial Italics"/>
                <a:ea typeface="Arial Italics"/>
                <a:cs typeface="Arial Italics"/>
                <a:sym typeface="Arial Italics"/>
              </a:rPr>
              <a:t>Algorithms" investigates the use of machine learning for weather prediction, focusing on hybrid models combining different algorithms for improved results. Methods like Random Forest, Linear Regression, Decision Tree, and MLP Classifier are used and compared, showing that hybrid models can outperform stand-alone solutions. The study demonstrates that machine learning methods can provide accurate predictions using shared historical data from nearby regions, even on limited resources and various production-ready machines. </a:t>
            </a:r>
          </a:p>
          <a:p>
            <a:pPr algn="just">
              <a:lnSpc>
                <a:spcPts val="2239"/>
              </a:lnSpc>
            </a:pPr>
          </a:p>
        </p:txBody>
      </p:sp>
      <p:sp>
        <p:nvSpPr>
          <p:cNvPr name="TextBox 10" id="10"/>
          <p:cNvSpPr txBox="true"/>
          <p:nvPr/>
        </p:nvSpPr>
        <p:spPr>
          <a:xfrm rot="0">
            <a:off x="446761" y="1325245"/>
            <a:ext cx="1530548"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6</a:t>
            </a:r>
          </a:p>
        </p:txBody>
      </p:sp>
      <p:sp>
        <p:nvSpPr>
          <p:cNvPr name="TextBox 7" id="7"/>
          <p:cNvSpPr txBox="true"/>
          <p:nvPr/>
        </p:nvSpPr>
        <p:spPr>
          <a:xfrm rot="0">
            <a:off x="586871" y="336973"/>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A. A. Patil and K. Kulkarni, "A Hybrid Machine Learning - Numerical Weather Prediction Approach for Rainfall Prediction," 2023 IEEE India Geoscience and Remote Sensing Symposium (InGARSS), Bangalore, India, 2023, pp. 1-4, doi: 10.1109/InGARSS59135.2023.10490397</a:t>
            </a:r>
          </a:p>
        </p:txBody>
      </p:sp>
      <p:sp>
        <p:nvSpPr>
          <p:cNvPr name="TextBox 8" id="8"/>
          <p:cNvSpPr txBox="true"/>
          <p:nvPr/>
        </p:nvSpPr>
        <p:spPr>
          <a:xfrm rot="0">
            <a:off x="476611" y="1344295"/>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697131" y="1941831"/>
            <a:ext cx="8614248" cy="168338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paper "A Hybrid Machine Learning Numerical Weather Prediction Approach for Rainfall Prediction" explores combining machine learning techniques with numerical weather prediction (NWP) models. It compares the performance of ML models like XGBoost and Neural Networks with traditional Linear SVM models using F1 scores and MAE. The study highlights advancements in prediction accuracy across various lead times, demonstrating the potential of ML to enhance weather forecasts.</a:t>
            </a:r>
          </a:p>
        </p:txBody>
      </p:sp>
      <p:sp>
        <p:nvSpPr>
          <p:cNvPr name="TextBox 10" id="10"/>
          <p:cNvSpPr txBox="true"/>
          <p:nvPr/>
        </p:nvSpPr>
        <p:spPr>
          <a:xfrm rot="0">
            <a:off x="731520" y="4037807"/>
            <a:ext cx="8299090" cy="113093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Machine learning significantly improves prediction accuracy and reliability, with higher F1-scores and lower M</a:t>
            </a:r>
            <a:r>
              <a:rPr lang="en-US" sz="1600">
                <a:solidFill>
                  <a:srgbClr val="000000"/>
                </a:solidFill>
                <a:latin typeface="Arial Italics"/>
                <a:ea typeface="Arial Italics"/>
                <a:cs typeface="Arial Italics"/>
                <a:sym typeface="Arial Italics"/>
              </a:rPr>
              <a:t>AE than traditional methods.These techniques are computationally efficient and can run on standard computing devices, including mobile platforms.</a:t>
            </a:r>
          </a:p>
          <a:p>
            <a:pPr algn="just">
              <a:lnSpc>
                <a:spcPts val="2240"/>
              </a:lnSpc>
            </a:pPr>
          </a:p>
        </p:txBody>
      </p:sp>
      <p:sp>
        <p:nvSpPr>
          <p:cNvPr name="TextBox 11" id="11"/>
          <p:cNvSpPr txBox="true"/>
          <p:nvPr/>
        </p:nvSpPr>
        <p:spPr>
          <a:xfrm rot="0">
            <a:off x="457561" y="3644266"/>
            <a:ext cx="1152136"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697131" y="5438934"/>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Machine learning models require large, high-quality datasets, which can be challenging to obtain and suffer reduced accuracy over longer lead times.</a:t>
            </a:r>
          </a:p>
        </p:txBody>
      </p:sp>
      <p:sp>
        <p:nvSpPr>
          <p:cNvPr name="TextBox 13" id="13"/>
          <p:cNvSpPr txBox="true"/>
          <p:nvPr/>
        </p:nvSpPr>
        <p:spPr>
          <a:xfrm rot="0">
            <a:off x="392477" y="4984274"/>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7</a:t>
            </a:r>
          </a:p>
        </p:txBody>
      </p:sp>
      <p:sp>
        <p:nvSpPr>
          <p:cNvPr name="TextBox 7" id="7"/>
          <p:cNvSpPr txBox="true"/>
          <p:nvPr/>
        </p:nvSpPr>
        <p:spPr>
          <a:xfrm rot="0">
            <a:off x="476611" y="190100"/>
            <a:ext cx="8869157" cy="1130935"/>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Y. Mizuno, M. Tanaka, Y. Tanaka, F. Kurokawa and N. Matsui, "A Prediction of Power Demand using Weather Forecasting and Machine Learning: A Case of a Clinic in Japan," 2022 10th International Conference on Smart Grid (icSmartGrid), Istanbul, Turkey, 2022, pp. 190-193, doi: 10.1109/icSmartGrid55722.2022.9848544. </a:t>
            </a:r>
          </a:p>
        </p:txBody>
      </p:sp>
      <p:sp>
        <p:nvSpPr>
          <p:cNvPr name="TextBox 8" id="8"/>
          <p:cNvSpPr txBox="true"/>
          <p:nvPr/>
        </p:nvSpPr>
        <p:spPr>
          <a:xfrm rot="0">
            <a:off x="442221" y="1471584"/>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761645" y="1983395"/>
            <a:ext cx="8614248" cy="1407160"/>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paper "A Prediction of Power Demand using Weather Forecasting and Machine Learning: A Case of a Clinic in Japan" discusses a method for predicting power demand in medical facilities using weather forecasting data and machine learning. This approach integrates weather information from the Japan Meteorological Agency (JMA) with clinical load data to create accurate power demand forecasts using MATLAB. </a:t>
            </a:r>
          </a:p>
        </p:txBody>
      </p:sp>
      <p:sp>
        <p:nvSpPr>
          <p:cNvPr name="TextBox 10" id="10"/>
          <p:cNvSpPr txBox="true"/>
          <p:nvPr/>
        </p:nvSpPr>
        <p:spPr>
          <a:xfrm rot="0">
            <a:off x="722990" y="4036060"/>
            <a:ext cx="8299090" cy="854710"/>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proposed model leverages actual clinical and weather data, achieving a high accuracy of power demand predictions with RMSE/MAE ratios of 1.37 and 1.50 for June 2021 and February 2022, respectively.</a:t>
            </a:r>
          </a:p>
        </p:txBody>
      </p:sp>
      <p:sp>
        <p:nvSpPr>
          <p:cNvPr name="TextBox 11" id="11"/>
          <p:cNvSpPr txBox="true"/>
          <p:nvPr/>
        </p:nvSpPr>
        <p:spPr>
          <a:xfrm rot="0">
            <a:off x="476611" y="3590925"/>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621260" y="5478780"/>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reliance on historical weather and load data may limit the model's adaptability to sudden, unforeseen changes in weather patterns or clinic activities.</a:t>
            </a:r>
          </a:p>
        </p:txBody>
      </p:sp>
      <p:sp>
        <p:nvSpPr>
          <p:cNvPr name="TextBox 13" id="13"/>
          <p:cNvSpPr txBox="true"/>
          <p:nvPr/>
        </p:nvSpPr>
        <p:spPr>
          <a:xfrm rot="0">
            <a:off x="442221" y="5033645"/>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8</a:t>
            </a:r>
          </a:p>
        </p:txBody>
      </p:sp>
      <p:sp>
        <p:nvSpPr>
          <p:cNvPr name="TextBox 7" id="7"/>
          <p:cNvSpPr txBox="true"/>
          <p:nvPr/>
        </p:nvSpPr>
        <p:spPr>
          <a:xfrm rot="0">
            <a:off x="442221" y="184785"/>
            <a:ext cx="8869157" cy="1130935"/>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S. Madan, P. Kumar, S. Rawat and T. Choudhury, "Analysis of Weather Prediction using Machine Learning &amp; Big Data," 2018 International Conference on Advances in Computing and Communication Engineering (ICACCE), Paris, France, 2018, pp. 259-264, doi: 10.1109/ICACCE.2018.8441679. </a:t>
            </a:r>
          </a:p>
        </p:txBody>
      </p:sp>
      <p:sp>
        <p:nvSpPr>
          <p:cNvPr name="TextBox 8" id="8"/>
          <p:cNvSpPr txBox="true"/>
          <p:nvPr/>
        </p:nvSpPr>
        <p:spPr>
          <a:xfrm rot="0">
            <a:off x="442221" y="1327785"/>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714325" y="1782445"/>
            <a:ext cx="8614248" cy="168338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use of machine learning and weather forecasting for predicting power demand and weather conditions is a growing field. The application in a Japanese clinic shows how these technologies can optimize energy use based on weather data. This involves the use of neural networks and regression models to make accurate predictions. Machine learning models, such as linear regression and support vector machines, have shown promising results in reducing prediction errors and improving efficiency.</a:t>
            </a:r>
          </a:p>
        </p:txBody>
      </p:sp>
      <p:sp>
        <p:nvSpPr>
          <p:cNvPr name="TextBox 10" id="10"/>
          <p:cNvSpPr txBox="true"/>
          <p:nvPr/>
        </p:nvSpPr>
        <p:spPr>
          <a:xfrm rot="0">
            <a:off x="714325" y="4017010"/>
            <a:ext cx="8299090"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This approach leads to highly accurate and reliable forecasts, enhancing the efficiency of energy management in facilities. </a:t>
            </a:r>
          </a:p>
        </p:txBody>
      </p:sp>
      <p:sp>
        <p:nvSpPr>
          <p:cNvPr name="TextBox 11" id="11"/>
          <p:cNvSpPr txBox="true"/>
          <p:nvPr/>
        </p:nvSpPr>
        <p:spPr>
          <a:xfrm rot="0">
            <a:off x="442221" y="3590925"/>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48715" y="5199698"/>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model's accuracy heavily depends on the quality and quantity of data, which can be a limitation.</a:t>
            </a:r>
          </a:p>
        </p:txBody>
      </p:sp>
      <p:sp>
        <p:nvSpPr>
          <p:cNvPr name="TextBox 13" id="13"/>
          <p:cNvSpPr txBox="true"/>
          <p:nvPr/>
        </p:nvSpPr>
        <p:spPr>
          <a:xfrm rot="0">
            <a:off x="442221" y="4745037"/>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9</a:t>
            </a:r>
          </a:p>
        </p:txBody>
      </p:sp>
      <p:sp>
        <p:nvSpPr>
          <p:cNvPr name="TextBox 7" id="7"/>
          <p:cNvSpPr txBox="true"/>
          <p:nvPr/>
        </p:nvSpPr>
        <p:spPr>
          <a:xfrm rot="0">
            <a:off x="586871" y="336973"/>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 A. Parashar, "IoT Based Automated Weather Report Generation and Prediction Using Machine Learning," 2019 2nd International Conference on Intelligent Communication and Computational Techniques (ICCT), Jaipur, India, 2019, pp. 339-344, doi: 10.1109/ICCT46177.2019.8968782. </a:t>
            </a:r>
          </a:p>
        </p:txBody>
      </p:sp>
      <p:sp>
        <p:nvSpPr>
          <p:cNvPr name="TextBox 8" id="8"/>
          <p:cNvSpPr txBox="true"/>
          <p:nvPr/>
        </p:nvSpPr>
        <p:spPr>
          <a:xfrm rot="0">
            <a:off x="442221" y="1423035"/>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731520" y="2020570"/>
            <a:ext cx="8614248" cy="113093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document "IoT Based Automated Weather Report Generation and Prediction Using Machine Learning" describes a system that utilizes IoT and machine learning for weather prediction. The system collects data from various sensors and uploads it to the cloud for processing and analysis.</a:t>
            </a:r>
          </a:p>
        </p:txBody>
      </p:sp>
      <p:sp>
        <p:nvSpPr>
          <p:cNvPr name="TextBox 10" id="10"/>
          <p:cNvSpPr txBox="true"/>
          <p:nvPr/>
        </p:nvSpPr>
        <p:spPr>
          <a:xfrm rot="0">
            <a:off x="761645" y="3797935"/>
            <a:ext cx="8299090"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Real-time data collection enhances prediction accuracy, and using machine learning models allows for efficient processing and analysis of large datasets. </a:t>
            </a:r>
          </a:p>
        </p:txBody>
      </p:sp>
      <p:sp>
        <p:nvSpPr>
          <p:cNvPr name="TextBox 11" id="11"/>
          <p:cNvSpPr txBox="true"/>
          <p:nvPr/>
        </p:nvSpPr>
        <p:spPr>
          <a:xfrm rot="0">
            <a:off x="442221" y="3267075"/>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31520" y="5002530"/>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Reliance on internet connectivity can cause data upload issues, and sensor malfunctions or interference can lead to inaccurate weather predictions. </a:t>
            </a:r>
          </a:p>
        </p:txBody>
      </p:sp>
      <p:sp>
        <p:nvSpPr>
          <p:cNvPr name="TextBox 13" id="13"/>
          <p:cNvSpPr txBox="true"/>
          <p:nvPr/>
        </p:nvSpPr>
        <p:spPr>
          <a:xfrm rot="0">
            <a:off x="442221" y="4471670"/>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323" y="175406"/>
            <a:ext cx="9211733" cy="7017173"/>
            <a:chOff x="0" y="0"/>
            <a:chExt cx="12282311" cy="9356231"/>
          </a:xfrm>
        </p:grpSpPr>
        <p:sp>
          <p:nvSpPr>
            <p:cNvPr name="Freeform 3" id="3"/>
            <p:cNvSpPr/>
            <p:nvPr/>
          </p:nvSpPr>
          <p:spPr>
            <a:xfrm flipH="false" flipV="false" rot="0">
              <a:off x="0" y="0"/>
              <a:ext cx="12282297" cy="9356217"/>
            </a:xfrm>
            <a:custGeom>
              <a:avLst/>
              <a:gdLst/>
              <a:ahLst/>
              <a:cxnLst/>
              <a:rect r="r" b="b" t="t" l="l"/>
              <a:pathLst>
                <a:path h="9356217" w="12282297">
                  <a:moveTo>
                    <a:pt x="18034" y="0"/>
                  </a:moveTo>
                  <a:lnTo>
                    <a:pt x="12264263" y="0"/>
                  </a:lnTo>
                  <a:cubicBezTo>
                    <a:pt x="12274296" y="0"/>
                    <a:pt x="12282297" y="8128"/>
                    <a:pt x="12282297" y="18034"/>
                  </a:cubicBezTo>
                  <a:lnTo>
                    <a:pt x="12282297" y="9338183"/>
                  </a:lnTo>
                  <a:cubicBezTo>
                    <a:pt x="12282297" y="9348215"/>
                    <a:pt x="12274169" y="9356217"/>
                    <a:pt x="12264263" y="9356217"/>
                  </a:cubicBezTo>
                  <a:lnTo>
                    <a:pt x="18034" y="9356217"/>
                  </a:lnTo>
                  <a:cubicBezTo>
                    <a:pt x="8001" y="9356217"/>
                    <a:pt x="0" y="9348089"/>
                    <a:pt x="0" y="9338183"/>
                  </a:cubicBezTo>
                  <a:lnTo>
                    <a:pt x="0" y="18034"/>
                  </a:lnTo>
                  <a:cubicBezTo>
                    <a:pt x="0" y="8128"/>
                    <a:pt x="8128" y="0"/>
                    <a:pt x="18034" y="0"/>
                  </a:cubicBezTo>
                  <a:moveTo>
                    <a:pt x="18034" y="36068"/>
                  </a:moveTo>
                  <a:lnTo>
                    <a:pt x="18034" y="18034"/>
                  </a:lnTo>
                  <a:lnTo>
                    <a:pt x="36068" y="18034"/>
                  </a:lnTo>
                  <a:lnTo>
                    <a:pt x="36068" y="9338183"/>
                  </a:lnTo>
                  <a:lnTo>
                    <a:pt x="18034" y="9338183"/>
                  </a:lnTo>
                  <a:lnTo>
                    <a:pt x="18034" y="9320149"/>
                  </a:lnTo>
                  <a:lnTo>
                    <a:pt x="12264263" y="9320149"/>
                  </a:lnTo>
                  <a:lnTo>
                    <a:pt x="12264263" y="9338183"/>
                  </a:lnTo>
                  <a:lnTo>
                    <a:pt x="12246229" y="9338183"/>
                  </a:lnTo>
                  <a:lnTo>
                    <a:pt x="12246229" y="18034"/>
                  </a:lnTo>
                  <a:lnTo>
                    <a:pt x="12264263" y="18034"/>
                  </a:lnTo>
                  <a:lnTo>
                    <a:pt x="12264263" y="36068"/>
                  </a:lnTo>
                  <a:lnTo>
                    <a:pt x="18034" y="36068"/>
                  </a:lnTo>
                  <a:close/>
                </a:path>
              </a:pathLst>
            </a:custGeom>
            <a:solidFill>
              <a:srgbClr val="000000"/>
            </a:solidFill>
          </p:spPr>
        </p:sp>
      </p:grpSp>
      <p:sp>
        <p:nvSpPr>
          <p:cNvPr name="AutoShape 4" id="4"/>
          <p:cNvSpPr/>
          <p:nvPr/>
        </p:nvSpPr>
        <p:spPr>
          <a:xfrm rot="10743">
            <a:off x="305300" y="1291802"/>
            <a:ext cx="9211778" cy="0"/>
          </a:xfrm>
          <a:prstGeom prst="line">
            <a:avLst/>
          </a:prstGeom>
          <a:ln cap="rnd" w="19050">
            <a:solidFill>
              <a:srgbClr val="1F497D"/>
            </a:solidFill>
            <a:prstDash val="solid"/>
            <a:headEnd type="none" len="sm" w="sm"/>
            <a:tailEnd type="none" len="sm" w="sm"/>
          </a:ln>
        </p:spPr>
      </p:sp>
      <p:sp>
        <p:nvSpPr>
          <p:cNvPr name="TextBox 5" id="5"/>
          <p:cNvSpPr txBox="true"/>
          <p:nvPr/>
        </p:nvSpPr>
        <p:spPr>
          <a:xfrm rot="0">
            <a:off x="3423920" y="6851015"/>
            <a:ext cx="2905760" cy="219075"/>
          </a:xfrm>
          <a:prstGeom prst="rect">
            <a:avLst/>
          </a:prstGeom>
        </p:spPr>
        <p:txBody>
          <a:bodyPr anchor="t" rtlCol="false" tIns="0" lIns="0" bIns="0" rIns="0">
            <a:spAutoFit/>
          </a:bodyPr>
          <a:lstStyle/>
          <a:p>
            <a:pPr algn="ctr">
              <a:lnSpc>
                <a:spcPts val="1535"/>
              </a:lnSpc>
            </a:pPr>
            <a:r>
              <a:rPr lang="en-US" sz="1279" spc="11">
                <a:solidFill>
                  <a:srgbClr val="000000"/>
                </a:solidFill>
                <a:latin typeface="Arial"/>
                <a:ea typeface="Arial"/>
                <a:cs typeface="Arial"/>
                <a:sym typeface="Arial"/>
              </a:rPr>
              <a:t>School of Computing</a:t>
            </a:r>
          </a:p>
        </p:txBody>
      </p:sp>
      <p:sp>
        <p:nvSpPr>
          <p:cNvPr name="TextBox 6" id="6"/>
          <p:cNvSpPr txBox="true"/>
          <p:nvPr/>
        </p:nvSpPr>
        <p:spPr>
          <a:xfrm rot="0">
            <a:off x="7081520" y="6851015"/>
            <a:ext cx="2092960" cy="219075"/>
          </a:xfrm>
          <a:prstGeom prst="rect">
            <a:avLst/>
          </a:prstGeom>
        </p:spPr>
        <p:txBody>
          <a:bodyPr anchor="t" rtlCol="false" tIns="0" lIns="0" bIns="0" rIns="0">
            <a:spAutoFit/>
          </a:bodyPr>
          <a:lstStyle/>
          <a:p>
            <a:pPr algn="r">
              <a:lnSpc>
                <a:spcPts val="1535"/>
              </a:lnSpc>
            </a:pPr>
            <a:r>
              <a:rPr lang="en-US" sz="1279" spc="11">
                <a:solidFill>
                  <a:srgbClr val="000000"/>
                </a:solidFill>
                <a:latin typeface="Arial"/>
                <a:ea typeface="Arial"/>
                <a:cs typeface="Arial"/>
                <a:sym typeface="Arial"/>
              </a:rPr>
              <a:t>10</a:t>
            </a:r>
          </a:p>
        </p:txBody>
      </p:sp>
      <p:sp>
        <p:nvSpPr>
          <p:cNvPr name="TextBox 7" id="7"/>
          <p:cNvSpPr txBox="true"/>
          <p:nvPr/>
        </p:nvSpPr>
        <p:spPr>
          <a:xfrm rot="0">
            <a:off x="442221" y="270827"/>
            <a:ext cx="8869157" cy="854710"/>
          </a:xfrm>
          <a:prstGeom prst="rect">
            <a:avLst/>
          </a:prstGeom>
        </p:spPr>
        <p:txBody>
          <a:bodyPr anchor="t" rtlCol="false" tIns="0" lIns="0" bIns="0" rIns="0">
            <a:spAutoFit/>
          </a:bodyPr>
          <a:lstStyle/>
          <a:p>
            <a:pPr algn="just">
              <a:lnSpc>
                <a:spcPts val="2239"/>
              </a:lnSpc>
            </a:pPr>
            <a:r>
              <a:rPr lang="en-US" sz="1599">
                <a:solidFill>
                  <a:srgbClr val="000000"/>
                </a:solidFill>
                <a:latin typeface="Arial"/>
                <a:ea typeface="Arial"/>
                <a:cs typeface="Arial"/>
                <a:sym typeface="Arial"/>
              </a:rPr>
              <a:t>S. E. Haupt, J. Cowie, S. Linden, T. McCandless, B. Kosovic and S. Alessandrini, "Machine Learning for Applied Weather Prediction," 2018 IEEE 14th International Conference on e?Science (e-Science), Amsterdam, Netherlands, 2018, pp. 276-277, doi: 10.1109/eScience.2018.00047</a:t>
            </a:r>
          </a:p>
        </p:txBody>
      </p:sp>
      <p:sp>
        <p:nvSpPr>
          <p:cNvPr name="TextBox 8" id="8"/>
          <p:cNvSpPr txBox="true"/>
          <p:nvPr/>
        </p:nvSpPr>
        <p:spPr>
          <a:xfrm rot="0">
            <a:off x="442221" y="1410970"/>
            <a:ext cx="8869157" cy="578485"/>
          </a:xfrm>
          <a:prstGeom prst="rect">
            <a:avLst/>
          </a:prstGeom>
        </p:spPr>
        <p:txBody>
          <a:bodyPr anchor="t" rtlCol="false" tIns="0" lIns="0" bIns="0" rIns="0">
            <a:spAutoFit/>
          </a:bodyPr>
          <a:lstStyle/>
          <a:p>
            <a:pPr algn="just" marL="345439" indent="-172720" lvl="1">
              <a:lnSpc>
                <a:spcPts val="2239"/>
              </a:lnSpc>
              <a:buFont typeface="Arial"/>
              <a:buChar char="•"/>
            </a:pPr>
            <a:r>
              <a:rPr lang="en-US" sz="1599">
                <a:solidFill>
                  <a:srgbClr val="000000"/>
                </a:solidFill>
                <a:latin typeface="Arial Bold"/>
                <a:ea typeface="Arial Bold"/>
                <a:cs typeface="Arial Bold"/>
                <a:sym typeface="Arial Bold"/>
              </a:rPr>
              <a:t>Description:</a:t>
            </a:r>
          </a:p>
          <a:p>
            <a:pPr algn="just">
              <a:lnSpc>
                <a:spcPts val="2239"/>
              </a:lnSpc>
            </a:pPr>
            <a:r>
              <a:rPr lang="en-US" sz="1599">
                <a:solidFill>
                  <a:srgbClr val="000000"/>
                </a:solidFill>
                <a:latin typeface="Arial"/>
                <a:ea typeface="Arial"/>
                <a:cs typeface="Arial"/>
                <a:sym typeface="Arial"/>
              </a:rPr>
              <a:t> </a:t>
            </a:r>
          </a:p>
        </p:txBody>
      </p:sp>
      <p:sp>
        <p:nvSpPr>
          <p:cNvPr name="TextBox 9" id="9"/>
          <p:cNvSpPr txBox="true"/>
          <p:nvPr/>
        </p:nvSpPr>
        <p:spPr>
          <a:xfrm rot="0">
            <a:off x="714325" y="1922781"/>
            <a:ext cx="8614248" cy="1683385"/>
          </a:xfrm>
          <a:prstGeom prst="rect">
            <a:avLst/>
          </a:prstGeom>
        </p:spPr>
        <p:txBody>
          <a:bodyPr anchor="t" rtlCol="false" tIns="0" lIns="0" bIns="0" rIns="0">
            <a:spAutoFit/>
          </a:bodyPr>
          <a:lstStyle/>
          <a:p>
            <a:pPr algn="just">
              <a:lnSpc>
                <a:spcPts val="2239"/>
              </a:lnSpc>
            </a:pPr>
            <a:r>
              <a:rPr lang="en-US" sz="1599">
                <a:solidFill>
                  <a:srgbClr val="000000"/>
                </a:solidFill>
                <a:latin typeface="Arial Italics"/>
                <a:ea typeface="Arial Italics"/>
                <a:cs typeface="Arial Italics"/>
                <a:sym typeface="Arial Italics"/>
              </a:rPr>
              <a:t>The National Center for Atmospheric Research (NCAR) uses machine learning for weather forecasting, exemplified by the Dynamic Integrated foreCasting (DICast®) System. DICast combines numerical weather prediction models and historical observations to optimize forecast accuracy. This system, along with other AI technologies, is applied in renewable energy, surface transportation, and wildfire forecasting. NCAR's AI-based advancements enhance the accuracy and reliability of weather forecasts.</a:t>
            </a:r>
          </a:p>
        </p:txBody>
      </p:sp>
      <p:sp>
        <p:nvSpPr>
          <p:cNvPr name="TextBox 10" id="10"/>
          <p:cNvSpPr txBox="true"/>
          <p:nvPr/>
        </p:nvSpPr>
        <p:spPr>
          <a:xfrm rot="0">
            <a:off x="761645" y="4222274"/>
            <a:ext cx="8299090"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It enhances decision-making in various fields like renewable energy and transportation, providing timely and precise information.</a:t>
            </a:r>
          </a:p>
        </p:txBody>
      </p:sp>
      <p:sp>
        <p:nvSpPr>
          <p:cNvPr name="TextBox 11" id="11"/>
          <p:cNvSpPr txBox="true"/>
          <p:nvPr/>
        </p:nvSpPr>
        <p:spPr>
          <a:xfrm rot="0">
            <a:off x="442221" y="3634264"/>
            <a:ext cx="1011337"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Merits:</a:t>
            </a:r>
          </a:p>
        </p:txBody>
      </p:sp>
      <p:sp>
        <p:nvSpPr>
          <p:cNvPr name="TextBox 12" id="12"/>
          <p:cNvSpPr txBox="true"/>
          <p:nvPr/>
        </p:nvSpPr>
        <p:spPr>
          <a:xfrm rot="0">
            <a:off x="714325" y="5274469"/>
            <a:ext cx="8579859" cy="578485"/>
          </a:xfrm>
          <a:prstGeom prst="rect">
            <a:avLst/>
          </a:prstGeom>
        </p:spPr>
        <p:txBody>
          <a:bodyPr anchor="t" rtlCol="false" tIns="0" lIns="0" bIns="0" rIns="0">
            <a:spAutoFit/>
          </a:bodyPr>
          <a:lstStyle/>
          <a:p>
            <a:pPr algn="just">
              <a:lnSpc>
                <a:spcPts val="2240"/>
              </a:lnSpc>
            </a:pPr>
            <a:r>
              <a:rPr lang="en-US" sz="1600">
                <a:solidFill>
                  <a:srgbClr val="000000"/>
                </a:solidFill>
                <a:latin typeface="Arial Italics"/>
                <a:ea typeface="Arial Italics"/>
                <a:cs typeface="Arial Italics"/>
                <a:sym typeface="Arial Italics"/>
              </a:rPr>
              <a:t>The reliance on large datasets and computational resources can be a limitation, making implementation challenging for resource-constrained environments. </a:t>
            </a:r>
          </a:p>
        </p:txBody>
      </p:sp>
      <p:sp>
        <p:nvSpPr>
          <p:cNvPr name="TextBox 13" id="13"/>
          <p:cNvSpPr txBox="true"/>
          <p:nvPr/>
        </p:nvSpPr>
        <p:spPr>
          <a:xfrm rot="0">
            <a:off x="442221" y="4886484"/>
            <a:ext cx="1282303" cy="302260"/>
          </a:xfrm>
          <a:prstGeom prst="rect">
            <a:avLst/>
          </a:prstGeom>
        </p:spPr>
        <p:txBody>
          <a:bodyPr anchor="t" rtlCol="false" tIns="0" lIns="0" bIns="0" rIns="0">
            <a:spAutoFit/>
          </a:bodyPr>
          <a:lstStyle/>
          <a:p>
            <a:pPr algn="ctr" marL="345439" indent="-172720" lvl="1">
              <a:lnSpc>
                <a:spcPts val="2239"/>
              </a:lnSpc>
              <a:buFont typeface="Arial"/>
              <a:buChar char="•"/>
            </a:pPr>
            <a:r>
              <a:rPr lang="en-US" sz="1599">
                <a:solidFill>
                  <a:srgbClr val="000000"/>
                </a:solidFill>
                <a:latin typeface="Arial Bold"/>
                <a:ea typeface="Arial Bold"/>
                <a:cs typeface="Arial Bold"/>
                <a:sym typeface="Arial Bold"/>
              </a:rPr>
              <a:t>Demerits: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DAGLkp8Yal4</dc:identifier>
  <dcterms:modified xsi:type="dcterms:W3CDTF">2011-08-01T06:04:30Z</dcterms:modified>
  <cp:revision>1</cp:revision>
  <dc:title>1st review AC ppt.pptx</dc:title>
</cp:coreProperties>
</file>