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DD9C6-38BB-4270-85B2-7D822B6E76E1}" v="2191" dt="2022-12-03T15:41:0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BORGES" userId="S::pedro.borges17@aluno.unip.br::c48edcab-40e8-4115-89f4-1d38e9560ede" providerId="AD" clId="Web-{931DD9C6-38BB-4270-85B2-7D822B6E76E1}"/>
    <pc:docChg chg="addSld modSld">
      <pc:chgData name="PEDRO BORGES" userId="S::pedro.borges17@aluno.unip.br::c48edcab-40e8-4115-89f4-1d38e9560ede" providerId="AD" clId="Web-{931DD9C6-38BB-4270-85B2-7D822B6E76E1}" dt="2022-12-03T15:41:02.876" v="2073" actId="20577"/>
      <pc:docMkLst>
        <pc:docMk/>
      </pc:docMkLst>
      <pc:sldChg chg="modSp">
        <pc:chgData name="PEDRO BORGES" userId="S::pedro.borges17@aluno.unip.br::c48edcab-40e8-4115-89f4-1d38e9560ede" providerId="AD" clId="Web-{931DD9C6-38BB-4270-85B2-7D822B6E76E1}" dt="2022-12-03T15:34:14.019" v="2002" actId="20577"/>
        <pc:sldMkLst>
          <pc:docMk/>
          <pc:sldMk cId="3783407559" sldId="256"/>
        </pc:sldMkLst>
        <pc:spChg chg="mod">
          <ac:chgData name="PEDRO BORGES" userId="S::pedro.borges17@aluno.unip.br::c48edcab-40e8-4115-89f4-1d38e9560ede" providerId="AD" clId="Web-{931DD9C6-38BB-4270-85B2-7D822B6E76E1}" dt="2022-12-03T15:34:14.019" v="2002" actId="20577"/>
          <ac:spMkLst>
            <pc:docMk/>
            <pc:sldMk cId="3783407559" sldId="256"/>
            <ac:spMk id="3" creationId="{27142760-D208-494F-A74A-A4A566C1E429}"/>
          </ac:spMkLst>
        </pc:spChg>
      </pc:sldChg>
      <pc:sldChg chg="addSp modSp">
        <pc:chgData name="PEDRO BORGES" userId="S::pedro.borges17@aluno.unip.br::c48edcab-40e8-4115-89f4-1d38e9560ede" providerId="AD" clId="Web-{931DD9C6-38BB-4270-85B2-7D822B6E76E1}" dt="2022-12-03T15:22:10.299" v="1987" actId="1076"/>
        <pc:sldMkLst>
          <pc:docMk/>
          <pc:sldMk cId="3313937348" sldId="257"/>
        </pc:sldMkLst>
        <pc:spChg chg="mod">
          <ac:chgData name="PEDRO BORGES" userId="S::pedro.borges17@aluno.unip.br::c48edcab-40e8-4115-89f4-1d38e9560ede" providerId="AD" clId="Web-{931DD9C6-38BB-4270-85B2-7D822B6E76E1}" dt="2022-12-03T14:58:10.005" v="1051" actId="14100"/>
          <ac:spMkLst>
            <pc:docMk/>
            <pc:sldMk cId="3313937348" sldId="257"/>
            <ac:spMk id="2" creationId="{634F22A6-A0AC-4909-94C7-0022138211A1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5:22:10.299" v="1987" actId="1076"/>
          <ac:spMkLst>
            <pc:docMk/>
            <pc:sldMk cId="3313937348" sldId="257"/>
            <ac:spMk id="3" creationId="{A81F4C18-D730-1466-C38B-F5B310B23843}"/>
          </ac:spMkLst>
        </pc:spChg>
        <pc:graphicFrameChg chg="mod">
          <ac:chgData name="PEDRO BORGES" userId="S::pedro.borges17@aluno.unip.br::c48edcab-40e8-4115-89f4-1d38e9560ede" providerId="AD" clId="Web-{931DD9C6-38BB-4270-85B2-7D822B6E76E1}" dt="2022-12-03T15:21:34.080" v="1981" actId="1076"/>
          <ac:graphicFrameMkLst>
            <pc:docMk/>
            <pc:sldMk cId="3313937348" sldId="257"/>
            <ac:graphicFrameMk id="7" creationId="{9F1AC4DE-46DB-4C66-B19B-2ED299BB7A1E}"/>
          </ac:graphicFrameMkLst>
        </pc:graphicFrameChg>
        <pc:inkChg chg="mod">
          <ac:chgData name="PEDRO BORGES" userId="S::pedro.borges17@aluno.unip.br::c48edcab-40e8-4115-89f4-1d38e9560ede" providerId="AD" clId="Web-{931DD9C6-38BB-4270-85B2-7D822B6E76E1}" dt="2022-12-03T15:21:49.127" v="1982" actId="1076"/>
          <ac:inkMkLst>
            <pc:docMk/>
            <pc:sldMk cId="3313937348" sldId="257"/>
            <ac:inkMk id="12" creationId="{401D25EB-E6C1-4360-B76E-C180772BCD73}"/>
          </ac:inkMkLst>
        </pc:inkChg>
      </pc:sldChg>
      <pc:sldChg chg="addSp delSp modSp new">
        <pc:chgData name="PEDRO BORGES" userId="S::pedro.borges17@aluno.unip.br::c48edcab-40e8-4115-89f4-1d38e9560ede" providerId="AD" clId="Web-{931DD9C6-38BB-4270-85B2-7D822B6E76E1}" dt="2022-12-03T15:21:11.298" v="1977" actId="20577"/>
        <pc:sldMkLst>
          <pc:docMk/>
          <pc:sldMk cId="2956159954" sldId="258"/>
        </pc:sldMkLst>
        <pc:spChg chg="del mod">
          <ac:chgData name="PEDRO BORGES" userId="S::pedro.borges17@aluno.unip.br::c48edcab-40e8-4115-89f4-1d38e9560ede" providerId="AD" clId="Web-{931DD9C6-38BB-4270-85B2-7D822B6E76E1}" dt="2022-12-03T13:27:18.490" v="158"/>
          <ac:spMkLst>
            <pc:docMk/>
            <pc:sldMk cId="2956159954" sldId="258"/>
            <ac:spMk id="2" creationId="{F8EEDEB2-6E8B-6AB2-EC6E-FC45F035B156}"/>
          </ac:spMkLst>
        </pc:spChg>
        <pc:spChg chg="mod">
          <ac:chgData name="PEDRO BORGES" userId="S::pedro.borges17@aluno.unip.br::c48edcab-40e8-4115-89f4-1d38e9560ede" providerId="AD" clId="Web-{931DD9C6-38BB-4270-85B2-7D822B6E76E1}" dt="2022-12-03T15:21:11.298" v="1977" actId="20577"/>
          <ac:spMkLst>
            <pc:docMk/>
            <pc:sldMk cId="2956159954" sldId="258"/>
            <ac:spMk id="3" creationId="{13330F6F-648C-6B3C-0953-659B7E9E878D}"/>
          </ac:spMkLst>
        </pc:spChg>
        <pc:spChg chg="add del mod">
          <ac:chgData name="PEDRO BORGES" userId="S::pedro.borges17@aluno.unip.br::c48edcab-40e8-4115-89f4-1d38e9560ede" providerId="AD" clId="Web-{931DD9C6-38BB-4270-85B2-7D822B6E76E1}" dt="2022-12-03T13:27:30.693" v="161"/>
          <ac:spMkLst>
            <pc:docMk/>
            <pc:sldMk cId="2956159954" sldId="258"/>
            <ac:spMk id="7" creationId="{DBD8220D-A4C3-6FA4-BCB1-0793587F8A44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4:58:22.802" v="1054" actId="20577"/>
          <ac:spMkLst>
            <pc:docMk/>
            <pc:sldMk cId="2956159954" sldId="258"/>
            <ac:spMk id="11" creationId="{81B7F030-0759-14EE-8B5D-5A01B640FA5D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3:14:20.483" v="133"/>
          <ac:picMkLst>
            <pc:docMk/>
            <pc:sldMk cId="2956159954" sldId="258"/>
            <ac:picMk id="5" creationId="{A49E9FCB-7A44-89E1-0066-F1FA0F481013}"/>
          </ac:picMkLst>
        </pc:picChg>
        <pc:picChg chg="add del">
          <ac:chgData name="PEDRO BORGES" userId="S::pedro.borges17@aluno.unip.br::c48edcab-40e8-4115-89f4-1d38e9560ede" providerId="AD" clId="Web-{931DD9C6-38BB-4270-85B2-7D822B6E76E1}" dt="2022-12-03T13:27:22.911" v="160"/>
          <ac:picMkLst>
            <pc:docMk/>
            <pc:sldMk cId="2956159954" sldId="258"/>
            <ac:picMk id="9" creationId="{4F8E674C-DE98-FDDA-7EF4-8BAE92B87C2A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4:58:33.818" v="1055" actId="20577"/>
        <pc:sldMkLst>
          <pc:docMk/>
          <pc:sldMk cId="350268379" sldId="259"/>
        </pc:sldMkLst>
        <pc:spChg chg="del mod">
          <ac:chgData name="PEDRO BORGES" userId="S::pedro.borges17@aluno.unip.br::c48edcab-40e8-4115-89f4-1d38e9560ede" providerId="AD" clId="Web-{931DD9C6-38BB-4270-85B2-7D822B6E76E1}" dt="2022-12-03T13:57:11.799" v="392"/>
          <ac:spMkLst>
            <pc:docMk/>
            <pc:sldMk cId="350268379" sldId="259"/>
            <ac:spMk id="2" creationId="{4B3D478C-C679-92F1-2E27-89370A1DE1AF}"/>
          </ac:spMkLst>
        </pc:spChg>
        <pc:spChg chg="del">
          <ac:chgData name="PEDRO BORGES" userId="S::pedro.borges17@aluno.unip.br::c48edcab-40e8-4115-89f4-1d38e9560ede" providerId="AD" clId="Web-{931DD9C6-38BB-4270-85B2-7D822B6E76E1}" dt="2022-12-03T13:58:24.676" v="405"/>
          <ac:spMkLst>
            <pc:docMk/>
            <pc:sldMk cId="350268379" sldId="259"/>
            <ac:spMk id="3" creationId="{84B6333A-96B1-D2C3-2991-DC42183076FB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4:58:33.818" v="1055" actId="20577"/>
          <ac:spMkLst>
            <pc:docMk/>
            <pc:sldMk cId="350268379" sldId="259"/>
            <ac:spMk id="7" creationId="{86D458E4-BFC4-2CCF-973D-DFCD1D2CF0AF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3:58:55.879" v="410"/>
          <ac:spMkLst>
            <pc:docMk/>
            <pc:sldMk cId="350268379" sldId="259"/>
            <ac:spMk id="10" creationId="{6AA2D1C1-2136-A361-22E4-EC5972A6876E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3:57:04.034" v="391"/>
          <ac:picMkLst>
            <pc:docMk/>
            <pc:sldMk cId="350268379" sldId="259"/>
            <ac:picMk id="5" creationId="{5CBED215-CBA7-8472-A1FB-14D9549A206C}"/>
          </ac:picMkLst>
        </pc:picChg>
        <pc:picChg chg="add del mod ord">
          <ac:chgData name="PEDRO BORGES" userId="S::pedro.borges17@aluno.unip.br::c48edcab-40e8-4115-89f4-1d38e9560ede" providerId="AD" clId="Web-{931DD9C6-38BB-4270-85B2-7D822B6E76E1}" dt="2022-12-03T13:58:55.879" v="410"/>
          <ac:picMkLst>
            <pc:docMk/>
            <pc:sldMk cId="350268379" sldId="259"/>
            <ac:picMk id="8" creationId="{2915DEDF-C141-4B55-4750-3467A3D90750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5:21:02.923" v="1976" actId="20577"/>
        <pc:sldMkLst>
          <pc:docMk/>
          <pc:sldMk cId="3474627386" sldId="260"/>
        </pc:sldMkLst>
        <pc:spChg chg="del mod">
          <ac:chgData name="PEDRO BORGES" userId="S::pedro.borges17@aluno.unip.br::c48edcab-40e8-4115-89f4-1d38e9560ede" providerId="AD" clId="Web-{931DD9C6-38BB-4270-85B2-7D822B6E76E1}" dt="2022-12-03T14:02:06.648" v="414"/>
          <ac:spMkLst>
            <pc:docMk/>
            <pc:sldMk cId="3474627386" sldId="260"/>
            <ac:spMk id="2" creationId="{ED891C15-1991-F23C-10E7-8E41505A2CF0}"/>
          </ac:spMkLst>
        </pc:spChg>
        <pc:spChg chg="mod">
          <ac:chgData name="PEDRO BORGES" userId="S::pedro.borges17@aluno.unip.br::c48edcab-40e8-4115-89f4-1d38e9560ede" providerId="AD" clId="Web-{931DD9C6-38BB-4270-85B2-7D822B6E76E1}" dt="2022-12-03T15:21:02.923" v="1976" actId="20577"/>
          <ac:spMkLst>
            <pc:docMk/>
            <pc:sldMk cId="3474627386" sldId="260"/>
            <ac:spMk id="3" creationId="{4B848176-AB30-DDF1-3212-B9C552E9F9E8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4:58:49.677" v="1058" actId="20577"/>
          <ac:spMkLst>
            <pc:docMk/>
            <pc:sldMk cId="3474627386" sldId="260"/>
            <ac:spMk id="7" creationId="{8D14D1E2-5036-C22E-183D-D497B0C5A9DE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4:01:48.242" v="413"/>
          <ac:picMkLst>
            <pc:docMk/>
            <pc:sldMk cId="3474627386" sldId="260"/>
            <ac:picMk id="5" creationId="{D68B5F3A-7334-9C91-F160-23301219377F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5:20:56.298" v="1975" actId="20577"/>
        <pc:sldMkLst>
          <pc:docMk/>
          <pc:sldMk cId="4065361686" sldId="261"/>
        </pc:sldMkLst>
        <pc:spChg chg="del mod">
          <ac:chgData name="PEDRO BORGES" userId="S::pedro.borges17@aluno.unip.br::c48edcab-40e8-4115-89f4-1d38e9560ede" providerId="AD" clId="Web-{931DD9C6-38BB-4270-85B2-7D822B6E76E1}" dt="2022-12-03T14:15:31.361" v="663"/>
          <ac:spMkLst>
            <pc:docMk/>
            <pc:sldMk cId="4065361686" sldId="261"/>
            <ac:spMk id="2" creationId="{187AA441-F5C3-2176-4600-2B8564EC1124}"/>
          </ac:spMkLst>
        </pc:spChg>
        <pc:spChg chg="mod">
          <ac:chgData name="PEDRO BORGES" userId="S::pedro.borges17@aluno.unip.br::c48edcab-40e8-4115-89f4-1d38e9560ede" providerId="AD" clId="Web-{931DD9C6-38BB-4270-85B2-7D822B6E76E1}" dt="2022-12-03T15:20:56.298" v="1975" actId="20577"/>
          <ac:spMkLst>
            <pc:docMk/>
            <pc:sldMk cId="4065361686" sldId="261"/>
            <ac:spMk id="3" creationId="{38D83C45-F120-3FA5-A553-1539BD04CC9F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4:58:54.927" v="1059" actId="20577"/>
          <ac:spMkLst>
            <pc:docMk/>
            <pc:sldMk cId="4065361686" sldId="261"/>
            <ac:spMk id="7" creationId="{472775E5-C4D0-087C-9F3C-610884BB82D4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4:14:53.376" v="658"/>
          <ac:picMkLst>
            <pc:docMk/>
            <pc:sldMk cId="4065361686" sldId="261"/>
            <ac:picMk id="5" creationId="{4A3C0BA0-1F84-F04E-7E32-69039E06042B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5:20:44.329" v="1973" actId="20577"/>
        <pc:sldMkLst>
          <pc:docMk/>
          <pc:sldMk cId="3540119450" sldId="262"/>
        </pc:sldMkLst>
        <pc:spChg chg="del mod">
          <ac:chgData name="PEDRO BORGES" userId="S::pedro.borges17@aluno.unip.br::c48edcab-40e8-4115-89f4-1d38e9560ede" providerId="AD" clId="Web-{931DD9C6-38BB-4270-85B2-7D822B6E76E1}" dt="2022-12-03T14:57:28.754" v="1047"/>
          <ac:spMkLst>
            <pc:docMk/>
            <pc:sldMk cId="3540119450" sldId="262"/>
            <ac:spMk id="2" creationId="{78E73003-02A8-6263-F237-2F0867266E2E}"/>
          </ac:spMkLst>
        </pc:spChg>
        <pc:spChg chg="mod">
          <ac:chgData name="PEDRO BORGES" userId="S::pedro.borges17@aluno.unip.br::c48edcab-40e8-4115-89f4-1d38e9560ede" providerId="AD" clId="Web-{931DD9C6-38BB-4270-85B2-7D822B6E76E1}" dt="2022-12-03T15:20:44.329" v="1973" actId="20577"/>
          <ac:spMkLst>
            <pc:docMk/>
            <pc:sldMk cId="3540119450" sldId="262"/>
            <ac:spMk id="3" creationId="{F773C791-7902-D17A-9855-6DBDA4EF100E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4:59:09.443" v="1062" actId="20577"/>
          <ac:spMkLst>
            <pc:docMk/>
            <pc:sldMk cId="3540119450" sldId="262"/>
            <ac:spMk id="7" creationId="{82B50541-967B-89FC-4BE3-DBE101C697D5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4:57:14.097" v="1046"/>
          <ac:picMkLst>
            <pc:docMk/>
            <pc:sldMk cId="3540119450" sldId="262"/>
            <ac:picMk id="5" creationId="{ADA24324-40B6-F0C7-56AC-B422BA5157C2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5:20:28.626" v="1970" actId="20577"/>
        <pc:sldMkLst>
          <pc:docMk/>
          <pc:sldMk cId="2431818824" sldId="263"/>
        </pc:sldMkLst>
        <pc:spChg chg="add del mod">
          <ac:chgData name="PEDRO BORGES" userId="S::pedro.borges17@aluno.unip.br::c48edcab-40e8-4115-89f4-1d38e9560ede" providerId="AD" clId="Web-{931DD9C6-38BB-4270-85B2-7D822B6E76E1}" dt="2022-12-03T15:12:31.664" v="1701"/>
          <ac:spMkLst>
            <pc:docMk/>
            <pc:sldMk cId="2431818824" sldId="263"/>
            <ac:spMk id="2" creationId="{933744A7-1AD9-DC39-EACE-A3E34AC71DE2}"/>
          </ac:spMkLst>
        </pc:spChg>
        <pc:spChg chg="del mod">
          <ac:chgData name="PEDRO BORGES" userId="S::pedro.borges17@aluno.unip.br::c48edcab-40e8-4115-89f4-1d38e9560ede" providerId="AD" clId="Web-{931DD9C6-38BB-4270-85B2-7D822B6E76E1}" dt="2022-12-03T15:17:28.560" v="1785"/>
          <ac:spMkLst>
            <pc:docMk/>
            <pc:sldMk cId="2431818824" sldId="263"/>
            <ac:spMk id="3" creationId="{8E093056-F828-65BF-101F-DD83A280AAE3}"/>
          </ac:spMkLst>
        </pc:spChg>
        <pc:spChg chg="add del">
          <ac:chgData name="PEDRO BORGES" userId="S::pedro.borges17@aluno.unip.br::c48edcab-40e8-4115-89f4-1d38e9560ede" providerId="AD" clId="Web-{931DD9C6-38BB-4270-85B2-7D822B6E76E1}" dt="2022-12-03T15:12:13.008" v="1700"/>
          <ac:spMkLst>
            <pc:docMk/>
            <pc:sldMk cId="2431818824" sldId="263"/>
            <ac:spMk id="7" creationId="{666C4EE5-85B0-01AB-60CA-0B7D6ABF215A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5:12:32.414" v="1702"/>
          <ac:spMkLst>
            <pc:docMk/>
            <pc:sldMk cId="2431818824" sldId="263"/>
            <ac:spMk id="9" creationId="{E411A536-E36A-04BC-BF8D-7AAB2E7DA1B2}"/>
          </ac:spMkLst>
        </pc:spChg>
        <pc:spChg chg="add del mod">
          <ac:chgData name="PEDRO BORGES" userId="S::pedro.borges17@aluno.unip.br::c48edcab-40e8-4115-89f4-1d38e9560ede" providerId="AD" clId="Web-{931DD9C6-38BB-4270-85B2-7D822B6E76E1}" dt="2022-12-03T15:20:13.250" v="1968"/>
          <ac:spMkLst>
            <pc:docMk/>
            <pc:sldMk cId="2431818824" sldId="263"/>
            <ac:spMk id="10" creationId="{E6C28240-329E-8E0F-0E0E-38E465A25EDF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5:20:28.626" v="1970" actId="20577"/>
          <ac:spMkLst>
            <pc:docMk/>
            <pc:sldMk cId="2431818824" sldId="263"/>
            <ac:spMk id="12" creationId="{C830CEE6-A275-C816-3F50-05DB7B931F24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5:10:42.537" v="1676"/>
          <ac:picMkLst>
            <pc:docMk/>
            <pc:sldMk cId="2431818824" sldId="263"/>
            <ac:picMk id="5" creationId="{FDB2EC34-D3BA-507D-5715-F5866A0AC19D}"/>
          </ac:picMkLst>
        </pc:picChg>
      </pc:sldChg>
      <pc:sldChg chg="addSp delSp modSp new">
        <pc:chgData name="PEDRO BORGES" userId="S::pedro.borges17@aluno.unip.br::c48edcab-40e8-4115-89f4-1d38e9560ede" providerId="AD" clId="Web-{931DD9C6-38BB-4270-85B2-7D822B6E76E1}" dt="2022-12-03T15:41:02.876" v="2073" actId="20577"/>
        <pc:sldMkLst>
          <pc:docMk/>
          <pc:sldMk cId="4144469868" sldId="264"/>
        </pc:sldMkLst>
        <pc:spChg chg="del mod">
          <ac:chgData name="PEDRO BORGES" userId="S::pedro.borges17@aluno.unip.br::c48edcab-40e8-4115-89f4-1d38e9560ede" providerId="AD" clId="Web-{931DD9C6-38BB-4270-85B2-7D822B6E76E1}" dt="2022-12-03T15:37:02.382" v="2006"/>
          <ac:spMkLst>
            <pc:docMk/>
            <pc:sldMk cId="4144469868" sldId="264"/>
            <ac:spMk id="2" creationId="{681956BA-034D-68C8-108C-E97C21C12BCF}"/>
          </ac:spMkLst>
        </pc:spChg>
        <pc:spChg chg="mod">
          <ac:chgData name="PEDRO BORGES" userId="S::pedro.borges17@aluno.unip.br::c48edcab-40e8-4115-89f4-1d38e9560ede" providerId="AD" clId="Web-{931DD9C6-38BB-4270-85B2-7D822B6E76E1}" dt="2022-12-03T15:41:02.876" v="2073" actId="20577"/>
          <ac:spMkLst>
            <pc:docMk/>
            <pc:sldMk cId="4144469868" sldId="264"/>
            <ac:spMk id="3" creationId="{F506A5A4-9628-978D-8F97-15731A4878F9}"/>
          </ac:spMkLst>
        </pc:spChg>
        <pc:spChg chg="add mod">
          <ac:chgData name="PEDRO BORGES" userId="S::pedro.borges17@aluno.unip.br::c48edcab-40e8-4115-89f4-1d38e9560ede" providerId="AD" clId="Web-{931DD9C6-38BB-4270-85B2-7D822B6E76E1}" dt="2022-12-03T15:37:17.569" v="2011" actId="1076"/>
          <ac:spMkLst>
            <pc:docMk/>
            <pc:sldMk cId="4144469868" sldId="264"/>
            <ac:spMk id="7" creationId="{D880E8C6-CB3B-AE5E-9B08-B00A29B140B8}"/>
          </ac:spMkLst>
        </pc:spChg>
        <pc:picChg chg="add">
          <ac:chgData name="PEDRO BORGES" userId="S::pedro.borges17@aluno.unip.br::c48edcab-40e8-4115-89f4-1d38e9560ede" providerId="AD" clId="Web-{931DD9C6-38BB-4270-85B2-7D822B6E76E1}" dt="2022-12-03T15:36:34.069" v="2005"/>
          <ac:picMkLst>
            <pc:docMk/>
            <pc:sldMk cId="4144469868" sldId="264"/>
            <ac:picMk id="5" creationId="{80C57CF4-5734-A4A8-D6E9-AF532F37041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431811851939784E-2"/>
          <c:y val="3.0676763504739146E-2"/>
          <c:w val="0.95080499448438516"/>
          <c:h val="0.87973131488528467"/>
        </c:manualLayout>
      </c:layout>
      <c:lineChart>
        <c:grouping val="standard"/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Nº Pedidos</c:v>
                </c:pt>
              </c:strCache>
            </c:strRef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circle"/>
            <c:size val="6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c:spPr>
          </c:marker>
          <c:dPt>
            <c:idx val="0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FB-492C-86C9-F96481B954E6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05FB-492C-86C9-F96481B954E6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5FB-492C-86C9-F96481B954E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FB-492C-86C9-F96481B954E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0C29D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5FB-492C-86C9-F96481B954E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0C29D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FB-492C-86C9-F96481B954E6}"/>
              </c:ext>
            </c:extLst>
          </c:dPt>
          <c:cat>
            <c:numRef>
              <c:f>Planilha1!$A$2:$A$7</c:f>
              <c:numCache>
                <c:formatCode>mmm\-yy</c:formatCode>
                <c:ptCount val="6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43191</c:v>
                </c:pt>
                <c:pt idx="5">
                  <c:v>43282</c:v>
                </c:pt>
              </c:numCache>
            </c:num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</c:v>
                </c:pt>
                <c:pt idx="1">
                  <c:v>4949</c:v>
                </c:pt>
                <c:pt idx="2">
                  <c:v>12215</c:v>
                </c:pt>
                <c:pt idx="3">
                  <c:v>20628</c:v>
                </c:pt>
                <c:pt idx="4">
                  <c:v>19643</c:v>
                </c:pt>
                <c:pt idx="5">
                  <c:v>12507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FB-492C-86C9-F96481B9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4712815"/>
        <c:axId val="734715727"/>
      </c:lineChart>
      <c:catAx>
        <c:axId val="7347128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  <a:headEnd type="diamon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4715727"/>
        <c:crosses val="autoZero"/>
        <c:auto val="0"/>
        <c:lblAlgn val="ctr"/>
        <c:lblOffset val="100"/>
        <c:noMultiLvlLbl val="0"/>
      </c:catAx>
      <c:valAx>
        <c:axId val="7347157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471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286113151820849E-2"/>
          <c:y val="5.0371000264943531E-2"/>
          <c:w val="0.9134277736963583"/>
          <c:h val="0.7999930194519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Estados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C29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139-4EC9-9944-9CC2CE70F3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SP, RJ e MG</c:v>
                </c:pt>
                <c:pt idx="1">
                  <c:v>23 Estados restantes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64203</c:v>
                </c:pt>
                <c:pt idx="1">
                  <c:v>32273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9-4EC9-9944-9CC2CE70F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4662079"/>
        <c:axId val="1624667487"/>
      </c:barChart>
      <c:catAx>
        <c:axId val="1624662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4667487"/>
        <c:crosses val="autoZero"/>
        <c:auto val="1"/>
        <c:lblAlgn val="ctr"/>
        <c:lblOffset val="100"/>
        <c:noMultiLvlLbl val="0"/>
      </c:catAx>
      <c:valAx>
        <c:axId val="162466748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24662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59965551181103"/>
          <c:y val="0.17389202916510646"/>
          <c:w val="0.76581053149606304"/>
          <c:h val="0.770545228189885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Cartão de Crédito</c:v>
                </c:pt>
              </c:strCache>
            </c:strRef>
          </c:tx>
          <c:spPr>
            <a:solidFill>
              <a:srgbClr val="0C29D0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Método de Pagamento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73.92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9-43F1-8BB1-C21996F3C23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Outros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Método de Pagamento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26.08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9-43F1-8BB1-C21996F3C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5712095"/>
        <c:axId val="1585711679"/>
      </c:barChart>
      <c:catAx>
        <c:axId val="1585712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5711679"/>
        <c:crosses val="autoZero"/>
        <c:auto val="1"/>
        <c:lblAlgn val="ctr"/>
        <c:lblOffset val="100"/>
        <c:noMultiLvlLbl val="0"/>
      </c:catAx>
      <c:valAx>
        <c:axId val="1585711679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11115889701249"/>
          <c:y val="4.5463657712354659E-2"/>
          <c:w val="0.50423026459952736"/>
          <c:h val="0.132909346796167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1T18:44:49.601"/>
    </inkml:context>
    <inkml:brush xml:id="br0">
      <inkml:brushProperty name="width" value="0.025" units="cm"/>
      <inkml:brushProperty name="height" value="0.025" units="cm"/>
      <inkml:brushProperty name="color" value="#808080"/>
      <inkml:brushProperty name="ignorePressure" value="1"/>
    </inkml:brush>
  </inkml:definitions>
  <inkml:trace contextRef="#ctx0" brushRef="#br0">0 1,'0'6600,"0"-6574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5.84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6.641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8.266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8.758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5:01.04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0 24575,'0'7'0,"0"1"-8191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7A57-1DBA-47AF-8BD6-66A523F4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D9018-2A50-494C-B35F-37F15C27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0A048-98C8-46B5-897E-3E7E98A2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943E8-2AED-484F-B049-FFBAD7CB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85BF3-66E7-4F55-BAB6-85EA0CA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8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9E2E-18CA-40D6-B0C3-B17D46F3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710C9-A4A2-42B0-B433-395F240C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EC94C-FF69-4ECB-A11B-CD44B156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86FD6-76A6-4D58-A09E-9FAA4032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0F3240-02FB-4EC7-B5C8-C143DFF6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52345-2869-4A4B-876A-06CF55762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2AF29-9E0C-4848-A023-F2AB2CB6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B32BB-F932-4913-9CF0-111564F5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33684-D0B6-4E62-A2F0-7585EF8F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7D4D0-6151-4A99-974D-65A29E22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EDAC7-9987-443F-8AC3-828A0FE9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1A5B2-5A6D-48D8-A461-74E0B0E6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736FD-3602-4CD2-B997-E250B1CD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C35BB-76BF-471B-B489-CB5C6397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E9A3D-6F0A-4666-9A68-2C774DAE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4D3E-5EFA-433E-9065-97B120D0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A68843-6438-4B09-AAAD-29B1B88B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E38B2-4D8F-4E09-A1A4-6503C8C5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0DF82-13B6-4DA1-BBA8-F731FAC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20AAD-678E-4874-9720-7A820155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30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DE4FE-4492-48DD-8D3F-869F0F33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B0242-C08C-42F0-AF43-F473480FD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379358-B196-420C-9136-E075397DD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25939B-9CD7-469C-A30F-73F6D751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5A2D3-AF0A-4837-9262-C30CB8D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1B748-22DA-40C4-9557-A408EBD6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817A9-5C27-46DD-BD9D-3955C27B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F75E0-2944-4DA3-9B6F-A2AABF61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C812CA-D92B-4E3B-8AE4-5C4A0F4D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63EF15-178F-4D7F-8D5B-C5A9A219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DF5477-38E4-482D-98FE-CC6366AC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3CD7BB-E0A0-40A7-BFCF-CB3BACA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2536D-9544-4150-84C8-6F06F14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4C0A0E-1706-4C03-96CC-38C05640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D897C-2225-4F5D-AC03-67DE06CB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40A3B-2063-4351-A484-1BB9C6B6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FFDDAC-E897-4839-9E67-EC559BC4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C8A3A6-9B38-4D6F-911A-26FBE26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2AF62E-362C-4BEC-A094-B47F9F96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C20E01-FA3B-43C2-8154-D1C1E62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3A2A4A-DEC4-4854-9BA5-8AEA6FBE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1302-E6E4-401F-BF6C-A354DD92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CF30C-8169-4C4C-BF38-13113E0E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8D254-AE13-474B-B3F2-DE4B1A87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FF8C0-7645-4DE9-AB94-0D0271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933BF0-C853-46DF-83BA-3AF6E44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6B730-B56D-4EA5-88C6-BBAC096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A7896-2109-4791-A41F-6095CE1B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8A9FDD-EE98-4577-B555-03403B3A5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A7304A-FEDD-425B-94B2-11615069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CF1C1B-6F5E-452E-90B3-E6C52876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684E21-825D-4548-B064-1FF6CE1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577D2-872E-4976-AA7E-3C2733D3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9D0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FD990A-CA4B-41BF-86D4-06097F04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9EBBBD-41A5-4A41-AB48-E54B99470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703BB-A872-42D8-ADA4-60B0D389A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BB55-78B5-4AF6-89CE-784D262FE02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DA725-FB1E-4693-A02F-A870545E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BD965F-48D9-405A-8B64-3385F062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A9C01-3FF2-4CBD-81C0-10C39B4A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39" y="447261"/>
            <a:ext cx="9144000" cy="153215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b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(Potenciais e Melhorias)</a:t>
            </a:r>
            <a:endParaRPr lang="pt-BR" dirty="0">
              <a:solidFill>
                <a:srgbClr val="0C29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42760-D208-494F-A74A-A4A566C1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754766"/>
            <a:ext cx="10973049" cy="36634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</a:t>
            </a:r>
            <a:endParaRPr lang="en-US" dirty="0"/>
          </a:p>
          <a:p>
            <a:pPr algn="just"/>
            <a:r>
              <a:rPr lang="pt-BR" sz="2800" dirty="0">
                <a:latin typeface="Times New Roman"/>
                <a:cs typeface="Times New Roman"/>
              </a:rPr>
              <a:t>Direcionar o foco da empresa, consolidar os pontos fortes e corrigir os pontos fracos o mais breve possível.</a:t>
            </a:r>
          </a:p>
          <a:p>
            <a:pPr algn="just"/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/>
                <a:cs typeface="Times New Roman"/>
              </a:rPr>
              <a:t>Cenário atual da empresa e </a:t>
            </a:r>
            <a:r>
              <a:rPr lang="pt-BR" i="1" dirty="0">
                <a:latin typeface="Times New Roman"/>
                <a:cs typeface="Times New Roman"/>
              </a:rPr>
              <a:t>Business </a:t>
            </a:r>
            <a:r>
              <a:rPr lang="pt-BR" i="1" dirty="0" err="1">
                <a:latin typeface="Times New Roman"/>
                <a:cs typeface="Times New Roman"/>
              </a:rPr>
              <a:t>Problem</a:t>
            </a:r>
            <a:r>
              <a:rPr lang="pt-BR" dirty="0">
                <a:latin typeface="Times New Roman"/>
                <a:cs typeface="Times New Roman"/>
              </a:rPr>
              <a:t> (Problema de Negócio)</a:t>
            </a:r>
          </a:p>
          <a:p>
            <a:pPr algn="just"/>
            <a:r>
              <a:rPr lang="pt-BR" dirty="0">
                <a:latin typeface="Times New Roman"/>
                <a:cs typeface="Times New Roman"/>
              </a:rPr>
              <a:t>A empresa contou com aumentos significativos nos pedidos ao longo de 1 ano e meio (</a:t>
            </a:r>
            <a:r>
              <a:rPr lang="pt-BR" dirty="0" err="1">
                <a:latin typeface="Times New Roman"/>
                <a:cs typeface="Times New Roman"/>
              </a:rPr>
              <a:t>jul</a:t>
            </a:r>
            <a:r>
              <a:rPr lang="pt-BR" dirty="0">
                <a:latin typeface="Times New Roman"/>
                <a:cs typeface="Times New Roman"/>
              </a:rPr>
              <a:t>/2016 a </a:t>
            </a:r>
            <a:r>
              <a:rPr lang="pt-BR" dirty="0" err="1">
                <a:latin typeface="Times New Roman"/>
                <a:cs typeface="Times New Roman"/>
              </a:rPr>
              <a:t>jan</a:t>
            </a:r>
            <a:r>
              <a:rPr lang="pt-BR" dirty="0">
                <a:latin typeface="Times New Roman"/>
                <a:cs typeface="Times New Roman"/>
              </a:rPr>
              <a:t>/2018). Porém, a partir da última data, apresentou </a:t>
            </a:r>
            <a:r>
              <a:rPr lang="pt-BR" b="1" dirty="0">
                <a:latin typeface="Times New Roman"/>
                <a:cs typeface="Times New Roman"/>
              </a:rPr>
              <a:t>queda</a:t>
            </a:r>
            <a:r>
              <a:rPr lang="pt-BR" dirty="0">
                <a:latin typeface="Times New Roman"/>
                <a:cs typeface="Times New Roman"/>
              </a:rPr>
              <a:t> nas vendas, fechando pelo 2º trimestre seguido em baixa. Tendo em vista este cenário, o setor de Vendas solicita análise dos Potencias e Melhorias da empresa (pontos fortes e fracos).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/>
                <a:cs typeface="Times New Roman"/>
              </a:rPr>
              <a:t>Público-alvo</a:t>
            </a:r>
          </a:p>
          <a:p>
            <a:pPr algn="just"/>
            <a:r>
              <a:rPr lang="pt-BR" dirty="0">
                <a:latin typeface="Times New Roman"/>
                <a:cs typeface="Times New Roman"/>
              </a:rPr>
              <a:t>Diretores e Gestores (Alta administração).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A57099-42D4-4B21-9C7B-C5DF97E5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F22A6-A0AC-4909-94C7-00221382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0" y="500062"/>
            <a:ext cx="5352128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Evolução dos pedidos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F1AC4DE-46DB-4C66-B19B-2ED299BB7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50863"/>
              </p:ext>
            </p:extLst>
          </p:nvPr>
        </p:nvGraphicFramePr>
        <p:xfrm>
          <a:off x="2308643" y="1900009"/>
          <a:ext cx="7227627" cy="336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C44781EE-3272-4947-8C4A-D82694D3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01D25EB-E6C1-4360-B76E-C180772BCD73}"/>
                  </a:ext>
                </a:extLst>
              </p14:cNvPr>
              <p14:cNvContentPartPr/>
              <p14:nvPr/>
            </p14:nvContentPartPr>
            <p14:xfrm>
              <a:off x="6727074" y="2509919"/>
              <a:ext cx="360" cy="2385638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01D25EB-E6C1-4360-B76E-C180772BC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2754" y="2505599"/>
                <a:ext cx="9000" cy="239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D62E60F-BED2-4DDA-BC06-28394AE3105E}"/>
                  </a:ext>
                </a:extLst>
              </p14:cNvPr>
              <p14:cNvContentPartPr/>
              <p14:nvPr/>
            </p14:nvContentPartPr>
            <p14:xfrm>
              <a:off x="5922457" y="5745267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D62E60F-BED2-4DDA-BC06-28394AE310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8137" y="57409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027D321-B85B-4B60-A549-E137C124327A}"/>
                  </a:ext>
                </a:extLst>
              </p14:cNvPr>
              <p14:cNvContentPartPr/>
              <p14:nvPr/>
            </p14:nvContentPartPr>
            <p14:xfrm>
              <a:off x="1923937" y="3615867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027D321-B85B-4B60-A549-E137C1243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617" y="36115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CCDCF71-E506-417C-AFF8-499C7D803DEE}"/>
                  </a:ext>
                </a:extLst>
              </p14:cNvPr>
              <p14:cNvContentPartPr/>
              <p14:nvPr/>
            </p14:nvContentPartPr>
            <p14:xfrm>
              <a:off x="3889177" y="4339827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CCDCF71-E506-417C-AFF8-499C7D803D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4857" y="43355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7681B257-5E27-4F03-A903-6C74B7C2F492}"/>
                  </a:ext>
                </a:extLst>
              </p14:cNvPr>
              <p14:cNvContentPartPr/>
              <p14:nvPr/>
            </p14:nvContentPartPr>
            <p14:xfrm>
              <a:off x="7751617" y="3875427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7681B257-5E27-4F03-A903-6C74B7C2F4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7297" y="38711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5340FF0E-95BB-43D9-93B2-B8B07C63F82C}"/>
                  </a:ext>
                </a:extLst>
              </p14:cNvPr>
              <p14:cNvContentPartPr/>
              <p14:nvPr/>
            </p14:nvContentPartPr>
            <p14:xfrm>
              <a:off x="3656977" y="3984867"/>
              <a:ext cx="360" cy="5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5340FF0E-95BB-43D9-93B2-B8B07C63F8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52657" y="3980547"/>
                <a:ext cx="9000" cy="14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1F4C18-D730-1466-C38B-F5B310B23843}"/>
              </a:ext>
            </a:extLst>
          </p:cNvPr>
          <p:cNvSpPr txBox="1"/>
          <p:nvPr/>
        </p:nvSpPr>
        <p:spPr>
          <a:xfrm>
            <a:off x="317149" y="5745267"/>
            <a:ext cx="11874851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Calibri"/>
              </a:rPr>
              <a:t>Conforme </a:t>
            </a:r>
            <a:r>
              <a:rPr lang="en-US" sz="2400" dirty="0" err="1">
                <a:latin typeface="Times New Roman"/>
                <a:cs typeface="Calibri"/>
              </a:rPr>
              <a:t>dito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anteriormente</a:t>
            </a:r>
            <a:r>
              <a:rPr lang="en-US" sz="2400" dirty="0">
                <a:latin typeface="Times New Roman"/>
                <a:cs typeface="Calibri"/>
              </a:rPr>
              <a:t>, o </a:t>
            </a:r>
            <a:r>
              <a:rPr lang="en-US" sz="2400" dirty="0" err="1">
                <a:latin typeface="Times New Roman"/>
                <a:cs typeface="Calibri"/>
              </a:rPr>
              <a:t>gráfico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representa</a:t>
            </a:r>
            <a:r>
              <a:rPr lang="en-US" sz="2400" dirty="0">
                <a:latin typeface="Times New Roman"/>
                <a:cs typeface="Calibri"/>
              </a:rPr>
              <a:t> a </a:t>
            </a:r>
            <a:r>
              <a:rPr lang="en-US" sz="2400" dirty="0" err="1">
                <a:latin typeface="Times New Roman"/>
                <a:cs typeface="Calibri"/>
              </a:rPr>
              <a:t>crescente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nas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vendas</a:t>
            </a:r>
            <a:r>
              <a:rPr lang="en-US" sz="2400" dirty="0">
                <a:latin typeface="Times New Roman"/>
                <a:cs typeface="Calibri"/>
              </a:rPr>
              <a:t>, </a:t>
            </a:r>
            <a:r>
              <a:rPr lang="en-US" sz="2400" dirty="0" err="1">
                <a:latin typeface="Times New Roman"/>
                <a:cs typeface="Calibri"/>
              </a:rPr>
              <a:t>contendo</a:t>
            </a:r>
            <a:r>
              <a:rPr lang="en-US" sz="2400" dirty="0">
                <a:latin typeface="Times New Roman"/>
                <a:cs typeface="Calibri"/>
              </a:rPr>
              <a:t> um </a:t>
            </a:r>
            <a:r>
              <a:rPr lang="en-US" sz="2400" dirty="0" err="1">
                <a:latin typeface="Times New Roman"/>
                <a:cs typeface="Calibri"/>
              </a:rPr>
              <a:t>marco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em</a:t>
            </a:r>
            <a:r>
              <a:rPr lang="en-US" sz="2400" dirty="0">
                <a:latin typeface="Times New Roman"/>
                <a:cs typeface="Calibri"/>
              </a:rPr>
              <a:t> Jan/2018, </a:t>
            </a:r>
            <a:r>
              <a:rPr lang="en-US" sz="2400" dirty="0" err="1">
                <a:latin typeface="Times New Roman"/>
                <a:cs typeface="Calibri"/>
              </a:rPr>
              <a:t>momento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em</a:t>
            </a:r>
            <a:r>
              <a:rPr lang="en-US" sz="2400" dirty="0">
                <a:latin typeface="Times New Roman"/>
                <a:cs typeface="Calibri"/>
              </a:rPr>
              <a:t> que as </a:t>
            </a:r>
            <a:r>
              <a:rPr lang="en-US" sz="2400" dirty="0" err="1">
                <a:latin typeface="Times New Roman"/>
                <a:cs typeface="Calibri"/>
              </a:rPr>
              <a:t>vendas</a:t>
            </a:r>
            <a:r>
              <a:rPr lang="en-US" sz="2400" dirty="0">
                <a:latin typeface="Times New Roman"/>
                <a:cs typeface="Calibri"/>
              </a:rPr>
              <a:t> </a:t>
            </a:r>
            <a:r>
              <a:rPr lang="en-US" sz="2400" dirty="0" err="1">
                <a:latin typeface="Times New Roman"/>
                <a:cs typeface="Calibri"/>
              </a:rPr>
              <a:t>caíram</a:t>
            </a:r>
            <a:r>
              <a:rPr lang="en-US" sz="2400" dirty="0">
                <a:latin typeface="Times New Roman"/>
                <a:cs typeface="Calibri"/>
              </a:rPr>
              <a:t>, </a:t>
            </a:r>
            <a:r>
              <a:rPr lang="en-US" sz="2400" dirty="0" err="1">
                <a:latin typeface="Times New Roman"/>
                <a:cs typeface="Calibri"/>
              </a:rPr>
              <a:t>repetindo</a:t>
            </a:r>
            <a:r>
              <a:rPr lang="en-US" sz="2400" dirty="0">
                <a:latin typeface="Times New Roman"/>
                <a:cs typeface="Calibri"/>
              </a:rPr>
              <a:t>-se </a:t>
            </a:r>
            <a:r>
              <a:rPr lang="en-US" sz="2400" dirty="0" err="1">
                <a:latin typeface="Times New Roman"/>
                <a:cs typeface="Calibri"/>
              </a:rPr>
              <a:t>por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mais</a:t>
            </a:r>
            <a:r>
              <a:rPr lang="en-US" sz="2400" dirty="0">
                <a:latin typeface="Times New Roman"/>
                <a:cs typeface="Calibri"/>
              </a:rPr>
              <a:t> 2 </a:t>
            </a:r>
            <a:r>
              <a:rPr lang="en-US" sz="2400" dirty="0" err="1">
                <a:latin typeface="Times New Roman"/>
                <a:cs typeface="Calibri"/>
              </a:rPr>
              <a:t>Trimestres</a:t>
            </a:r>
            <a:r>
              <a:rPr lang="en-US" sz="2400" dirty="0">
                <a:latin typeface="Times New Roman"/>
                <a:cs typeface="Calibri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39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0F6F-648C-6B3C-0953-659B7E9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323"/>
            <a:ext cx="10515600" cy="3905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algn="just">
              <a:buFont typeface="Arial"/>
            </a:pPr>
            <a:r>
              <a:rPr lang="en-US" dirty="0">
                <a:latin typeface="Times New Roman"/>
                <a:cs typeface="Calibri" panose="020F0502020204030204"/>
              </a:rPr>
              <a:t>MG, RJ e SP - 66%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concentram</a:t>
            </a:r>
            <a:r>
              <a:rPr lang="en-US" dirty="0">
                <a:latin typeface="Times New Roman"/>
                <a:cs typeface="Calibri" panose="020F0502020204030204"/>
              </a:rPr>
              <a:t>-se </a:t>
            </a:r>
            <a:r>
              <a:rPr lang="en-US" dirty="0" err="1">
                <a:latin typeface="Times New Roman"/>
                <a:cs typeface="Calibri" panose="020F0502020204030204"/>
              </a:rPr>
              <a:t>nestas</a:t>
            </a:r>
            <a:r>
              <a:rPr lang="en-US" dirty="0">
                <a:latin typeface="Times New Roman"/>
                <a:cs typeface="Calibri" panose="020F0502020204030204"/>
              </a:rPr>
              <a:t> 3 </a:t>
            </a:r>
            <a:r>
              <a:rPr lang="en-US" dirty="0" err="1">
                <a:latin typeface="Times New Roman"/>
                <a:cs typeface="Calibri" panose="020F0502020204030204"/>
              </a:rPr>
              <a:t>regiões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</a:p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algn="just"/>
            <a:r>
              <a:rPr lang="en-US" dirty="0" err="1">
                <a:latin typeface="Times New Roman"/>
                <a:cs typeface="Calibri" panose="020F0502020204030204"/>
              </a:rPr>
              <a:t>Cartão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crédito</a:t>
            </a:r>
            <a:r>
              <a:rPr lang="en-US" dirty="0">
                <a:latin typeface="Times New Roman"/>
                <a:cs typeface="Calibri" panose="020F0502020204030204"/>
              </a:rPr>
              <a:t> - 73%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pagas</a:t>
            </a:r>
            <a:r>
              <a:rPr lang="en-US" dirty="0">
                <a:latin typeface="Times New Roman"/>
                <a:cs typeface="Calibri" panose="020F0502020204030204"/>
              </a:rPr>
              <a:t> com </a:t>
            </a:r>
            <a:r>
              <a:rPr lang="en-US" dirty="0" err="1">
                <a:latin typeface="Times New Roman"/>
                <a:cs typeface="Calibri" panose="020F0502020204030204"/>
              </a:rPr>
              <a:t>esse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método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</a:p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algn="just"/>
            <a:r>
              <a:rPr lang="en-US" dirty="0">
                <a:latin typeface="Times New Roman"/>
                <a:cs typeface="Calibri" panose="020F0502020204030204"/>
              </a:rPr>
              <a:t>Cama, Mesa e </a:t>
            </a:r>
            <a:r>
              <a:rPr lang="en-US" dirty="0" err="1">
                <a:latin typeface="Times New Roman"/>
                <a:cs typeface="Calibri" panose="020F0502020204030204"/>
              </a:rPr>
              <a:t>Banho</a:t>
            </a:r>
            <a:r>
              <a:rPr lang="en-US" dirty="0">
                <a:latin typeface="Times New Roman"/>
                <a:cs typeface="Calibri" panose="020F0502020204030204"/>
              </a:rPr>
              <a:t>, Beleza e </a:t>
            </a:r>
            <a:r>
              <a:rPr lang="en-US" dirty="0" err="1">
                <a:latin typeface="Times New Roman"/>
                <a:cs typeface="Calibri" panose="020F0502020204030204"/>
              </a:rPr>
              <a:t>Saúde</a:t>
            </a:r>
            <a:r>
              <a:rPr lang="en-US" dirty="0">
                <a:latin typeface="Times New Roman"/>
                <a:cs typeface="Calibri" panose="020F0502020204030204"/>
              </a:rPr>
              <a:t>, </a:t>
            </a:r>
            <a:r>
              <a:rPr lang="en-US" dirty="0" err="1">
                <a:latin typeface="Times New Roman"/>
                <a:cs typeface="Calibri" panose="020F0502020204030204"/>
              </a:rPr>
              <a:t>Esporte</a:t>
            </a:r>
            <a:r>
              <a:rPr lang="en-US" dirty="0">
                <a:latin typeface="Times New Roman"/>
                <a:cs typeface="Calibri" panose="020F0502020204030204"/>
              </a:rPr>
              <a:t> e Lazer, </a:t>
            </a:r>
            <a:r>
              <a:rPr lang="en-US" dirty="0" err="1">
                <a:latin typeface="Times New Roman"/>
                <a:cs typeface="Calibri" panose="020F0502020204030204"/>
              </a:rPr>
              <a:t>Móveis</a:t>
            </a:r>
            <a:r>
              <a:rPr lang="en-US" dirty="0">
                <a:latin typeface="Times New Roman"/>
                <a:cs typeface="Calibri" panose="020F0502020204030204"/>
              </a:rPr>
              <a:t> e </a:t>
            </a:r>
            <a:r>
              <a:rPr lang="en-US" dirty="0" err="1">
                <a:latin typeface="Times New Roman"/>
                <a:cs typeface="Calibri" panose="020F0502020204030204"/>
              </a:rPr>
              <a:t>Decoração</a:t>
            </a:r>
            <a:r>
              <a:rPr lang="en-US" dirty="0">
                <a:latin typeface="Times New Roman"/>
                <a:cs typeface="Calibri" panose="020F0502020204030204"/>
              </a:rPr>
              <a:t> - 33%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em </a:t>
            </a:r>
            <a:r>
              <a:rPr lang="en-US" dirty="0" err="1">
                <a:latin typeface="Times New Roman"/>
                <a:cs typeface="Calibri" panose="020F0502020204030204"/>
              </a:rPr>
              <a:t>apenas</a:t>
            </a:r>
            <a:r>
              <a:rPr lang="en-US" dirty="0">
                <a:latin typeface="Times New Roman"/>
                <a:cs typeface="Calibri" panose="020F0502020204030204"/>
              </a:rPr>
              <a:t> 4 </a:t>
            </a:r>
            <a:r>
              <a:rPr lang="en-US" dirty="0" err="1">
                <a:latin typeface="Times New Roman"/>
                <a:cs typeface="Calibri" panose="020F0502020204030204"/>
              </a:rPr>
              <a:t>categorias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produto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A49E9FCB-7A44-89E1-0066-F1FA0F48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1B7F030-0759-14EE-8B5D-5A01B64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</a:p>
        </p:txBody>
      </p:sp>
    </p:spTree>
    <p:extLst>
      <p:ext uri="{BB962C8B-B14F-4D97-AF65-F5344CB8AC3E}">
        <p14:creationId xmlns:p14="http://schemas.microsoft.com/office/powerpoint/2010/main" val="295615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5CBED215-CBA7-8472-A1FB-14D9549A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6D458E4-BFC4-2CCF-973D-DFCD1D2C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  <a:br>
              <a:rPr lang="pt-BR" sz="2800" b="1" dirty="0">
                <a:latin typeface="Times New Roman"/>
              </a:rPr>
            </a:br>
            <a:r>
              <a:rPr lang="pt-BR" sz="2800" b="1" dirty="0">
                <a:solidFill>
                  <a:srgbClr val="0C29D0"/>
                </a:solidFill>
                <a:latin typeface="Times New Roman"/>
                <a:cs typeface="Calibri Light"/>
              </a:rPr>
              <a:t>Representação Gráfica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0E2E2E3D-B174-40E0-95A7-A61E1AFC7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69259"/>
              </p:ext>
            </p:extLst>
          </p:nvPr>
        </p:nvGraphicFramePr>
        <p:xfrm>
          <a:off x="933259" y="2151044"/>
          <a:ext cx="3778907" cy="367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C3F4362C-2C7B-47A0-ADB6-F61372138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106854"/>
              </p:ext>
            </p:extLst>
          </p:nvPr>
        </p:nvGraphicFramePr>
        <p:xfrm>
          <a:off x="6597619" y="3429000"/>
          <a:ext cx="4119210" cy="195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0F61E7-AE19-458B-A54F-EFFEA9DBFA96}"/>
              </a:ext>
            </a:extLst>
          </p:cNvPr>
          <p:cNvSpPr txBox="1"/>
          <p:nvPr/>
        </p:nvSpPr>
        <p:spPr>
          <a:xfrm>
            <a:off x="538980" y="5685807"/>
            <a:ext cx="456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 gráfica da força de venda dos três estados citados, onde apenas MG, RJ e SP equivalem ao dobro dos 23 estados restantes</a:t>
            </a:r>
            <a:r>
              <a:rPr lang="pt-BR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76C003-998B-49DE-8F81-9C3C99B9AED2}"/>
              </a:ext>
            </a:extLst>
          </p:cNvPr>
          <p:cNvSpPr txBox="1"/>
          <p:nvPr/>
        </p:nvSpPr>
        <p:spPr>
          <a:xfrm>
            <a:off x="6832338" y="5824306"/>
            <a:ext cx="456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Porcentagem dos pagamentos realizados com cartão de crédito em face dos outros métodos.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176-AB30-DDF1-3212-B9C552E9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err="1">
                <a:latin typeface="Times New Roman"/>
                <a:cs typeface="Calibri" panose="020F0502020204030204"/>
              </a:rPr>
              <a:t>tomada</a:t>
            </a:r>
            <a:r>
              <a:rPr lang="en-US" b="1" dirty="0">
                <a:latin typeface="Times New Roman"/>
                <a:cs typeface="Calibri" panose="020F0502020204030204"/>
              </a:rPr>
              <a:t>: </a:t>
            </a:r>
            <a:r>
              <a:rPr lang="en-US" dirty="0">
                <a:latin typeface="Times New Roman"/>
                <a:cs typeface="Calibri" panose="020F0502020204030204"/>
              </a:rPr>
              <a:t>É </a:t>
            </a:r>
            <a:r>
              <a:rPr lang="en-US" err="1">
                <a:latin typeface="Times New Roman"/>
                <a:cs typeface="Calibri" panose="020F0502020204030204"/>
              </a:rPr>
              <a:t>necessário</a:t>
            </a:r>
            <a:r>
              <a:rPr lang="en-US" dirty="0">
                <a:latin typeface="Times New Roman"/>
                <a:cs typeface="Calibri" panose="020F0502020204030204"/>
              </a:rPr>
              <a:t> que </a:t>
            </a:r>
            <a:r>
              <a:rPr lang="en-US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pontos</a:t>
            </a:r>
            <a:r>
              <a:rPr lang="en-US" dirty="0">
                <a:latin typeface="Times New Roman"/>
                <a:cs typeface="Calibri" panose="020F0502020204030204"/>
              </a:rPr>
              <a:t> fortes da </a:t>
            </a:r>
            <a:r>
              <a:rPr lang="en-US" err="1">
                <a:latin typeface="Times New Roman"/>
                <a:cs typeface="Calibri" panose="020F0502020204030204"/>
              </a:rPr>
              <a:t>empresa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apresentados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sejam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explorados</a:t>
            </a:r>
            <a:r>
              <a:rPr lang="en-US" dirty="0">
                <a:latin typeface="Times New Roman"/>
                <a:cs typeface="Calibri" panose="020F0502020204030204"/>
              </a:rPr>
              <a:t>, </a:t>
            </a:r>
            <a:r>
              <a:rPr lang="en-US" err="1">
                <a:latin typeface="Times New Roman"/>
                <a:cs typeface="Calibri" panose="020F0502020204030204"/>
              </a:rPr>
              <a:t>mantendo-os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em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alta</a:t>
            </a:r>
            <a:r>
              <a:rPr lang="en-US" dirty="0">
                <a:latin typeface="Times New Roman"/>
                <a:cs typeface="Calibri" panose="020F0502020204030204"/>
              </a:rPr>
              <a:t> performance e </a:t>
            </a:r>
            <a:r>
              <a:rPr lang="en-US" err="1">
                <a:latin typeface="Times New Roman"/>
                <a:cs typeface="Calibri" panose="020F0502020204030204"/>
              </a:rPr>
              <a:t>criando</a:t>
            </a:r>
            <a:r>
              <a:rPr lang="en-US" dirty="0">
                <a:latin typeface="Times New Roman"/>
                <a:cs typeface="Calibri" panose="020F0502020204030204"/>
              </a:rPr>
              <a:t> </a:t>
            </a:r>
            <a:r>
              <a:rPr lang="en-US" err="1">
                <a:latin typeface="Times New Roman"/>
                <a:cs typeface="Calibri" panose="020F0502020204030204"/>
              </a:rPr>
              <a:t>estratégias</a:t>
            </a:r>
            <a:r>
              <a:rPr lang="en-US" dirty="0">
                <a:latin typeface="Times New Roman"/>
                <a:cs typeface="Calibri" panose="020F0502020204030204"/>
              </a:rPr>
              <a:t> para que </a:t>
            </a:r>
            <a:r>
              <a:rPr lang="en-US" err="1">
                <a:latin typeface="Times New Roman"/>
                <a:cs typeface="Calibri" panose="020F0502020204030204"/>
              </a:rPr>
              <a:t>cresçam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ainda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mais</a:t>
            </a:r>
            <a:r>
              <a:rPr lang="en-US" dirty="0">
                <a:latin typeface="Times New Roman"/>
                <a:cs typeface="Calibri" panose="020F0502020204030204"/>
              </a:rPr>
              <a:t>. </a:t>
            </a:r>
          </a:p>
          <a:p>
            <a:pPr marL="0" indent="0" algn="just">
              <a:buNone/>
            </a:pPr>
            <a:endParaRPr lang="en-US" dirty="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Neste </a:t>
            </a:r>
            <a:r>
              <a:rPr lang="en-US" dirty="0" err="1">
                <a:latin typeface="Times New Roman"/>
                <a:cs typeface="Calibri" panose="020F0502020204030204"/>
              </a:rPr>
              <a:t>sentido</a:t>
            </a:r>
            <a:r>
              <a:rPr lang="en-US" dirty="0">
                <a:latin typeface="Times New Roman"/>
                <a:cs typeface="Calibri" panose="020F0502020204030204"/>
              </a:rPr>
              <a:t>, </a:t>
            </a:r>
            <a:r>
              <a:rPr lang="en-US" dirty="0" err="1">
                <a:latin typeface="Times New Roman"/>
                <a:cs typeface="Calibri" panose="020F0502020204030204"/>
              </a:rPr>
              <a:t>deve</a:t>
            </a:r>
            <a:r>
              <a:rPr lang="en-US" dirty="0">
                <a:latin typeface="Times New Roman"/>
                <a:cs typeface="Calibri" panose="020F0502020204030204"/>
              </a:rPr>
              <a:t>-se </a:t>
            </a:r>
            <a:r>
              <a:rPr lang="en-US" dirty="0" err="1">
                <a:latin typeface="Times New Roman"/>
                <a:cs typeface="Calibri" panose="020F0502020204030204"/>
              </a:rPr>
              <a:t>envolver</a:t>
            </a:r>
            <a:r>
              <a:rPr lang="en-US" dirty="0">
                <a:latin typeface="Times New Roman"/>
                <a:cs typeface="Calibri" panose="020F0502020204030204"/>
              </a:rPr>
              <a:t> o time de Marketing e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para </a:t>
            </a:r>
            <a:r>
              <a:rPr lang="en-US" dirty="0" err="1">
                <a:latin typeface="Times New Roman"/>
                <a:cs typeface="Calibri" panose="020F0502020204030204"/>
              </a:rPr>
              <a:t>trabalharem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em</a:t>
            </a:r>
            <a:r>
              <a:rPr lang="en-US" dirty="0">
                <a:latin typeface="Times New Roman"/>
                <a:cs typeface="Calibri" panose="020F0502020204030204"/>
              </a:rPr>
              <a:t> conjunto, com </a:t>
            </a:r>
            <a:r>
              <a:rPr lang="en-US" dirty="0" err="1">
                <a:latin typeface="Times New Roman"/>
                <a:cs typeface="Calibri" panose="020F0502020204030204"/>
              </a:rPr>
              <a:t>criação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políticas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para </a:t>
            </a:r>
            <a:r>
              <a:rPr lang="en-US" dirty="0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atuais</a:t>
            </a:r>
            <a:r>
              <a:rPr lang="en-US" dirty="0">
                <a:latin typeface="Times New Roman"/>
                <a:cs typeface="Calibri" panose="020F0502020204030204"/>
              </a:rPr>
              <a:t> e </a:t>
            </a:r>
            <a:r>
              <a:rPr lang="en-US" dirty="0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futuros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clientes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D68B5F3A-7334-9C91-F160-23301219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D14D1E2-5036-C22E-183D-D497B0C5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  <a:endParaRPr lang="pt-BR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6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3C45-F120-3FA5-A553-1539BD04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 Nordeste – Maior taxa de </a:t>
            </a:r>
            <a:r>
              <a:rPr lang="en-US" dirty="0" err="1">
                <a:latin typeface="Times New Roman"/>
                <a:cs typeface="Calibri"/>
              </a:rPr>
              <a:t>entrega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atrasadas</a:t>
            </a:r>
            <a:r>
              <a:rPr lang="en-US" dirty="0">
                <a:latin typeface="Times New Roman"/>
                <a:cs typeface="Calibri"/>
              </a:rPr>
              <a:t> (Alagoas é o </a:t>
            </a:r>
            <a:r>
              <a:rPr lang="en-US" dirty="0" err="1">
                <a:latin typeface="Times New Roman"/>
                <a:cs typeface="Calibri"/>
              </a:rPr>
              <a:t>estado</a:t>
            </a:r>
            <a:r>
              <a:rPr lang="en-US" dirty="0">
                <a:latin typeface="Times New Roman"/>
                <a:cs typeface="Calibri"/>
              </a:rPr>
              <a:t> com </a:t>
            </a:r>
            <a:r>
              <a:rPr lang="en-US" dirty="0" err="1">
                <a:latin typeface="Times New Roman"/>
                <a:cs typeface="Calibri"/>
              </a:rPr>
              <a:t>maior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atraso</a:t>
            </a:r>
            <a:r>
              <a:rPr lang="en-US" dirty="0">
                <a:latin typeface="Times New Roman"/>
                <a:cs typeface="Calibri"/>
              </a:rPr>
              <a:t>, com 24% das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entregues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atraso</a:t>
            </a:r>
            <a:r>
              <a:rPr lang="en-US" dirty="0">
                <a:latin typeface="Times New Roman"/>
                <a:cs typeface="Calibri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Calibri"/>
            </a:endParaRPr>
          </a:p>
          <a:p>
            <a:pPr algn="just"/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produtos</a:t>
            </a:r>
            <a:r>
              <a:rPr lang="en-US" dirty="0">
                <a:latin typeface="Times New Roman"/>
                <a:cs typeface="Calibri"/>
              </a:rPr>
              <a:t> com </a:t>
            </a:r>
            <a:r>
              <a:rPr lang="en-US" dirty="0" err="1">
                <a:latin typeface="Times New Roman"/>
                <a:cs typeface="Calibri"/>
              </a:rPr>
              <a:t>baixa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procura</a:t>
            </a:r>
            <a:r>
              <a:rPr lang="en-US" dirty="0">
                <a:latin typeface="Times New Roman"/>
                <a:cs typeface="Calibri"/>
              </a:rPr>
              <a:t> – 20 </a:t>
            </a:r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somam</a:t>
            </a:r>
            <a:r>
              <a:rPr lang="en-US" dirty="0">
                <a:latin typeface="Times New Roman"/>
                <a:cs typeface="Calibri"/>
              </a:rPr>
              <a:t> 702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2 </a:t>
            </a:r>
            <a:r>
              <a:rPr lang="en-US" dirty="0" err="1">
                <a:latin typeface="Times New Roman"/>
                <a:cs typeface="Calibri"/>
              </a:rPr>
              <a:t>anos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ou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seja</a:t>
            </a:r>
            <a:r>
              <a:rPr lang="en-US" dirty="0">
                <a:latin typeface="Times New Roman"/>
                <a:cs typeface="Calibri"/>
              </a:rPr>
              <a:t>, 1 </a:t>
            </a:r>
            <a:r>
              <a:rPr lang="en-US" dirty="0" err="1">
                <a:latin typeface="Times New Roman"/>
                <a:cs typeface="Calibri"/>
              </a:rPr>
              <a:t>produto</a:t>
            </a:r>
            <a:r>
              <a:rPr lang="en-US" dirty="0">
                <a:latin typeface="Times New Roman"/>
                <a:cs typeface="Calibri"/>
              </a:rPr>
              <a:t> </a:t>
            </a:r>
            <a:r>
              <a:rPr lang="en-US" dirty="0" err="1">
                <a:latin typeface="Times New Roman"/>
                <a:cs typeface="Calibri"/>
              </a:rPr>
              <a:t>vendido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cada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categoria</a:t>
            </a:r>
            <a:r>
              <a:rPr lang="en-US" dirty="0">
                <a:latin typeface="Times New Roman"/>
                <a:cs typeface="Calibri"/>
              </a:rPr>
              <a:t> por </a:t>
            </a:r>
            <a:r>
              <a:rPr lang="en-US" dirty="0" err="1">
                <a:latin typeface="Times New Roman"/>
                <a:cs typeface="Calibri"/>
              </a:rPr>
              <a:t>mês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aproximadamente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  <a:p>
            <a:pPr algn="just"/>
            <a:endParaRPr lang="en-US" dirty="0">
              <a:latin typeface="Times New Roman"/>
              <a:cs typeface="Calibri"/>
            </a:endParaRPr>
          </a:p>
          <a:p>
            <a:pPr algn="just"/>
            <a:r>
              <a:rPr lang="en-US" dirty="0">
                <a:latin typeface="Times New Roman"/>
                <a:cs typeface="Calibri"/>
              </a:rPr>
              <a:t>23 </a:t>
            </a:r>
            <a:r>
              <a:rPr lang="en-US" dirty="0" err="1">
                <a:latin typeface="Times New Roman"/>
                <a:cs typeface="Calibri"/>
              </a:rPr>
              <a:t>estados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restantes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acumulam</a:t>
            </a:r>
            <a:r>
              <a:rPr lang="en-US" dirty="0">
                <a:latin typeface="Times New Roman"/>
                <a:cs typeface="Calibri"/>
              </a:rPr>
              <a:t> 33% das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- </a:t>
            </a:r>
            <a:r>
              <a:rPr lang="en-US" dirty="0" err="1">
                <a:latin typeface="Times New Roman"/>
                <a:cs typeface="Calibri"/>
              </a:rPr>
              <a:t>Média</a:t>
            </a:r>
            <a:r>
              <a:rPr lang="en-US" dirty="0">
                <a:latin typeface="Times New Roman"/>
                <a:cs typeface="Calibri"/>
              </a:rPr>
              <a:t> de 58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mensais</a:t>
            </a:r>
            <a:r>
              <a:rPr lang="en-US" dirty="0">
                <a:latin typeface="Times New Roman"/>
                <a:cs typeface="Calibri"/>
              </a:rPr>
              <a:t> por </a:t>
            </a:r>
            <a:r>
              <a:rPr lang="en-US" dirty="0" err="1">
                <a:latin typeface="Times New Roman"/>
                <a:cs typeface="Calibri"/>
              </a:rPr>
              <a:t>estado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4A3C0BA0-1F84-F04E-7E32-69039E06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72775E5-C4D0-087C-9F3C-610884BB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653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C791-7902-D17A-9855-6DBDA4EF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dirty="0" err="1">
                <a:latin typeface="Times New Roman"/>
                <a:cs typeface="Calibri"/>
              </a:rPr>
              <a:t>tomada</a:t>
            </a:r>
            <a:r>
              <a:rPr lang="en-US" b="1" dirty="0">
                <a:latin typeface="Times New Roman"/>
                <a:cs typeface="Calibri"/>
              </a:rPr>
              <a:t>: </a:t>
            </a:r>
            <a:r>
              <a:rPr lang="en-US" dirty="0" err="1">
                <a:latin typeface="Times New Roman"/>
                <a:cs typeface="Calibri"/>
              </a:rPr>
              <a:t>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pontos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melhorias</a:t>
            </a:r>
            <a:r>
              <a:rPr lang="en-US" dirty="0">
                <a:latin typeface="Times New Roman"/>
                <a:cs typeface="Calibri"/>
              </a:rPr>
              <a:t> da </a:t>
            </a:r>
            <a:r>
              <a:rPr lang="en-US" dirty="0" err="1">
                <a:latin typeface="Times New Roman"/>
                <a:cs typeface="Calibri"/>
              </a:rPr>
              <a:t>empresa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devem</a:t>
            </a:r>
            <a:r>
              <a:rPr lang="en-US" dirty="0">
                <a:latin typeface="Times New Roman"/>
                <a:cs typeface="Calibri"/>
              </a:rPr>
              <a:t> ser </a:t>
            </a:r>
            <a:r>
              <a:rPr lang="en-US" dirty="0" err="1">
                <a:latin typeface="Times New Roman"/>
                <a:cs typeface="Calibri"/>
              </a:rPr>
              <a:t>solucionados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visando</a:t>
            </a:r>
            <a:r>
              <a:rPr lang="en-US" dirty="0">
                <a:latin typeface="Times New Roman"/>
                <a:cs typeface="Calibri"/>
              </a:rPr>
              <a:t> a </a:t>
            </a:r>
            <a:r>
              <a:rPr lang="en-US" dirty="0" err="1">
                <a:latin typeface="Times New Roman"/>
                <a:cs typeface="Calibri"/>
              </a:rPr>
              <a:t>otimização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serviço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prestado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isto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atrairá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novos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clientes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além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reduzir</a:t>
            </a:r>
            <a:r>
              <a:rPr lang="en-US" dirty="0">
                <a:latin typeface="Times New Roman"/>
                <a:cs typeface="Calibri"/>
              </a:rPr>
              <a:t> custos. 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/>
                <a:cs typeface="Calibri"/>
              </a:rPr>
              <a:t>Inicialmente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deve</a:t>
            </a:r>
            <a:r>
              <a:rPr lang="en-US" dirty="0">
                <a:latin typeface="Times New Roman"/>
                <a:cs typeface="Calibri"/>
              </a:rPr>
              <a:t>-se </a:t>
            </a:r>
            <a:r>
              <a:rPr lang="en-US" dirty="0" err="1">
                <a:latin typeface="Times New Roman"/>
                <a:cs typeface="Calibri"/>
              </a:rPr>
              <a:t>tratar</a:t>
            </a:r>
            <a:r>
              <a:rPr lang="en-US" dirty="0">
                <a:latin typeface="Times New Roman"/>
                <a:cs typeface="Calibri"/>
              </a:rPr>
              <a:t> com a </a:t>
            </a:r>
            <a:r>
              <a:rPr lang="en-US" dirty="0" err="1">
                <a:latin typeface="Times New Roman"/>
                <a:cs typeface="Calibri"/>
              </a:rPr>
              <a:t>Transportadora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referente</a:t>
            </a:r>
            <a:r>
              <a:rPr lang="en-US" dirty="0">
                <a:latin typeface="Times New Roman"/>
                <a:cs typeface="Calibri"/>
              </a:rPr>
              <a:t> </a:t>
            </a:r>
            <a:r>
              <a:rPr lang="en-US" dirty="0" err="1">
                <a:latin typeface="Times New Roman"/>
                <a:cs typeface="Calibri"/>
              </a:rPr>
              <a:t>às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entregas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atrasadas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 Nordeste, </a:t>
            </a:r>
            <a:r>
              <a:rPr lang="en-US" dirty="0" err="1">
                <a:latin typeface="Times New Roman"/>
                <a:cs typeface="Calibri"/>
              </a:rPr>
              <a:t>avaliar</a:t>
            </a:r>
            <a:r>
              <a:rPr lang="en-US" dirty="0">
                <a:latin typeface="Times New Roman"/>
                <a:cs typeface="Calibri"/>
              </a:rPr>
              <a:t> a </a:t>
            </a:r>
            <a:r>
              <a:rPr lang="en-US" dirty="0" err="1">
                <a:latin typeface="Times New Roman"/>
                <a:cs typeface="Calibri"/>
              </a:rPr>
              <a:t>troca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fornecedor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ou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aumento</a:t>
            </a:r>
            <a:r>
              <a:rPr lang="en-US" dirty="0">
                <a:latin typeface="Times New Roman"/>
                <a:cs typeface="Calibri"/>
              </a:rPr>
              <a:t> da taxa de </a:t>
            </a:r>
            <a:r>
              <a:rPr lang="en-US" dirty="0" err="1">
                <a:latin typeface="Times New Roman"/>
                <a:cs typeface="Calibri"/>
              </a:rPr>
              <a:t>frete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, com o </a:t>
            </a:r>
            <a:r>
              <a:rPr lang="en-US" dirty="0" err="1">
                <a:latin typeface="Times New Roman"/>
                <a:cs typeface="Calibri"/>
              </a:rPr>
              <a:t>fito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atender</a:t>
            </a:r>
            <a:r>
              <a:rPr lang="en-US" dirty="0">
                <a:latin typeface="Times New Roman"/>
                <a:cs typeface="Calibri"/>
              </a:rPr>
              <a:t> o </a:t>
            </a:r>
            <a:r>
              <a:rPr lang="en-US" dirty="0" err="1">
                <a:latin typeface="Times New Roman"/>
                <a:cs typeface="Calibri"/>
              </a:rPr>
              <a:t>prazo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estimado</a:t>
            </a:r>
            <a:r>
              <a:rPr lang="en-US" dirty="0">
                <a:latin typeface="Times New Roman"/>
                <a:cs typeface="Calibri"/>
              </a:rPr>
              <a:t>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ADA24324-40B6-F0C7-56AC-B422BA515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2B50541-967B-89FC-4BE3-DBE101C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4011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FDB2EC34-D3BA-507D-5715-F5866A0A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411A536-E36A-04BC-BF8D-7AAB2E7D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30CEE6-A275-C816-3F50-05DB7B93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dirty="0" err="1">
                <a:latin typeface="Times New Roman"/>
                <a:cs typeface="Calibri"/>
              </a:rPr>
              <a:t>tomada</a:t>
            </a:r>
            <a:r>
              <a:rPr lang="en-US" b="1" dirty="0">
                <a:latin typeface="Times New Roman"/>
                <a:cs typeface="Calibri"/>
              </a:rPr>
              <a:t>: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sequência</a:t>
            </a:r>
            <a:r>
              <a:rPr lang="en-US" dirty="0">
                <a:latin typeface="Times New Roman"/>
                <a:cs typeface="Calibri"/>
              </a:rPr>
              <a:t>, é </a:t>
            </a:r>
            <a:r>
              <a:rPr lang="en-US" dirty="0" err="1">
                <a:latin typeface="Times New Roman"/>
                <a:cs typeface="Calibri"/>
              </a:rPr>
              <a:t>necessário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avaliar</a:t>
            </a:r>
            <a:r>
              <a:rPr lang="en-US" dirty="0">
                <a:latin typeface="Times New Roman"/>
                <a:cs typeface="Calibri"/>
              </a:rPr>
              <a:t> a </a:t>
            </a:r>
            <a:r>
              <a:rPr lang="en-US" dirty="0" err="1">
                <a:latin typeface="Times New Roman"/>
                <a:cs typeface="Calibri"/>
              </a:rPr>
              <a:t>relação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custo</a:t>
            </a:r>
            <a:r>
              <a:rPr lang="en-US" dirty="0">
                <a:latin typeface="Times New Roman"/>
                <a:cs typeface="Calibri"/>
              </a:rPr>
              <a:t> x </a:t>
            </a:r>
            <a:r>
              <a:rPr lang="en-US" dirty="0" err="1">
                <a:latin typeface="Times New Roman"/>
                <a:cs typeface="Calibri"/>
              </a:rPr>
              <a:t>benefício</a:t>
            </a:r>
            <a:r>
              <a:rPr lang="en-US" dirty="0">
                <a:latin typeface="Times New Roman"/>
                <a:cs typeface="Calibri"/>
              </a:rPr>
              <a:t> das 20 </a:t>
            </a:r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>
                <a:latin typeface="Times New Roman"/>
                <a:cs typeface="Calibri"/>
              </a:rPr>
              <a:t>produtos </a:t>
            </a:r>
            <a:r>
              <a:rPr lang="en-US" dirty="0" err="1">
                <a:latin typeface="Times New Roman"/>
                <a:cs typeface="Calibri"/>
              </a:rPr>
              <a:t>pouco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vendidas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incluindo</a:t>
            </a:r>
            <a:r>
              <a:rPr lang="en-US" dirty="0">
                <a:latin typeface="Times New Roman"/>
                <a:cs typeface="Calibri"/>
              </a:rPr>
              <a:t>-se a </a:t>
            </a:r>
            <a:r>
              <a:rPr lang="en-US" dirty="0" err="1">
                <a:latin typeface="Times New Roman"/>
                <a:cs typeface="Calibri"/>
              </a:rPr>
              <a:t>hospedagem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site, </a:t>
            </a:r>
            <a:r>
              <a:rPr lang="en-US" dirty="0" err="1">
                <a:latin typeface="Times New Roman"/>
                <a:cs typeface="Calibri"/>
              </a:rPr>
              <a:t>avaliação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cliente</a:t>
            </a:r>
            <a:r>
              <a:rPr lang="en-US" dirty="0">
                <a:latin typeface="Times New Roman"/>
                <a:cs typeface="Calibri"/>
              </a:rPr>
              <a:t> entre outros.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/>
              </a:rPr>
              <a:t>E </a:t>
            </a:r>
            <a:r>
              <a:rPr lang="en-US" dirty="0" err="1">
                <a:latin typeface="Times New Roman"/>
                <a:cs typeface="Calibri"/>
              </a:rPr>
              <a:t>por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último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envolver</a:t>
            </a:r>
            <a:r>
              <a:rPr lang="en-US" dirty="0">
                <a:latin typeface="Times New Roman"/>
                <a:cs typeface="Calibri"/>
              </a:rPr>
              <a:t> time de Marketing e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criarem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estratégias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aumento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dos 23 </a:t>
            </a:r>
            <a:r>
              <a:rPr lang="en-US" dirty="0" err="1">
                <a:latin typeface="Times New Roman"/>
                <a:cs typeface="Calibri"/>
              </a:rPr>
              <a:t>estados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restantes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81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A5A4-9628-978D-8F97-15731A48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0" y="2803285"/>
            <a:ext cx="10515600" cy="232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Dúvidas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e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Sugestão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?</a:t>
            </a:r>
            <a:endParaRPr lang="en-US">
              <a:solidFill>
                <a:srgbClr val="0C29D0"/>
              </a:solidFill>
              <a:cs typeface="Calibri"/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0C29D0"/>
              </a:solidFill>
              <a:latin typeface="Times New Roman"/>
              <a:cs typeface="Calibri"/>
            </a:endParaRPr>
          </a:p>
          <a:p>
            <a:pPr marL="0" indent="0" algn="ctr">
              <a:buNone/>
            </a:pP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Obrigado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pela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atenção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de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todos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rgbClr val="0C29D0"/>
              </a:solidFill>
              <a:cs typeface="Calibri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80C57CF4-5734-A4A8-D6E9-AF532F37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880E8C6-CB3B-AE5E-9B08-B00A29B140B8}"/>
              </a:ext>
            </a:extLst>
          </p:cNvPr>
          <p:cNvSpPr txBox="1">
            <a:spLocks/>
          </p:cNvSpPr>
          <p:nvPr/>
        </p:nvSpPr>
        <p:spPr>
          <a:xfrm>
            <a:off x="3252033" y="418506"/>
            <a:ext cx="5679058" cy="153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b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(Potenciais e Melhorias)</a:t>
            </a:r>
          </a:p>
        </p:txBody>
      </p:sp>
    </p:spTree>
    <p:extLst>
      <p:ext uri="{BB962C8B-B14F-4D97-AF65-F5344CB8AC3E}">
        <p14:creationId xmlns:p14="http://schemas.microsoft.com/office/powerpoint/2010/main" val="4144469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Vendas (Potenciais e Melhorias)</vt:lpstr>
      <vt:lpstr>Evolução dos pedidos</vt:lpstr>
      <vt:lpstr>Potenciais da empresa</vt:lpstr>
      <vt:lpstr>Potenciais da empresa Representação Gráfica</vt:lpstr>
      <vt:lpstr>Potenciais da empresa</vt:lpstr>
      <vt:lpstr>Melhorias </vt:lpstr>
      <vt:lpstr>Melhorias </vt:lpstr>
      <vt:lpstr>Melhorias 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Vendas (Potenciais e Melhorias)</dc:title>
  <dc:creator>Pedro</dc:creator>
  <cp:lastModifiedBy>camararedencaodaserra@hotmail.com</cp:lastModifiedBy>
  <cp:revision>471</cp:revision>
  <dcterms:created xsi:type="dcterms:W3CDTF">2022-11-21T17:05:06Z</dcterms:created>
  <dcterms:modified xsi:type="dcterms:W3CDTF">2022-12-06T16:39:33Z</dcterms:modified>
</cp:coreProperties>
</file>