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C2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DD9C6-38BB-4270-85B2-7D822B6E76E1}" v="2191" dt="2022-12-03T15:41:02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194984743955381E-2"/>
          <c:y val="2.7679909442694058E-2"/>
          <c:w val="0.95080499448438516"/>
          <c:h val="0.87973131488528467"/>
        </c:manualLayout>
      </c:layout>
      <c:lineChart>
        <c:grouping val="standard"/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Nº Pedidos</c:v>
                </c:pt>
              </c:strCache>
            </c:strRef>
          </c:tx>
          <c:spPr>
            <a:ln>
              <a:solidFill>
                <a:schemeClr val="bg2">
                  <a:lumMod val="50000"/>
                </a:schemeClr>
              </a:solidFill>
            </a:ln>
          </c:spPr>
          <c:marker>
            <c:symbol val="circle"/>
            <c:size val="6"/>
            <c:spPr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c:spPr>
          </c:marker>
          <c:dPt>
            <c:idx val="0"/>
            <c:marker>
              <c:symbol val="circle"/>
              <c:size val="6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05FB-492C-86C9-F96481B954E6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05FB-492C-86C9-F96481B954E6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05FB-492C-86C9-F96481B954E6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tx1">
                    <a:lumMod val="95000"/>
                    <a:lumOff val="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05FB-492C-86C9-F96481B954E6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tx1">
                    <a:lumMod val="95000"/>
                    <a:lumOff val="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38100" cap="rnd">
                <a:solidFill>
                  <a:srgbClr val="0C29D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05FB-492C-86C9-F96481B954E6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tx1">
                    <a:lumMod val="95000"/>
                    <a:lumOff val="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38100" cap="rnd">
                <a:solidFill>
                  <a:srgbClr val="0C29D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05FB-492C-86C9-F96481B954E6}"/>
              </c:ext>
            </c:extLst>
          </c:dPt>
          <c:cat>
            <c:numRef>
              <c:f>Planilha1!$A$2:$A$7</c:f>
              <c:numCache>
                <c:formatCode>mmm\-yy</c:formatCode>
                <c:ptCount val="6"/>
                <c:pt idx="0">
                  <c:v>42552</c:v>
                </c:pt>
                <c:pt idx="1">
                  <c:v>42736</c:v>
                </c:pt>
                <c:pt idx="2">
                  <c:v>42917</c:v>
                </c:pt>
                <c:pt idx="3">
                  <c:v>43101</c:v>
                </c:pt>
                <c:pt idx="4">
                  <c:v>43191</c:v>
                </c:pt>
                <c:pt idx="5">
                  <c:v>43282</c:v>
                </c:pt>
              </c:numCache>
            </c:num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15</c:v>
                </c:pt>
                <c:pt idx="4">
                  <c:v>12</c:v>
                </c:pt>
                <c:pt idx="5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FB-492C-86C9-F96481B95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4712815"/>
        <c:axId val="734715727"/>
      </c:lineChart>
      <c:catAx>
        <c:axId val="73471281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  <a:headEnd type="diamon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34715727"/>
        <c:crosses val="autoZero"/>
        <c:auto val="0"/>
        <c:lblAlgn val="ctr"/>
        <c:lblOffset val="100"/>
        <c:noMultiLvlLbl val="0"/>
      </c:catAx>
      <c:valAx>
        <c:axId val="73471572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34712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1T18:44:49.601"/>
    </inkml:context>
    <inkml:brush xml:id="br0">
      <inkml:brushProperty name="width" value="0.025" units="cm"/>
      <inkml:brushProperty name="height" value="0.025" units="cm"/>
      <inkml:brushProperty name="color" value="#808080"/>
      <inkml:brushProperty name="ignorePressure" value="1"/>
    </inkml:brush>
  </inkml:definitions>
  <inkml:trace contextRef="#ctx0" brushRef="#br0">0 1,'0'7478,"0"-7449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8:44:55.843"/>
    </inkml:context>
    <inkml:brush xml:id="br0">
      <inkml:brushProperty name="width" value="0.025" units="cm"/>
      <inkml:brushProperty name="height" value="0.025" units="cm"/>
      <inkml:brushProperty name="color" value="#808080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8:44:56.641"/>
    </inkml:context>
    <inkml:brush xml:id="br0">
      <inkml:brushProperty name="width" value="0.025" units="cm"/>
      <inkml:brushProperty name="height" value="0.025" units="cm"/>
      <inkml:brushProperty name="color" value="#808080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8:44:58.266"/>
    </inkml:context>
    <inkml:brush xml:id="br0">
      <inkml:brushProperty name="width" value="0.025" units="cm"/>
      <inkml:brushProperty name="height" value="0.025" units="cm"/>
      <inkml:brushProperty name="color" value="#808080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8:44:58.758"/>
    </inkml:context>
    <inkml:brush xml:id="br0">
      <inkml:brushProperty name="width" value="0.025" units="cm"/>
      <inkml:brushProperty name="height" value="0.025" units="cm"/>
      <inkml:brushProperty name="color" value="#808080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8:45:01.043"/>
    </inkml:context>
    <inkml:brush xml:id="br0">
      <inkml:brushProperty name="width" value="0.025" units="cm"/>
      <inkml:brushProperty name="height" value="0.025" units="cm"/>
      <inkml:brushProperty name="color" value="#808080"/>
    </inkml:brush>
  </inkml:definitions>
  <inkml:trace contextRef="#ctx0" brushRef="#br0">1 0 24575,'0'7'0,"0"1"-8191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7FFAA-B412-BC23-1D34-6020225FB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16FA08-47EC-77BB-D447-BDB872E97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272283-D046-DF70-12FB-84AC532D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BB55-78B5-4AF6-89CE-784D262FE027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8D847D-EAF8-D416-F103-30F34818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01997B-3056-7596-4AA8-F44DD25E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782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7DD08-DF6D-D3BE-6F3A-E5B8630C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0C21DC-FEBC-EA93-DC5A-3E4C2C713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A8F4CE-AEEA-0E6D-0044-AD9F2F71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BB55-78B5-4AF6-89CE-784D262FE027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6384FF-8D5A-CA30-6ACB-B79FCBB6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8EDBF-C5F9-EF05-EDAB-D330D4A7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7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F6A697-BE5E-2962-64A4-38792613D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410288-0B8F-EEA9-D5D0-F2B5C416E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E909EF-ED33-E711-CB3D-55D3EBED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BB55-78B5-4AF6-89CE-784D262FE027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E0BB4-6A1F-A293-8D15-17B1F58C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B575B0-676D-786F-3B40-7196155B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110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41AC9-1D4A-AB2C-4964-C12DD7C1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F73CA0-C738-B71F-FFC8-A9683CA2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3B3CD6-CD2F-1C48-E16E-17265535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BB55-78B5-4AF6-89CE-784D262FE027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6B16A5-6742-2D04-3F63-429A2DA4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BE1B49-877E-3D55-037A-743F064B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752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518AA-DDED-8EAE-5312-AFC19129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0B3CF1-5AB5-E31D-BF0F-11DDC26DB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D5165-08FE-F4CE-EF7A-9F76A0CB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BB55-78B5-4AF6-89CE-784D262FE027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033C72-C88B-27B0-291D-BD402BE2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058A2C-181F-4E0F-FD22-28714CFA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939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A5E3C-FFE9-B5DC-9C91-09E248FA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C5396D-A422-3ABD-5383-EECCF87E0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5D4548-B69E-EB00-7690-0897EB7D1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EA3189-D58B-6326-2A91-63FBAEE9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BB55-78B5-4AF6-89CE-784D262FE027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3EB259-1A7C-6644-6D80-754903D4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BECED9-A3F5-157C-4C9A-FD91E8A1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286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0BB84-9B1E-6A7B-BA57-C148FA59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015655-B495-BCAF-124E-73C38D495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717E24-0782-5D29-FB29-5EACA8AC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C88A36-4556-B30D-1CEC-7FC872FB1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59FEF3-D38B-996C-2EDC-C0753A9C6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86D658-6A11-DD2A-225F-EC2BAD99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BB55-78B5-4AF6-89CE-784D262FE027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096948-5AF3-4961-A6D6-FE42677F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444E801-B894-A0C4-7EC7-F6DAA9B6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661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A62AC-87A0-FE28-FA86-CA5A9E4F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1C1B5F-846C-4ECD-7FE2-0655C545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BB55-78B5-4AF6-89CE-784D262FE027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194289-4646-F711-9C76-35378706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ACD9C3-3146-E310-9260-0455754B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713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8ED86A-49B4-E672-F248-B8B2FD4C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BB55-78B5-4AF6-89CE-784D262FE027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405E28-6B21-1252-9948-B505F0DA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105994-AA7F-7C4E-8D63-7D0A9FEF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8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C424C-76E8-98FD-DBEC-D00431D7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62A025-74B2-53EF-038D-2A4572DBD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D39E9F-C154-3AC9-BE5C-102AFFBB8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6072EE-6FF6-AFE5-1CFA-7B7A23B9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BB55-78B5-4AF6-89CE-784D262FE027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F3E096-309D-0EA9-21B1-2C690AC8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584DF2-3FBA-46EF-3096-C7F95640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335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436D2-B94D-9B94-0B68-EC6F6D2A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31B95C-7B9F-A7C8-C960-56ACABB37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A0BC53-2591-AAC9-E089-270644E29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B4BA15-D380-7AB3-53D6-8D6A55DC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BB55-78B5-4AF6-89CE-784D262FE027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7D272A-54E2-EC71-DE52-75C779C5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9E8E1B-F5AA-EF0D-D9AF-FE8AA127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48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C9D44C-4BC0-15D1-8FEF-69FEC845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EB2BF3-A18B-CDDB-C013-9A6397A01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C718B8-EB42-AD14-907A-740419F81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7BB55-78B5-4AF6-89CE-784D262FE027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CF00F9-4872-8128-4CB9-749F6060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753D5D-874A-44E9-1B05-CD97952CF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9EC03-696C-4B88-95FE-99F7D55B20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23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4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2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BCB23A7-4C9E-9DDC-216F-BA9702CC1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01" y="1696738"/>
            <a:ext cx="8091198" cy="325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42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3" descr="Icon&#10;&#10;Description automatically generated">
            <a:extLst>
              <a:ext uri="{FF2B5EF4-FFF2-40B4-BE49-F238E27FC236}">
                <a16:creationId xmlns:a16="http://schemas.microsoft.com/office/drawing/2014/main" id="{FDB2EC34-D3BA-507D-5715-F5866A0AC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2" y="701655"/>
            <a:ext cx="2451652" cy="985297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411A536-E36A-04BC-BF8D-7AAB2E7D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94" y="500062"/>
            <a:ext cx="5812204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C29D0"/>
                </a:solidFill>
                <a:latin typeface="Times New Roman"/>
                <a:cs typeface="Times New Roman"/>
              </a:rPr>
              <a:t>Melhorias </a:t>
            </a:r>
            <a:endParaRPr lang="pt-BR" sz="2800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830CEE6-A275-C816-3F50-05DB7B93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81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>
              <a:latin typeface="Times New Roman"/>
              <a:cs typeface="Calibri"/>
            </a:endParaRPr>
          </a:p>
          <a:p>
            <a:pPr marL="0" indent="0" algn="just">
              <a:buNone/>
            </a:pPr>
            <a:r>
              <a:rPr lang="en-US" b="1" dirty="0" err="1">
                <a:latin typeface="Times New Roman"/>
                <a:cs typeface="Calibri"/>
              </a:rPr>
              <a:t>Ação</a:t>
            </a:r>
            <a:r>
              <a:rPr lang="en-US" b="1" dirty="0">
                <a:latin typeface="Times New Roman"/>
                <a:cs typeface="Calibri"/>
              </a:rPr>
              <a:t> a ser </a:t>
            </a:r>
            <a:r>
              <a:rPr lang="en-US" b="1" dirty="0" err="1">
                <a:latin typeface="Times New Roman"/>
                <a:cs typeface="Calibri"/>
              </a:rPr>
              <a:t>tomada</a:t>
            </a:r>
            <a:r>
              <a:rPr lang="en-US" b="1" dirty="0">
                <a:latin typeface="Times New Roman"/>
                <a:cs typeface="Calibri"/>
              </a:rPr>
              <a:t>: </a:t>
            </a:r>
            <a:r>
              <a:rPr lang="en-US" dirty="0" err="1">
                <a:latin typeface="Times New Roman"/>
                <a:cs typeface="Calibri"/>
              </a:rPr>
              <a:t>Em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sequência</a:t>
            </a:r>
            <a:r>
              <a:rPr lang="en-US" dirty="0">
                <a:latin typeface="Times New Roman"/>
                <a:cs typeface="Calibri"/>
              </a:rPr>
              <a:t>, é </a:t>
            </a:r>
            <a:r>
              <a:rPr lang="en-US" dirty="0" err="1">
                <a:latin typeface="Times New Roman"/>
                <a:cs typeface="Calibri"/>
              </a:rPr>
              <a:t>necessário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avaliar</a:t>
            </a:r>
            <a:r>
              <a:rPr lang="en-US" dirty="0">
                <a:latin typeface="Times New Roman"/>
                <a:cs typeface="Calibri"/>
              </a:rPr>
              <a:t> a </a:t>
            </a:r>
            <a:r>
              <a:rPr lang="en-US" dirty="0" err="1">
                <a:latin typeface="Times New Roman"/>
                <a:cs typeface="Calibri"/>
              </a:rPr>
              <a:t>relação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custo</a:t>
            </a:r>
            <a:r>
              <a:rPr lang="en-US" dirty="0">
                <a:latin typeface="Times New Roman"/>
                <a:cs typeface="Calibri"/>
              </a:rPr>
              <a:t> x </a:t>
            </a:r>
            <a:r>
              <a:rPr lang="en-US" dirty="0" err="1">
                <a:latin typeface="Times New Roman"/>
                <a:cs typeface="Calibri"/>
              </a:rPr>
              <a:t>benefício</a:t>
            </a:r>
            <a:r>
              <a:rPr lang="en-US" dirty="0">
                <a:latin typeface="Times New Roman"/>
                <a:cs typeface="Calibri"/>
              </a:rPr>
              <a:t> das 20 </a:t>
            </a:r>
            <a:r>
              <a:rPr lang="en-US" dirty="0" err="1">
                <a:latin typeface="Times New Roman"/>
                <a:cs typeface="Calibri"/>
              </a:rPr>
              <a:t>categorias</a:t>
            </a:r>
            <a:r>
              <a:rPr lang="en-US" dirty="0">
                <a:latin typeface="Times New Roman"/>
                <a:cs typeface="Calibri"/>
              </a:rPr>
              <a:t> de </a:t>
            </a:r>
            <a:r>
              <a:rPr lang="en-US" dirty="0" err="1">
                <a:latin typeface="Times New Roman"/>
                <a:cs typeface="Calibri"/>
              </a:rPr>
              <a:t>produto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pouco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vendidas</a:t>
            </a:r>
            <a:r>
              <a:rPr lang="en-US" dirty="0">
                <a:latin typeface="Times New Roman"/>
                <a:cs typeface="Calibri"/>
              </a:rPr>
              <a:t>, </a:t>
            </a:r>
            <a:r>
              <a:rPr lang="en-US" dirty="0" err="1">
                <a:latin typeface="Times New Roman"/>
                <a:cs typeface="Calibri"/>
              </a:rPr>
              <a:t>incluindo</a:t>
            </a:r>
            <a:r>
              <a:rPr lang="en-US" dirty="0">
                <a:latin typeface="Times New Roman"/>
                <a:cs typeface="Calibri"/>
              </a:rPr>
              <a:t>-se a </a:t>
            </a:r>
            <a:r>
              <a:rPr lang="en-US" dirty="0" err="1">
                <a:latin typeface="Times New Roman"/>
                <a:cs typeface="Calibri"/>
              </a:rPr>
              <a:t>hospedagem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em</a:t>
            </a:r>
            <a:r>
              <a:rPr lang="en-US" dirty="0">
                <a:latin typeface="Times New Roman"/>
                <a:cs typeface="Calibri"/>
              </a:rPr>
              <a:t> site, </a:t>
            </a:r>
            <a:r>
              <a:rPr lang="en-US" dirty="0" err="1">
                <a:latin typeface="Times New Roman"/>
                <a:cs typeface="Calibri"/>
              </a:rPr>
              <a:t>avaliação</a:t>
            </a:r>
            <a:r>
              <a:rPr lang="en-US" dirty="0">
                <a:latin typeface="Times New Roman"/>
                <a:cs typeface="Calibri"/>
              </a:rPr>
              <a:t> do </a:t>
            </a:r>
            <a:r>
              <a:rPr lang="en-US" dirty="0" err="1">
                <a:latin typeface="Times New Roman"/>
                <a:cs typeface="Calibri"/>
              </a:rPr>
              <a:t>cliente</a:t>
            </a:r>
            <a:r>
              <a:rPr lang="en-US" dirty="0">
                <a:latin typeface="Times New Roman"/>
                <a:cs typeface="Calibri"/>
              </a:rPr>
              <a:t> entre outros.</a:t>
            </a:r>
          </a:p>
          <a:p>
            <a:pPr marL="0" indent="0">
              <a:buNone/>
            </a:pPr>
            <a:endParaRPr lang="en-US" dirty="0">
              <a:latin typeface="Times New Roman"/>
              <a:cs typeface="Calibri"/>
            </a:endParaRPr>
          </a:p>
          <a:p>
            <a:pPr marL="0" indent="0" algn="just">
              <a:buNone/>
            </a:pPr>
            <a:r>
              <a:rPr lang="en-US" dirty="0">
                <a:latin typeface="Times New Roman"/>
                <a:cs typeface="Calibri"/>
              </a:rPr>
              <a:t>E </a:t>
            </a:r>
            <a:r>
              <a:rPr lang="en-US" dirty="0" err="1">
                <a:latin typeface="Times New Roman"/>
                <a:cs typeface="Calibri"/>
              </a:rPr>
              <a:t>por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último</a:t>
            </a:r>
            <a:r>
              <a:rPr lang="en-US" dirty="0">
                <a:latin typeface="Times New Roman"/>
                <a:cs typeface="Calibri"/>
              </a:rPr>
              <a:t>, </a:t>
            </a:r>
            <a:r>
              <a:rPr lang="en-US" dirty="0" err="1">
                <a:latin typeface="Times New Roman"/>
                <a:cs typeface="Calibri"/>
              </a:rPr>
              <a:t>envolver</a:t>
            </a:r>
            <a:r>
              <a:rPr lang="en-US" dirty="0">
                <a:latin typeface="Times New Roman"/>
                <a:cs typeface="Calibri"/>
              </a:rPr>
              <a:t> time de Marketing e </a:t>
            </a:r>
            <a:r>
              <a:rPr lang="en-US" dirty="0" err="1">
                <a:latin typeface="Times New Roman"/>
                <a:cs typeface="Calibri"/>
              </a:rPr>
              <a:t>Vendas</a:t>
            </a:r>
            <a:r>
              <a:rPr lang="en-US" dirty="0">
                <a:latin typeface="Times New Roman"/>
                <a:cs typeface="Calibri"/>
              </a:rPr>
              <a:t> para </a:t>
            </a:r>
            <a:r>
              <a:rPr lang="en-US" dirty="0" err="1">
                <a:latin typeface="Times New Roman"/>
                <a:cs typeface="Calibri"/>
              </a:rPr>
              <a:t>criarem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estratégias</a:t>
            </a:r>
            <a:r>
              <a:rPr lang="en-US" dirty="0">
                <a:latin typeface="Times New Roman"/>
                <a:cs typeface="Calibri"/>
              </a:rPr>
              <a:t> para </a:t>
            </a:r>
            <a:r>
              <a:rPr lang="en-US" dirty="0" err="1">
                <a:latin typeface="Times New Roman"/>
                <a:cs typeface="Calibri"/>
              </a:rPr>
              <a:t>aumento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nas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vendas</a:t>
            </a:r>
            <a:r>
              <a:rPr lang="en-US" dirty="0">
                <a:latin typeface="Times New Roman"/>
                <a:cs typeface="Calibri"/>
              </a:rPr>
              <a:t> dos 23 </a:t>
            </a:r>
            <a:r>
              <a:rPr lang="en-US" dirty="0" err="1">
                <a:latin typeface="Times New Roman"/>
                <a:cs typeface="Calibri"/>
              </a:rPr>
              <a:t>estados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restantes</a:t>
            </a:r>
            <a:r>
              <a:rPr lang="en-US" dirty="0">
                <a:latin typeface="Times New Roman"/>
                <a:cs typeface="Calibri"/>
              </a:rPr>
              <a:t>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1818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A5A4-9628-978D-8F97-15731A487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60" y="2803285"/>
            <a:ext cx="10515600" cy="232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dirty="0" err="1">
                <a:solidFill>
                  <a:srgbClr val="0C29D0"/>
                </a:solidFill>
                <a:latin typeface="Times New Roman"/>
                <a:cs typeface="Calibri"/>
              </a:rPr>
              <a:t>Dúvidas</a:t>
            </a:r>
            <a:r>
              <a:rPr lang="en-US" sz="4000" dirty="0">
                <a:solidFill>
                  <a:srgbClr val="0C29D0"/>
                </a:solidFill>
                <a:latin typeface="Times New Roman"/>
                <a:cs typeface="Calibri"/>
              </a:rPr>
              <a:t> e </a:t>
            </a:r>
            <a:r>
              <a:rPr lang="en-US" sz="4000" dirty="0" err="1">
                <a:solidFill>
                  <a:srgbClr val="0C29D0"/>
                </a:solidFill>
                <a:latin typeface="Times New Roman"/>
                <a:cs typeface="Calibri"/>
              </a:rPr>
              <a:t>Sugestão</a:t>
            </a:r>
            <a:r>
              <a:rPr lang="en-US" sz="4000" dirty="0">
                <a:solidFill>
                  <a:srgbClr val="0C29D0"/>
                </a:solidFill>
                <a:latin typeface="Times New Roman"/>
                <a:cs typeface="Calibri"/>
              </a:rPr>
              <a:t> ?</a:t>
            </a:r>
            <a:endParaRPr lang="en-US">
              <a:solidFill>
                <a:srgbClr val="0C29D0"/>
              </a:solidFill>
              <a:cs typeface="Calibri"/>
            </a:endParaRPr>
          </a:p>
          <a:p>
            <a:pPr marL="0" indent="0" algn="ctr">
              <a:buNone/>
            </a:pPr>
            <a:endParaRPr lang="en-US" sz="4000" dirty="0">
              <a:solidFill>
                <a:srgbClr val="0C29D0"/>
              </a:solidFill>
              <a:latin typeface="Times New Roman"/>
              <a:cs typeface="Calibri"/>
            </a:endParaRPr>
          </a:p>
          <a:p>
            <a:pPr marL="0" indent="0" algn="ctr">
              <a:buNone/>
            </a:pPr>
            <a:r>
              <a:rPr lang="en-US" sz="4000" dirty="0" err="1">
                <a:solidFill>
                  <a:srgbClr val="0C29D0"/>
                </a:solidFill>
                <a:latin typeface="Times New Roman"/>
                <a:cs typeface="Calibri"/>
              </a:rPr>
              <a:t>Obrigado</a:t>
            </a:r>
            <a:r>
              <a:rPr lang="en-US" sz="4000" dirty="0">
                <a:solidFill>
                  <a:srgbClr val="0C29D0"/>
                </a:solidFill>
                <a:latin typeface="Times New Roman"/>
                <a:cs typeface="Calibri"/>
              </a:rPr>
              <a:t> pela </a:t>
            </a:r>
            <a:r>
              <a:rPr lang="en-US" sz="4000" dirty="0" err="1">
                <a:solidFill>
                  <a:srgbClr val="0C29D0"/>
                </a:solidFill>
                <a:latin typeface="Times New Roman"/>
                <a:cs typeface="Calibri"/>
              </a:rPr>
              <a:t>atenção</a:t>
            </a:r>
            <a:r>
              <a:rPr lang="en-US" sz="4000" dirty="0">
                <a:solidFill>
                  <a:srgbClr val="0C29D0"/>
                </a:solidFill>
                <a:latin typeface="Times New Roman"/>
                <a:cs typeface="Calibri"/>
              </a:rPr>
              <a:t> de </a:t>
            </a:r>
            <a:r>
              <a:rPr lang="en-US" sz="4000" dirty="0" err="1">
                <a:solidFill>
                  <a:srgbClr val="0C29D0"/>
                </a:solidFill>
                <a:latin typeface="Times New Roman"/>
                <a:cs typeface="Calibri"/>
              </a:rPr>
              <a:t>todos</a:t>
            </a:r>
            <a:r>
              <a:rPr lang="en-US" sz="4000" dirty="0">
                <a:solidFill>
                  <a:srgbClr val="0C29D0"/>
                </a:solidFill>
                <a:latin typeface="Times New Roman"/>
                <a:cs typeface="Calibri"/>
              </a:rPr>
              <a:t>!</a:t>
            </a:r>
          </a:p>
          <a:p>
            <a:pPr marL="0" indent="0">
              <a:buNone/>
            </a:pPr>
            <a:endParaRPr lang="en-US" dirty="0">
              <a:solidFill>
                <a:srgbClr val="0C29D0"/>
              </a:solidFill>
              <a:cs typeface="Calibri"/>
            </a:endParaRPr>
          </a:p>
        </p:txBody>
      </p:sp>
      <p:pic>
        <p:nvPicPr>
          <p:cNvPr id="5" name="Imagem 3" descr="Icon&#10;&#10;Description automatically generated">
            <a:extLst>
              <a:ext uri="{FF2B5EF4-FFF2-40B4-BE49-F238E27FC236}">
                <a16:creationId xmlns:a16="http://schemas.microsoft.com/office/drawing/2014/main" id="{80C57CF4-5734-A4A8-D6E9-AF532F370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2" y="701655"/>
            <a:ext cx="2451652" cy="98529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880E8C6-CB3B-AE5E-9B08-B00A29B140B8}"/>
              </a:ext>
            </a:extLst>
          </p:cNvPr>
          <p:cNvSpPr txBox="1">
            <a:spLocks/>
          </p:cNvSpPr>
          <p:nvPr/>
        </p:nvSpPr>
        <p:spPr>
          <a:xfrm>
            <a:off x="3252033" y="418506"/>
            <a:ext cx="5679058" cy="153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0C29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Vendas</a:t>
            </a:r>
            <a:br>
              <a:rPr lang="pt-BR" dirty="0">
                <a:solidFill>
                  <a:srgbClr val="0C29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solidFill>
                  <a:srgbClr val="0C29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(Potenciais e Melhorias)</a:t>
            </a:r>
          </a:p>
        </p:txBody>
      </p:sp>
    </p:spTree>
    <p:extLst>
      <p:ext uri="{BB962C8B-B14F-4D97-AF65-F5344CB8AC3E}">
        <p14:creationId xmlns:p14="http://schemas.microsoft.com/office/powerpoint/2010/main" val="4144469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BCB23A7-4C9E-9DDC-216F-BA9702CC1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01" y="1696738"/>
            <a:ext cx="8091198" cy="325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22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BCB23A7-4C9E-9DDC-216F-BA9702CC1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2" y="419273"/>
            <a:ext cx="4812350" cy="19340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9F1330-C0AC-B404-74FA-9C211C0EB74A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153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0C29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 jeito fácil de vender online”</a:t>
            </a:r>
            <a:endParaRPr lang="pt-BR" dirty="0">
              <a:solidFill>
                <a:srgbClr val="0C29D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8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A9C01-3FF2-4CBD-81C0-10C39B4A8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939" y="447261"/>
            <a:ext cx="9144000" cy="153215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C29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Relatório de Vendas</a:t>
            </a:r>
            <a:br>
              <a:rPr lang="pt-BR" dirty="0">
                <a:solidFill>
                  <a:srgbClr val="0C29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0C29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(Potenciais e Melhorias)</a:t>
            </a:r>
            <a:endParaRPr lang="pt-BR" dirty="0">
              <a:solidFill>
                <a:srgbClr val="0C29D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42760-D208-494F-A74A-A4A566C1E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626" y="2754766"/>
            <a:ext cx="10973049" cy="366341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Objetivo Principal</a:t>
            </a:r>
            <a:endParaRPr lang="en-US" dirty="0"/>
          </a:p>
          <a:p>
            <a:pPr algn="just"/>
            <a:r>
              <a:rPr lang="pt-BR" sz="2800" dirty="0">
                <a:latin typeface="Times New Roman"/>
                <a:cs typeface="Times New Roman"/>
              </a:rPr>
              <a:t>Direcionar o foco da empresa, consolidando os pontos fortes e corrigindo os pontos fracos, o mais breve possível.</a:t>
            </a:r>
          </a:p>
          <a:p>
            <a:pPr algn="just"/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/>
                <a:cs typeface="Times New Roman"/>
              </a:rPr>
              <a:t>Cenário atual da empresa e </a:t>
            </a:r>
            <a:r>
              <a:rPr lang="pt-BR" i="1" dirty="0">
                <a:latin typeface="Times New Roman"/>
                <a:cs typeface="Times New Roman"/>
              </a:rPr>
              <a:t>Business </a:t>
            </a:r>
            <a:r>
              <a:rPr lang="pt-BR" i="1" dirty="0" err="1">
                <a:latin typeface="Times New Roman"/>
                <a:cs typeface="Times New Roman"/>
              </a:rPr>
              <a:t>Problem</a:t>
            </a:r>
            <a:r>
              <a:rPr lang="pt-BR" dirty="0">
                <a:latin typeface="Times New Roman"/>
                <a:cs typeface="Times New Roman"/>
              </a:rPr>
              <a:t> (Problema de Negócio)</a:t>
            </a:r>
          </a:p>
          <a:p>
            <a:pPr algn="just"/>
            <a:r>
              <a:rPr lang="pt-BR" dirty="0">
                <a:latin typeface="Times New Roman"/>
                <a:cs typeface="Times New Roman"/>
              </a:rPr>
              <a:t>A empresa contou com aumentos significativos nos pedidos ao longo de 1 ano e meio (</a:t>
            </a:r>
            <a:r>
              <a:rPr lang="pt-BR" dirty="0" err="1">
                <a:latin typeface="Times New Roman"/>
                <a:cs typeface="Times New Roman"/>
              </a:rPr>
              <a:t>jul</a:t>
            </a:r>
            <a:r>
              <a:rPr lang="pt-BR" dirty="0">
                <a:latin typeface="Times New Roman"/>
                <a:cs typeface="Times New Roman"/>
              </a:rPr>
              <a:t>/2016 a </a:t>
            </a:r>
            <a:r>
              <a:rPr lang="pt-BR" dirty="0" err="1">
                <a:latin typeface="Times New Roman"/>
                <a:cs typeface="Times New Roman"/>
              </a:rPr>
              <a:t>jan</a:t>
            </a:r>
            <a:r>
              <a:rPr lang="pt-BR" dirty="0">
                <a:latin typeface="Times New Roman"/>
                <a:cs typeface="Times New Roman"/>
              </a:rPr>
              <a:t>/2018). Porém, a partir da última data, apresentou </a:t>
            </a:r>
            <a:r>
              <a:rPr lang="pt-BR" b="1" dirty="0">
                <a:latin typeface="Times New Roman"/>
                <a:cs typeface="Times New Roman"/>
              </a:rPr>
              <a:t>queda</a:t>
            </a:r>
            <a:r>
              <a:rPr lang="pt-BR" dirty="0">
                <a:latin typeface="Times New Roman"/>
                <a:cs typeface="Times New Roman"/>
              </a:rPr>
              <a:t> nas vendas, fechando pelo 2º trimestre seguido em baixa. Tendo em vista este cenário, o setor de Vendas solicita análise dos Potencias e Melhorias da empresa (pontos fortes e fracos).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latin typeface="Times New Roman"/>
                <a:cs typeface="Times New Roman"/>
              </a:rPr>
              <a:t>	Público-alvo</a:t>
            </a:r>
          </a:p>
          <a:p>
            <a:pPr algn="just"/>
            <a:r>
              <a:rPr lang="pt-BR" dirty="0">
                <a:latin typeface="Times New Roman"/>
                <a:cs typeface="Times New Roman"/>
              </a:rPr>
              <a:t>Diretores e Gestores (Alta administração).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  <a:p>
            <a:pPr algn="l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A57099-42D4-4B21-9C7B-C5DF97E52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2" y="701655"/>
            <a:ext cx="2451652" cy="985297"/>
          </a:xfrm>
          <a:prstGeom prst="rect">
            <a:avLst/>
          </a:prstGeom>
        </p:spPr>
      </p:pic>
      <p:pic>
        <p:nvPicPr>
          <p:cNvPr id="8" name="Gráfico 7" descr="Reunião">
            <a:extLst>
              <a:ext uri="{FF2B5EF4-FFF2-40B4-BE49-F238E27FC236}">
                <a16:creationId xmlns:a16="http://schemas.microsoft.com/office/drawing/2014/main" id="{B8F1B606-F849-CAC4-0FC8-B68287D9A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688" y="5496952"/>
            <a:ext cx="457200" cy="457200"/>
          </a:xfrm>
          <a:prstGeom prst="rect">
            <a:avLst/>
          </a:prstGeom>
        </p:spPr>
      </p:pic>
      <p:pic>
        <p:nvPicPr>
          <p:cNvPr id="10" name="Gráfico 9" descr="Alvo">
            <a:extLst>
              <a:ext uri="{FF2B5EF4-FFF2-40B4-BE49-F238E27FC236}">
                <a16:creationId xmlns:a16="http://schemas.microsoft.com/office/drawing/2014/main" id="{C0FE1373-9BB3-4805-BF29-B2ECFD4E4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5278" y="2557672"/>
            <a:ext cx="566020" cy="56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07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F22A6-A0AC-4909-94C7-00221382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140" y="500062"/>
            <a:ext cx="5352128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C29D0"/>
                </a:solidFill>
                <a:latin typeface="Times New Roman"/>
                <a:cs typeface="Times New Roman"/>
              </a:rPr>
              <a:t>Evolução dos pedidos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9F1AC4DE-46DB-4C66-B19B-2ED299BB7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132833"/>
              </p:ext>
            </p:extLst>
          </p:nvPr>
        </p:nvGraphicFramePr>
        <p:xfrm>
          <a:off x="2312005" y="1932259"/>
          <a:ext cx="7227627" cy="3360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C44781EE-3272-4947-8C4A-D82694D39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2" y="701655"/>
            <a:ext cx="2451652" cy="9852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401D25EB-E6C1-4360-B76E-C180772BCD73}"/>
                  </a:ext>
                </a:extLst>
              </p14:cNvPr>
              <p14:cNvContentPartPr/>
              <p14:nvPr/>
            </p14:nvContentPartPr>
            <p14:xfrm>
              <a:off x="6671800" y="2261081"/>
              <a:ext cx="360" cy="270288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401D25EB-E6C1-4360-B76E-C180772BCD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7480" y="2256761"/>
                <a:ext cx="9000" cy="27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7D62E60F-BED2-4DDA-BC06-28394AE3105E}"/>
                  </a:ext>
                </a:extLst>
              </p14:cNvPr>
              <p14:cNvContentPartPr/>
              <p14:nvPr/>
            </p14:nvContentPartPr>
            <p14:xfrm>
              <a:off x="5922457" y="5745267"/>
              <a:ext cx="360" cy="36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7D62E60F-BED2-4DDA-BC06-28394AE310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18137" y="57409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0027D321-B85B-4B60-A549-E137C124327A}"/>
                  </a:ext>
                </a:extLst>
              </p14:cNvPr>
              <p14:cNvContentPartPr/>
              <p14:nvPr/>
            </p14:nvContentPartPr>
            <p14:xfrm>
              <a:off x="1923937" y="3615867"/>
              <a:ext cx="360" cy="3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0027D321-B85B-4B60-A549-E137C12432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9617" y="36115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6CCDCF71-E506-417C-AFF8-499C7D803DEE}"/>
                  </a:ext>
                </a:extLst>
              </p14:cNvPr>
              <p14:cNvContentPartPr/>
              <p14:nvPr/>
            </p14:nvContentPartPr>
            <p14:xfrm>
              <a:off x="3889177" y="4339827"/>
              <a:ext cx="360" cy="3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6CCDCF71-E506-417C-AFF8-499C7D803D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4857" y="433550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7681B257-5E27-4F03-A903-6C74B7C2F492}"/>
                  </a:ext>
                </a:extLst>
              </p14:cNvPr>
              <p14:cNvContentPartPr/>
              <p14:nvPr/>
            </p14:nvContentPartPr>
            <p14:xfrm>
              <a:off x="7751617" y="3875427"/>
              <a:ext cx="360" cy="3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7681B257-5E27-4F03-A903-6C74B7C2F4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47297" y="387110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5340FF0E-95BB-43D9-93B2-B8B07C63F82C}"/>
                  </a:ext>
                </a:extLst>
              </p14:cNvPr>
              <p14:cNvContentPartPr/>
              <p14:nvPr/>
            </p14:nvContentPartPr>
            <p14:xfrm>
              <a:off x="3656977" y="3984867"/>
              <a:ext cx="360" cy="57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5340FF0E-95BB-43D9-93B2-B8B07C63F8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52657" y="3980547"/>
                <a:ext cx="9000" cy="144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81F4C18-D730-1466-C38B-F5B310B23843}"/>
              </a:ext>
            </a:extLst>
          </p:cNvPr>
          <p:cNvSpPr txBox="1"/>
          <p:nvPr/>
        </p:nvSpPr>
        <p:spPr>
          <a:xfrm>
            <a:off x="153076" y="5745273"/>
            <a:ext cx="11874851" cy="83099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Times New Roman"/>
                <a:cs typeface="Calibri"/>
              </a:rPr>
              <a:t>Conforme </a:t>
            </a:r>
            <a:r>
              <a:rPr lang="en-US" sz="2400" dirty="0" err="1">
                <a:latin typeface="Times New Roman"/>
                <a:cs typeface="Calibri"/>
              </a:rPr>
              <a:t>dito</a:t>
            </a:r>
            <a:r>
              <a:rPr lang="en-US" sz="2400" dirty="0">
                <a:latin typeface="Times New Roman"/>
                <a:cs typeface="Calibri"/>
              </a:rPr>
              <a:t> </a:t>
            </a:r>
            <a:r>
              <a:rPr lang="en-US" sz="2400" dirty="0" err="1">
                <a:latin typeface="Times New Roman"/>
                <a:cs typeface="Calibri"/>
              </a:rPr>
              <a:t>anteriormente</a:t>
            </a:r>
            <a:r>
              <a:rPr lang="en-US" sz="2400" dirty="0">
                <a:latin typeface="Times New Roman"/>
                <a:cs typeface="Calibri"/>
              </a:rPr>
              <a:t>, o </a:t>
            </a:r>
            <a:r>
              <a:rPr lang="en-US" sz="2400" dirty="0" err="1">
                <a:latin typeface="Times New Roman"/>
                <a:cs typeface="Calibri"/>
              </a:rPr>
              <a:t>gráfico</a:t>
            </a:r>
            <a:r>
              <a:rPr lang="en-US" sz="2400" dirty="0">
                <a:latin typeface="Times New Roman"/>
                <a:cs typeface="Calibri"/>
              </a:rPr>
              <a:t> </a:t>
            </a:r>
            <a:r>
              <a:rPr lang="en-US" sz="2400" dirty="0" err="1">
                <a:latin typeface="Times New Roman"/>
                <a:cs typeface="Calibri"/>
              </a:rPr>
              <a:t>representa</a:t>
            </a:r>
            <a:r>
              <a:rPr lang="en-US" sz="2400" dirty="0">
                <a:latin typeface="Times New Roman"/>
                <a:cs typeface="Calibri"/>
              </a:rPr>
              <a:t> a </a:t>
            </a:r>
            <a:r>
              <a:rPr lang="en-US" sz="2400" dirty="0" err="1">
                <a:latin typeface="Times New Roman"/>
                <a:cs typeface="Calibri"/>
              </a:rPr>
              <a:t>crescente</a:t>
            </a:r>
            <a:r>
              <a:rPr lang="en-US" sz="2400" dirty="0">
                <a:latin typeface="Times New Roman"/>
                <a:cs typeface="Calibri"/>
              </a:rPr>
              <a:t> </a:t>
            </a:r>
            <a:r>
              <a:rPr lang="en-US" sz="2400" dirty="0" err="1">
                <a:latin typeface="Times New Roman"/>
                <a:cs typeface="Calibri"/>
              </a:rPr>
              <a:t>nas</a:t>
            </a:r>
            <a:r>
              <a:rPr lang="en-US" sz="2400" dirty="0">
                <a:latin typeface="Times New Roman"/>
                <a:cs typeface="Calibri"/>
              </a:rPr>
              <a:t> </a:t>
            </a:r>
            <a:r>
              <a:rPr lang="en-US" sz="2400" dirty="0" err="1">
                <a:latin typeface="Times New Roman"/>
                <a:cs typeface="Calibri"/>
              </a:rPr>
              <a:t>vendas</a:t>
            </a:r>
            <a:r>
              <a:rPr lang="en-US" sz="2400" dirty="0">
                <a:latin typeface="Times New Roman"/>
                <a:cs typeface="Calibri"/>
              </a:rPr>
              <a:t>, </a:t>
            </a:r>
            <a:r>
              <a:rPr lang="en-US" sz="2400" dirty="0" err="1">
                <a:latin typeface="Times New Roman"/>
                <a:cs typeface="Calibri"/>
              </a:rPr>
              <a:t>contendo</a:t>
            </a:r>
            <a:r>
              <a:rPr lang="en-US" sz="2400" dirty="0">
                <a:latin typeface="Times New Roman"/>
                <a:cs typeface="Calibri"/>
              </a:rPr>
              <a:t> um </a:t>
            </a:r>
            <a:r>
              <a:rPr lang="en-US" sz="2400" dirty="0" err="1">
                <a:latin typeface="Times New Roman"/>
                <a:cs typeface="Calibri"/>
              </a:rPr>
              <a:t>marco</a:t>
            </a:r>
            <a:r>
              <a:rPr lang="en-US" sz="2400" dirty="0">
                <a:latin typeface="Times New Roman"/>
                <a:cs typeface="Calibri"/>
              </a:rPr>
              <a:t> </a:t>
            </a:r>
            <a:r>
              <a:rPr lang="en-US" sz="2400" dirty="0" err="1">
                <a:latin typeface="Times New Roman"/>
                <a:cs typeface="Calibri"/>
              </a:rPr>
              <a:t>em</a:t>
            </a:r>
            <a:r>
              <a:rPr lang="en-US" sz="2400" dirty="0">
                <a:latin typeface="Times New Roman"/>
                <a:cs typeface="Calibri"/>
              </a:rPr>
              <a:t> Jan/2018, </a:t>
            </a:r>
            <a:r>
              <a:rPr lang="en-US" sz="2400" dirty="0" err="1">
                <a:latin typeface="Times New Roman"/>
                <a:cs typeface="Calibri"/>
              </a:rPr>
              <a:t>momento</a:t>
            </a:r>
            <a:r>
              <a:rPr lang="en-US" sz="2400" dirty="0">
                <a:latin typeface="Times New Roman"/>
                <a:cs typeface="Calibri"/>
              </a:rPr>
              <a:t> </a:t>
            </a:r>
            <a:r>
              <a:rPr lang="en-US" sz="2400" dirty="0" err="1">
                <a:latin typeface="Times New Roman"/>
                <a:cs typeface="Calibri"/>
              </a:rPr>
              <a:t>em</a:t>
            </a:r>
            <a:r>
              <a:rPr lang="en-US" sz="2400" dirty="0">
                <a:latin typeface="Times New Roman"/>
                <a:cs typeface="Calibri"/>
              </a:rPr>
              <a:t> que as </a:t>
            </a:r>
            <a:r>
              <a:rPr lang="en-US" sz="2400" dirty="0" err="1">
                <a:latin typeface="Times New Roman"/>
                <a:cs typeface="Calibri"/>
              </a:rPr>
              <a:t>vendas</a:t>
            </a:r>
            <a:r>
              <a:rPr lang="en-US" sz="2400" dirty="0">
                <a:latin typeface="Times New Roman"/>
                <a:cs typeface="Calibri"/>
              </a:rPr>
              <a:t> </a:t>
            </a:r>
            <a:r>
              <a:rPr lang="en-US" sz="2400" dirty="0" err="1">
                <a:latin typeface="Times New Roman"/>
                <a:cs typeface="Calibri"/>
              </a:rPr>
              <a:t>caíram</a:t>
            </a:r>
            <a:r>
              <a:rPr lang="en-US" sz="2400" dirty="0">
                <a:latin typeface="Times New Roman"/>
                <a:cs typeface="Calibri"/>
              </a:rPr>
              <a:t>, </a:t>
            </a:r>
            <a:r>
              <a:rPr lang="en-US" sz="2400" dirty="0" err="1">
                <a:latin typeface="Times New Roman"/>
                <a:cs typeface="Calibri"/>
              </a:rPr>
              <a:t>repetindo</a:t>
            </a:r>
            <a:r>
              <a:rPr lang="en-US" sz="2400" dirty="0">
                <a:latin typeface="Times New Roman"/>
                <a:cs typeface="Calibri"/>
              </a:rPr>
              <a:t>-se </a:t>
            </a:r>
            <a:r>
              <a:rPr lang="en-US" sz="2400" dirty="0" err="1">
                <a:latin typeface="Times New Roman"/>
                <a:cs typeface="Calibri"/>
              </a:rPr>
              <a:t>por</a:t>
            </a:r>
            <a:r>
              <a:rPr lang="en-US" sz="2400" dirty="0">
                <a:latin typeface="Times New Roman"/>
                <a:cs typeface="Calibri"/>
              </a:rPr>
              <a:t> </a:t>
            </a:r>
            <a:r>
              <a:rPr lang="en-US" sz="2400" dirty="0" err="1">
                <a:latin typeface="Times New Roman"/>
                <a:cs typeface="Calibri"/>
              </a:rPr>
              <a:t>mais</a:t>
            </a:r>
            <a:r>
              <a:rPr lang="en-US" sz="2400" dirty="0">
                <a:latin typeface="Times New Roman"/>
                <a:cs typeface="Calibri"/>
              </a:rPr>
              <a:t> 2 </a:t>
            </a:r>
            <a:r>
              <a:rPr lang="en-US" sz="2400" dirty="0" err="1">
                <a:latin typeface="Times New Roman"/>
                <a:cs typeface="Calibri"/>
              </a:rPr>
              <a:t>Trimestres</a:t>
            </a:r>
            <a:r>
              <a:rPr lang="en-US" sz="2400" dirty="0">
                <a:latin typeface="Times New Roman"/>
                <a:cs typeface="Calibri"/>
              </a:rPr>
              <a:t>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13937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81B7F030-0759-14EE-8B5D-5A01B640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94" y="500062"/>
            <a:ext cx="5524657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C29D0"/>
                </a:solidFill>
                <a:latin typeface="Times New Roman"/>
                <a:cs typeface="Times New Roman"/>
              </a:rPr>
              <a:t>Potenciais da empresa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0F6F-648C-6B3C-0953-659B7E9E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1323"/>
            <a:ext cx="10515600" cy="3905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dirty="0">
              <a:latin typeface="Times New Roman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latin typeface="Times New Roman"/>
                <a:cs typeface="Calibri" panose="020F0502020204030204"/>
              </a:rPr>
              <a:t>	MG, RJ e SP - 66% das </a:t>
            </a:r>
            <a:r>
              <a:rPr lang="en-US" dirty="0" err="1">
                <a:latin typeface="Times New Roman"/>
                <a:cs typeface="Calibri" panose="020F0502020204030204"/>
              </a:rPr>
              <a:t>vendas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dirty="0" err="1">
                <a:latin typeface="Times New Roman"/>
                <a:cs typeface="Calibri" panose="020F0502020204030204"/>
              </a:rPr>
              <a:t>concentram</a:t>
            </a:r>
            <a:r>
              <a:rPr lang="en-US" dirty="0">
                <a:latin typeface="Times New Roman"/>
                <a:cs typeface="Calibri" panose="020F0502020204030204"/>
              </a:rPr>
              <a:t>-se </a:t>
            </a:r>
            <a:r>
              <a:rPr lang="en-US" dirty="0" err="1">
                <a:latin typeface="Times New Roman"/>
                <a:cs typeface="Calibri" panose="020F0502020204030204"/>
              </a:rPr>
              <a:t>nestas</a:t>
            </a:r>
            <a:r>
              <a:rPr lang="en-US" dirty="0">
                <a:latin typeface="Times New Roman"/>
                <a:cs typeface="Calibri" panose="020F0502020204030204"/>
              </a:rPr>
              <a:t> 3 </a:t>
            </a:r>
            <a:r>
              <a:rPr lang="en-US" dirty="0" err="1">
                <a:latin typeface="Times New Roman"/>
                <a:cs typeface="Calibri" panose="020F0502020204030204"/>
              </a:rPr>
              <a:t>regiões</a:t>
            </a:r>
            <a:r>
              <a:rPr lang="en-US" dirty="0">
                <a:latin typeface="Times New Roman"/>
                <a:cs typeface="Calibri" panose="020F0502020204030204"/>
              </a:rPr>
              <a:t>.</a:t>
            </a:r>
          </a:p>
          <a:p>
            <a:pPr algn="just"/>
            <a:endParaRPr lang="en-US" dirty="0">
              <a:latin typeface="Times New Roman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latin typeface="Times New Roman"/>
                <a:cs typeface="Calibri" panose="020F0502020204030204"/>
              </a:rPr>
              <a:t>	</a:t>
            </a:r>
            <a:r>
              <a:rPr lang="en-US" dirty="0" err="1">
                <a:latin typeface="Times New Roman"/>
                <a:cs typeface="Calibri" panose="020F0502020204030204"/>
              </a:rPr>
              <a:t>Cartão</a:t>
            </a:r>
            <a:r>
              <a:rPr lang="en-US" dirty="0">
                <a:latin typeface="Times New Roman"/>
                <a:cs typeface="Calibri" panose="020F0502020204030204"/>
              </a:rPr>
              <a:t> de </a:t>
            </a:r>
            <a:r>
              <a:rPr lang="en-US" dirty="0" err="1">
                <a:latin typeface="Times New Roman"/>
                <a:cs typeface="Calibri" panose="020F0502020204030204"/>
              </a:rPr>
              <a:t>crédito</a:t>
            </a:r>
            <a:r>
              <a:rPr lang="en-US" dirty="0">
                <a:latin typeface="Times New Roman"/>
                <a:cs typeface="Calibri" panose="020F0502020204030204"/>
              </a:rPr>
              <a:t> - 60% das </a:t>
            </a:r>
            <a:r>
              <a:rPr lang="en-US" dirty="0" err="1">
                <a:latin typeface="Times New Roman"/>
                <a:cs typeface="Calibri" panose="020F0502020204030204"/>
              </a:rPr>
              <a:t>vendas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dirty="0" err="1">
                <a:latin typeface="Times New Roman"/>
                <a:cs typeface="Calibri" panose="020F0502020204030204"/>
              </a:rPr>
              <a:t>pagas</a:t>
            </a:r>
            <a:r>
              <a:rPr lang="en-US" dirty="0">
                <a:latin typeface="Times New Roman"/>
                <a:cs typeface="Calibri" panose="020F0502020204030204"/>
              </a:rPr>
              <a:t> com </a:t>
            </a:r>
            <a:r>
              <a:rPr lang="en-US" dirty="0" err="1">
                <a:latin typeface="Times New Roman"/>
                <a:cs typeface="Calibri" panose="020F0502020204030204"/>
              </a:rPr>
              <a:t>esse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dirty="0" err="1">
                <a:latin typeface="Times New Roman"/>
                <a:cs typeface="Calibri" panose="020F0502020204030204"/>
              </a:rPr>
              <a:t>método</a:t>
            </a:r>
            <a:r>
              <a:rPr lang="en-US" dirty="0">
                <a:latin typeface="Times New Roman"/>
                <a:cs typeface="Calibri" panose="020F0502020204030204"/>
              </a:rPr>
              <a:t>.</a:t>
            </a:r>
          </a:p>
          <a:p>
            <a:pPr algn="just"/>
            <a:endParaRPr lang="en-US" dirty="0">
              <a:latin typeface="Times New Roman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latin typeface="Times New Roman"/>
                <a:cs typeface="Calibri" panose="020F0502020204030204"/>
              </a:rPr>
              <a:t>	</a:t>
            </a:r>
            <a:r>
              <a:rPr lang="en-US" dirty="0" err="1">
                <a:latin typeface="Times New Roman"/>
                <a:cs typeface="Calibri" panose="020F0502020204030204"/>
              </a:rPr>
              <a:t>Cama</a:t>
            </a:r>
            <a:r>
              <a:rPr lang="en-US" dirty="0">
                <a:latin typeface="Times New Roman"/>
                <a:cs typeface="Calibri" panose="020F0502020204030204"/>
              </a:rPr>
              <a:t>, Mesa e </a:t>
            </a:r>
            <a:r>
              <a:rPr lang="en-US" dirty="0" err="1">
                <a:latin typeface="Times New Roman"/>
                <a:cs typeface="Calibri" panose="020F0502020204030204"/>
              </a:rPr>
              <a:t>Banho</a:t>
            </a:r>
            <a:r>
              <a:rPr lang="en-US" dirty="0">
                <a:latin typeface="Times New Roman"/>
                <a:cs typeface="Calibri" panose="020F0502020204030204"/>
              </a:rPr>
              <a:t>/Beleza e </a:t>
            </a:r>
            <a:r>
              <a:rPr lang="en-US" dirty="0" err="1">
                <a:latin typeface="Times New Roman"/>
                <a:cs typeface="Calibri" panose="020F0502020204030204"/>
              </a:rPr>
              <a:t>Saúde</a:t>
            </a:r>
            <a:r>
              <a:rPr lang="en-US" dirty="0">
                <a:latin typeface="Times New Roman"/>
                <a:cs typeface="Calibri" panose="020F0502020204030204"/>
              </a:rPr>
              <a:t>/</a:t>
            </a:r>
            <a:r>
              <a:rPr lang="en-US" dirty="0" err="1">
                <a:latin typeface="Times New Roman"/>
                <a:cs typeface="Calibri" panose="020F0502020204030204"/>
              </a:rPr>
              <a:t>Esporte</a:t>
            </a:r>
            <a:r>
              <a:rPr lang="en-US" dirty="0">
                <a:latin typeface="Times New Roman"/>
                <a:cs typeface="Calibri" panose="020F0502020204030204"/>
              </a:rPr>
              <a:t> e </a:t>
            </a:r>
            <a:r>
              <a:rPr lang="en-US" dirty="0" err="1">
                <a:latin typeface="Times New Roman"/>
                <a:cs typeface="Calibri" panose="020F0502020204030204"/>
              </a:rPr>
              <a:t>Lazer</a:t>
            </a:r>
            <a:r>
              <a:rPr lang="en-US" dirty="0">
                <a:latin typeface="Times New Roman"/>
                <a:cs typeface="Calibri" panose="020F0502020204030204"/>
              </a:rPr>
              <a:t>/</a:t>
            </a:r>
            <a:r>
              <a:rPr lang="en-US" dirty="0" err="1">
                <a:latin typeface="Times New Roman"/>
                <a:cs typeface="Calibri" panose="020F0502020204030204"/>
              </a:rPr>
              <a:t>Móveis</a:t>
            </a:r>
            <a:r>
              <a:rPr lang="en-US" dirty="0">
                <a:latin typeface="Times New Roman"/>
                <a:cs typeface="Calibri" panose="020F0502020204030204"/>
              </a:rPr>
              <a:t> e </a:t>
            </a:r>
            <a:r>
              <a:rPr lang="en-US" dirty="0" err="1">
                <a:latin typeface="Times New Roman"/>
                <a:cs typeface="Calibri" panose="020F0502020204030204"/>
              </a:rPr>
              <a:t>Decoração</a:t>
            </a:r>
            <a:r>
              <a:rPr lang="en-US" dirty="0">
                <a:latin typeface="Times New Roman"/>
                <a:cs typeface="Calibri" panose="020F0502020204030204"/>
              </a:rPr>
              <a:t> - 33% das </a:t>
            </a:r>
            <a:r>
              <a:rPr lang="en-US" dirty="0" err="1">
                <a:latin typeface="Times New Roman"/>
                <a:cs typeface="Calibri" panose="020F0502020204030204"/>
              </a:rPr>
              <a:t>vendas</a:t>
            </a:r>
            <a:r>
              <a:rPr lang="en-US" dirty="0">
                <a:latin typeface="Times New Roman"/>
                <a:cs typeface="Calibri" panose="020F0502020204030204"/>
              </a:rPr>
              <a:t> em </a:t>
            </a:r>
            <a:r>
              <a:rPr lang="en-US" dirty="0" err="1">
                <a:latin typeface="Times New Roman"/>
                <a:cs typeface="Calibri" panose="020F0502020204030204"/>
              </a:rPr>
              <a:t>apenas</a:t>
            </a:r>
            <a:r>
              <a:rPr lang="en-US" dirty="0">
                <a:latin typeface="Times New Roman"/>
                <a:cs typeface="Calibri" panose="020F0502020204030204"/>
              </a:rPr>
              <a:t> 4 </a:t>
            </a:r>
            <a:r>
              <a:rPr lang="en-US" dirty="0" err="1">
                <a:latin typeface="Times New Roman"/>
                <a:cs typeface="Calibri" panose="020F0502020204030204"/>
              </a:rPr>
              <a:t>categorias</a:t>
            </a:r>
            <a:r>
              <a:rPr lang="en-US" dirty="0">
                <a:latin typeface="Times New Roman"/>
                <a:cs typeface="Calibri" panose="020F0502020204030204"/>
              </a:rPr>
              <a:t> de </a:t>
            </a:r>
            <a:r>
              <a:rPr lang="en-US" dirty="0" err="1">
                <a:latin typeface="Times New Roman"/>
                <a:cs typeface="Calibri" panose="020F0502020204030204"/>
              </a:rPr>
              <a:t>produto</a:t>
            </a:r>
            <a:r>
              <a:rPr lang="en-US" dirty="0">
                <a:latin typeface="Times New Roman"/>
                <a:cs typeface="Calibri" panose="020F0502020204030204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5" name="Imagem 3" descr="Icon&#10;&#10;Description automatically generated">
            <a:extLst>
              <a:ext uri="{FF2B5EF4-FFF2-40B4-BE49-F238E27FC236}">
                <a16:creationId xmlns:a16="http://schemas.microsoft.com/office/drawing/2014/main" id="{A49E9FCB-7A44-89E1-0066-F1FA0F481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2" y="701655"/>
            <a:ext cx="2451652" cy="985297"/>
          </a:xfrm>
          <a:prstGeom prst="rect">
            <a:avLst/>
          </a:prstGeom>
        </p:spPr>
      </p:pic>
      <p:pic>
        <p:nvPicPr>
          <p:cNvPr id="4" name="Gráfico 3" descr="Bússola">
            <a:extLst>
              <a:ext uri="{FF2B5EF4-FFF2-40B4-BE49-F238E27FC236}">
                <a16:creationId xmlns:a16="http://schemas.microsoft.com/office/drawing/2014/main" id="{788C02CF-4177-517B-88D6-EE61E20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316" y="2644726"/>
            <a:ext cx="685800" cy="685800"/>
          </a:xfrm>
          <a:prstGeom prst="rect">
            <a:avLst/>
          </a:prstGeom>
        </p:spPr>
      </p:pic>
      <p:pic>
        <p:nvPicPr>
          <p:cNvPr id="9" name="Gráfico 8" descr="Cartão de crédito">
            <a:extLst>
              <a:ext uri="{FF2B5EF4-FFF2-40B4-BE49-F238E27FC236}">
                <a16:creationId xmlns:a16="http://schemas.microsoft.com/office/drawing/2014/main" id="{42C0A2DF-B594-188D-6CC4-4BCF5E646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315" y="3725043"/>
            <a:ext cx="685801" cy="685801"/>
          </a:xfrm>
          <a:prstGeom prst="rect">
            <a:avLst/>
          </a:prstGeom>
        </p:spPr>
      </p:pic>
      <p:pic>
        <p:nvPicPr>
          <p:cNvPr id="12" name="Gráfico 11" descr="Código de Barras">
            <a:extLst>
              <a:ext uri="{FF2B5EF4-FFF2-40B4-BE49-F238E27FC236}">
                <a16:creationId xmlns:a16="http://schemas.microsoft.com/office/drawing/2014/main" id="{8E3BF988-7514-9998-AE2D-1DFE4BA662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2315" y="4652314"/>
            <a:ext cx="685801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59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3" descr="Icon&#10;&#10;Description automatically generated">
            <a:extLst>
              <a:ext uri="{FF2B5EF4-FFF2-40B4-BE49-F238E27FC236}">
                <a16:creationId xmlns:a16="http://schemas.microsoft.com/office/drawing/2014/main" id="{5CBED215-CBA7-8472-A1FB-14D9549A2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2" y="701655"/>
            <a:ext cx="2451652" cy="98529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6D458E4-BFC4-2CCF-973D-DFCD1D2C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94" y="500062"/>
            <a:ext cx="5524657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C29D0"/>
                </a:solidFill>
                <a:latin typeface="Times New Roman"/>
                <a:cs typeface="Times New Roman"/>
              </a:rPr>
              <a:t>Potenciais da empresa</a:t>
            </a:r>
            <a:br>
              <a:rPr lang="pt-BR" sz="2800" b="1" dirty="0">
                <a:latin typeface="Times New Roman"/>
              </a:rPr>
            </a:br>
            <a:r>
              <a:rPr lang="pt-BR" sz="2800" b="1" dirty="0">
                <a:solidFill>
                  <a:srgbClr val="0C29D0"/>
                </a:solidFill>
                <a:latin typeface="Times New Roman"/>
                <a:cs typeface="Calibri Light"/>
              </a:rPr>
              <a:t>Representação Gráfica</a:t>
            </a:r>
          </a:p>
        </p:txBody>
      </p:sp>
      <p:grpSp>
        <p:nvGrpSpPr>
          <p:cNvPr id="2" name="object 4">
            <a:extLst>
              <a:ext uri="{FF2B5EF4-FFF2-40B4-BE49-F238E27FC236}">
                <a16:creationId xmlns:a16="http://schemas.microsoft.com/office/drawing/2014/main" id="{DC9F590E-A3C4-0275-7004-7977FDDC54E6}"/>
              </a:ext>
            </a:extLst>
          </p:cNvPr>
          <p:cNvGrpSpPr/>
          <p:nvPr/>
        </p:nvGrpSpPr>
        <p:grpSpPr>
          <a:xfrm>
            <a:off x="1091069" y="2273579"/>
            <a:ext cx="3463290" cy="2741930"/>
            <a:chOff x="1090993" y="2578607"/>
            <a:chExt cx="3463290" cy="2741930"/>
          </a:xfrm>
        </p:grpSpPr>
        <p:sp>
          <p:nvSpPr>
            <p:cNvPr id="3" name="object 5">
              <a:extLst>
                <a:ext uri="{FF2B5EF4-FFF2-40B4-BE49-F238E27FC236}">
                  <a16:creationId xmlns:a16="http://schemas.microsoft.com/office/drawing/2014/main" id="{F2DB7A06-82E5-95E4-58CD-A664CD140426}"/>
                </a:ext>
              </a:extLst>
            </p:cNvPr>
            <p:cNvSpPr/>
            <p:nvPr/>
          </p:nvSpPr>
          <p:spPr>
            <a:xfrm>
              <a:off x="1688591" y="2578607"/>
              <a:ext cx="542925" cy="2694940"/>
            </a:xfrm>
            <a:custGeom>
              <a:avLst/>
              <a:gdLst/>
              <a:ahLst/>
              <a:cxnLst/>
              <a:rect l="l" t="t" r="r" b="b"/>
              <a:pathLst>
                <a:path w="542925" h="2694940">
                  <a:moveTo>
                    <a:pt x="542544" y="0"/>
                  </a:moveTo>
                  <a:lnTo>
                    <a:pt x="0" y="0"/>
                  </a:lnTo>
                  <a:lnTo>
                    <a:pt x="0" y="2694431"/>
                  </a:lnTo>
                  <a:lnTo>
                    <a:pt x="542544" y="2694431"/>
                  </a:lnTo>
                  <a:lnTo>
                    <a:pt x="542544" y="0"/>
                  </a:lnTo>
                  <a:close/>
                </a:path>
              </a:pathLst>
            </a:custGeom>
            <a:solidFill>
              <a:srgbClr val="0C29D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6">
              <a:extLst>
                <a:ext uri="{FF2B5EF4-FFF2-40B4-BE49-F238E27FC236}">
                  <a16:creationId xmlns:a16="http://schemas.microsoft.com/office/drawing/2014/main" id="{64ADFED5-D33E-CC3E-359C-7A7022E9D453}"/>
                </a:ext>
              </a:extLst>
            </p:cNvPr>
            <p:cNvSpPr/>
            <p:nvPr/>
          </p:nvSpPr>
          <p:spPr>
            <a:xfrm>
              <a:off x="3413760" y="3919727"/>
              <a:ext cx="542925" cy="1353820"/>
            </a:xfrm>
            <a:custGeom>
              <a:avLst/>
              <a:gdLst/>
              <a:ahLst/>
              <a:cxnLst/>
              <a:rect l="l" t="t" r="r" b="b"/>
              <a:pathLst>
                <a:path w="542925" h="1353820">
                  <a:moveTo>
                    <a:pt x="542543" y="0"/>
                  </a:moveTo>
                  <a:lnTo>
                    <a:pt x="0" y="0"/>
                  </a:lnTo>
                  <a:lnTo>
                    <a:pt x="0" y="1353312"/>
                  </a:lnTo>
                  <a:lnTo>
                    <a:pt x="542543" y="1353312"/>
                  </a:lnTo>
                  <a:lnTo>
                    <a:pt x="542543" y="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352750DC-70FD-C94A-7812-916D48255E1A}"/>
                </a:ext>
              </a:extLst>
            </p:cNvPr>
            <p:cNvSpPr/>
            <p:nvPr/>
          </p:nvSpPr>
          <p:spPr>
            <a:xfrm>
              <a:off x="1095755" y="5271515"/>
              <a:ext cx="3453765" cy="48895"/>
            </a:xfrm>
            <a:custGeom>
              <a:avLst/>
              <a:gdLst/>
              <a:ahLst/>
              <a:cxnLst/>
              <a:rect l="l" t="t" r="r" b="b"/>
              <a:pathLst>
                <a:path w="3453765" h="48895">
                  <a:moveTo>
                    <a:pt x="0" y="0"/>
                  </a:moveTo>
                  <a:lnTo>
                    <a:pt x="3453383" y="0"/>
                  </a:lnTo>
                </a:path>
                <a:path w="3453765" h="48895">
                  <a:moveTo>
                    <a:pt x="0" y="0"/>
                  </a:moveTo>
                  <a:lnTo>
                    <a:pt x="0" y="48768"/>
                  </a:lnTo>
                </a:path>
                <a:path w="3453765" h="48895">
                  <a:moveTo>
                    <a:pt x="1728216" y="0"/>
                  </a:moveTo>
                  <a:lnTo>
                    <a:pt x="1728216" y="48768"/>
                  </a:lnTo>
                </a:path>
                <a:path w="3453765" h="48895">
                  <a:moveTo>
                    <a:pt x="3453383" y="0"/>
                  </a:moveTo>
                  <a:lnTo>
                    <a:pt x="3453383" y="4876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23">
            <a:extLst>
              <a:ext uri="{FF2B5EF4-FFF2-40B4-BE49-F238E27FC236}">
                <a16:creationId xmlns:a16="http://schemas.microsoft.com/office/drawing/2014/main" id="{0274C938-7BCB-F16B-ECB8-25283D87C7F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5831" y="4975041"/>
            <a:ext cx="3881718" cy="1599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indent="0" algn="ctr">
              <a:lnSpc>
                <a:spcPct val="100000"/>
              </a:lnSpc>
              <a:spcBef>
                <a:spcPts val="100"/>
              </a:spcBef>
              <a:buNone/>
              <a:tabLst>
                <a:tab pos="1721485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SP,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RJ</a:t>
            </a:r>
            <a:r>
              <a:rPr sz="12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MG	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23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Estados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restantes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Calibri"/>
              <a:cs typeface="Calibri"/>
            </a:endParaRPr>
          </a:p>
          <a:p>
            <a:pPr marL="0" marR="5080" indent="0" algn="just">
              <a:lnSpc>
                <a:spcPct val="99400"/>
              </a:lnSpc>
              <a:buNone/>
            </a:pPr>
            <a:r>
              <a:rPr sz="1800" spc="-5" dirty="0">
                <a:latin typeface="Times New Roman"/>
                <a:cs typeface="Times New Roman"/>
              </a:rPr>
              <a:t>Demonstração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gráfica </a:t>
            </a:r>
            <a:r>
              <a:rPr sz="1800" spc="5" dirty="0">
                <a:latin typeface="Times New Roman"/>
                <a:cs typeface="Times New Roman"/>
              </a:rPr>
              <a:t>da </a:t>
            </a:r>
            <a:r>
              <a:rPr sz="1800" spc="-5" dirty="0">
                <a:latin typeface="Times New Roman"/>
                <a:cs typeface="Times New Roman"/>
              </a:rPr>
              <a:t>força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de </a:t>
            </a:r>
            <a:r>
              <a:rPr sz="1800" dirty="0">
                <a:latin typeface="Times New Roman"/>
                <a:cs typeface="Times New Roman"/>
              </a:rPr>
              <a:t>venda </a:t>
            </a:r>
            <a:r>
              <a:rPr sz="1800" spc="5" dirty="0">
                <a:latin typeface="Times New Roman"/>
                <a:cs typeface="Times New Roman"/>
              </a:rPr>
              <a:t>dos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três estados citados, </a:t>
            </a:r>
            <a:r>
              <a:rPr sz="1800" dirty="0">
                <a:latin typeface="Times New Roman"/>
                <a:cs typeface="Times New Roman"/>
              </a:rPr>
              <a:t>onde </a:t>
            </a:r>
            <a:r>
              <a:rPr sz="1800" spc="-10" dirty="0">
                <a:latin typeface="Times New Roman"/>
                <a:cs typeface="Times New Roman"/>
              </a:rPr>
              <a:t>apenas MG, </a:t>
            </a:r>
            <a:r>
              <a:rPr sz="1800" spc="-5" dirty="0">
                <a:latin typeface="Times New Roman"/>
                <a:cs typeface="Times New Roman"/>
              </a:rPr>
              <a:t>RJ </a:t>
            </a:r>
            <a:r>
              <a:rPr sz="1800" dirty="0">
                <a:latin typeface="Times New Roman"/>
                <a:cs typeface="Times New Roman"/>
              </a:rPr>
              <a:t>e </a:t>
            </a:r>
            <a:r>
              <a:rPr sz="1800" spc="-25" dirty="0">
                <a:latin typeface="Times New Roman"/>
                <a:cs typeface="Times New Roman"/>
              </a:rPr>
              <a:t>SP 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equivalem ao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dobro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dos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23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estados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restantes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FB728F3-1FA5-3517-11E2-49D503CCEB90}"/>
              </a:ext>
            </a:extLst>
          </p:cNvPr>
          <p:cNvSpPr txBox="1"/>
          <p:nvPr/>
        </p:nvSpPr>
        <p:spPr>
          <a:xfrm>
            <a:off x="1756917" y="2019883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04040"/>
                </a:solidFill>
                <a:latin typeface="Calibri"/>
                <a:cs typeface="Calibri"/>
              </a:rPr>
              <a:t>64203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DD3FF5BD-4941-2FB0-5534-A3F63F11F283}"/>
              </a:ext>
            </a:extLst>
          </p:cNvPr>
          <p:cNvSpPr txBox="1"/>
          <p:nvPr/>
        </p:nvSpPr>
        <p:spPr>
          <a:xfrm>
            <a:off x="3483355" y="3346540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04040"/>
                </a:solidFill>
                <a:latin typeface="Calibri"/>
                <a:cs typeface="Calibri"/>
              </a:rPr>
              <a:t>32273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13" name="object 10">
            <a:extLst>
              <a:ext uri="{FF2B5EF4-FFF2-40B4-BE49-F238E27FC236}">
                <a16:creationId xmlns:a16="http://schemas.microsoft.com/office/drawing/2014/main" id="{1DF60CA1-CEB0-262B-E706-D60F932CDBFA}"/>
              </a:ext>
            </a:extLst>
          </p:cNvPr>
          <p:cNvGrpSpPr/>
          <p:nvPr/>
        </p:nvGrpSpPr>
        <p:grpSpPr>
          <a:xfrm>
            <a:off x="7370064" y="4029455"/>
            <a:ext cx="3154680" cy="600710"/>
            <a:chOff x="7370064" y="4029455"/>
            <a:chExt cx="3154680" cy="600710"/>
          </a:xfrm>
        </p:grpSpPr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581092F6-00C7-270D-A3CC-D95F8A9367A6}"/>
                </a:ext>
              </a:extLst>
            </p:cNvPr>
            <p:cNvSpPr/>
            <p:nvPr/>
          </p:nvSpPr>
          <p:spPr>
            <a:xfrm>
              <a:off x="7370064" y="4029455"/>
              <a:ext cx="2331720" cy="600710"/>
            </a:xfrm>
            <a:custGeom>
              <a:avLst/>
              <a:gdLst/>
              <a:ahLst/>
              <a:cxnLst/>
              <a:rect l="l" t="t" r="r" b="b"/>
              <a:pathLst>
                <a:path w="2331720" h="600710">
                  <a:moveTo>
                    <a:pt x="2331720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2331720" y="600456"/>
                  </a:lnTo>
                  <a:lnTo>
                    <a:pt x="2331720" y="0"/>
                  </a:lnTo>
                  <a:close/>
                </a:path>
              </a:pathLst>
            </a:custGeom>
            <a:solidFill>
              <a:srgbClr val="0C2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4E1071CB-B051-E7B7-D7D7-884A01C59BD3}"/>
                </a:ext>
              </a:extLst>
            </p:cNvPr>
            <p:cNvSpPr/>
            <p:nvPr/>
          </p:nvSpPr>
          <p:spPr>
            <a:xfrm>
              <a:off x="9701784" y="4029455"/>
              <a:ext cx="822960" cy="600710"/>
            </a:xfrm>
            <a:custGeom>
              <a:avLst/>
              <a:gdLst/>
              <a:ahLst/>
              <a:cxnLst/>
              <a:rect l="l" t="t" r="r" b="b"/>
              <a:pathLst>
                <a:path w="822959" h="600710">
                  <a:moveTo>
                    <a:pt x="822959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822959" y="600456"/>
                  </a:lnTo>
                  <a:lnTo>
                    <a:pt x="822959" y="0"/>
                  </a:lnTo>
                  <a:close/>
                </a:path>
              </a:pathLst>
            </a:custGeom>
            <a:solidFill>
              <a:srgbClr val="76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3">
            <a:extLst>
              <a:ext uri="{FF2B5EF4-FFF2-40B4-BE49-F238E27FC236}">
                <a16:creationId xmlns:a16="http://schemas.microsoft.com/office/drawing/2014/main" id="{F9230D9F-476F-AF5C-91C1-F31B17A6A3FD}"/>
              </a:ext>
            </a:extLst>
          </p:cNvPr>
          <p:cNvSpPr txBox="1"/>
          <p:nvPr/>
        </p:nvSpPr>
        <p:spPr>
          <a:xfrm>
            <a:off x="7321042" y="516039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FBD7CA44-E55B-E4FF-21E4-5862422A5076}"/>
              </a:ext>
            </a:extLst>
          </p:cNvPr>
          <p:cNvSpPr txBox="1"/>
          <p:nvPr/>
        </p:nvSpPr>
        <p:spPr>
          <a:xfrm>
            <a:off x="7913623" y="516039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F8420085-A641-5051-5C27-E0B4F0EF0820}"/>
              </a:ext>
            </a:extLst>
          </p:cNvPr>
          <p:cNvSpPr txBox="1"/>
          <p:nvPr/>
        </p:nvSpPr>
        <p:spPr>
          <a:xfrm>
            <a:off x="8544559" y="516039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3BBA3F35-0280-6611-17E4-DF6CA93AB997}"/>
              </a:ext>
            </a:extLst>
          </p:cNvPr>
          <p:cNvSpPr txBox="1"/>
          <p:nvPr/>
        </p:nvSpPr>
        <p:spPr>
          <a:xfrm>
            <a:off x="9175750" y="516039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60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385D03F5-F7CA-9392-15E2-70D330AEC875}"/>
              </a:ext>
            </a:extLst>
          </p:cNvPr>
          <p:cNvSpPr txBox="1"/>
          <p:nvPr/>
        </p:nvSpPr>
        <p:spPr>
          <a:xfrm>
            <a:off x="9806685" y="516039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80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F4F648CA-9353-DBA8-7849-6D439518CF9B}"/>
              </a:ext>
            </a:extLst>
          </p:cNvPr>
          <p:cNvSpPr txBox="1"/>
          <p:nvPr/>
        </p:nvSpPr>
        <p:spPr>
          <a:xfrm>
            <a:off x="10399268" y="5160391"/>
            <a:ext cx="258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200" spc="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A58B935E-6E6C-DEFA-D28C-C75EFE379C81}"/>
              </a:ext>
            </a:extLst>
          </p:cNvPr>
          <p:cNvSpPr txBox="1"/>
          <p:nvPr/>
        </p:nvSpPr>
        <p:spPr>
          <a:xfrm>
            <a:off x="6970395" y="5489125"/>
            <a:ext cx="4410710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Porcentagem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dos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pagamentos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realizados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</a:t>
            </a:r>
          </a:p>
          <a:p>
            <a:pPr marL="12700">
              <a:lnSpc>
                <a:spcPts val="2150"/>
              </a:lnSpc>
            </a:pPr>
            <a:r>
              <a:rPr sz="1800" spc="-5" dirty="0">
                <a:latin typeface="Times New Roman"/>
                <a:cs typeface="Times New Roman"/>
              </a:rPr>
              <a:t>cartão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de</a:t>
            </a:r>
            <a:r>
              <a:rPr sz="1800" spc="-5" dirty="0">
                <a:latin typeface="Times New Roman"/>
                <a:cs typeface="Times New Roman"/>
              </a:rPr>
              <a:t> crédito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em </a:t>
            </a:r>
            <a:r>
              <a:rPr sz="1800" spc="-15" dirty="0">
                <a:latin typeface="Times New Roman"/>
                <a:cs typeface="Times New Roman"/>
              </a:rPr>
              <a:t>face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dos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outros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métodos.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9D4620C9-10FA-9E81-E394-64B9AC031354}"/>
              </a:ext>
            </a:extLst>
          </p:cNvPr>
          <p:cNvSpPr txBox="1"/>
          <p:nvPr/>
        </p:nvSpPr>
        <p:spPr>
          <a:xfrm>
            <a:off x="7841360" y="3526282"/>
            <a:ext cx="1117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Cartão</a:t>
            </a:r>
            <a:r>
              <a:rPr sz="12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2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Crédito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835AC009-9EED-2EFD-4D3C-633274D8D340}"/>
              </a:ext>
            </a:extLst>
          </p:cNvPr>
          <p:cNvSpPr txBox="1"/>
          <p:nvPr/>
        </p:nvSpPr>
        <p:spPr>
          <a:xfrm>
            <a:off x="9175495" y="3526282"/>
            <a:ext cx="450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200" spc="1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8FB0FA5D-62E9-92A4-9355-EFA4E3644BAD}"/>
              </a:ext>
            </a:extLst>
          </p:cNvPr>
          <p:cNvSpPr/>
          <p:nvPr/>
        </p:nvSpPr>
        <p:spPr>
          <a:xfrm>
            <a:off x="9064752" y="3605784"/>
            <a:ext cx="85725" cy="82550"/>
          </a:xfrm>
          <a:custGeom>
            <a:avLst/>
            <a:gdLst/>
            <a:ahLst/>
            <a:cxnLst/>
            <a:rect l="l" t="t" r="r" b="b"/>
            <a:pathLst>
              <a:path w="85725" h="82550">
                <a:moveTo>
                  <a:pt x="85344" y="0"/>
                </a:moveTo>
                <a:lnTo>
                  <a:pt x="0" y="0"/>
                </a:lnTo>
                <a:lnTo>
                  <a:pt x="0" y="82295"/>
                </a:lnTo>
                <a:lnTo>
                  <a:pt x="85344" y="82295"/>
                </a:lnTo>
                <a:lnTo>
                  <a:pt x="85344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FEB425D9-EB6F-94BE-CC62-6C04934112A3}"/>
              </a:ext>
            </a:extLst>
          </p:cNvPr>
          <p:cNvSpPr/>
          <p:nvPr/>
        </p:nvSpPr>
        <p:spPr>
          <a:xfrm>
            <a:off x="7732776" y="3605784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82296" y="0"/>
                </a:moveTo>
                <a:lnTo>
                  <a:pt x="0" y="0"/>
                </a:lnTo>
                <a:lnTo>
                  <a:pt x="0" y="82295"/>
                </a:lnTo>
                <a:lnTo>
                  <a:pt x="82296" y="82295"/>
                </a:lnTo>
                <a:lnTo>
                  <a:pt x="82296" y="0"/>
                </a:lnTo>
                <a:close/>
              </a:path>
            </a:pathLst>
          </a:custGeom>
          <a:solidFill>
            <a:srgbClr val="0C29D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268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8D14D1E2-5036-C22E-183D-D497B0C5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94" y="500062"/>
            <a:ext cx="5524657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C29D0"/>
                </a:solidFill>
                <a:latin typeface="Times New Roman"/>
                <a:cs typeface="Times New Roman"/>
              </a:rPr>
              <a:t>Potenciais da empresa</a:t>
            </a:r>
            <a:endParaRPr lang="pt-BR" sz="28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8176-AB30-DDF1-3212-B9C552E9F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US" b="1" dirty="0">
              <a:latin typeface="Times New Roman"/>
              <a:cs typeface="Calibri"/>
            </a:endParaRPr>
          </a:p>
          <a:p>
            <a:pPr marL="0" indent="0" algn="just">
              <a:buNone/>
            </a:pPr>
            <a:r>
              <a:rPr lang="en-US" b="1" err="1">
                <a:latin typeface="Times New Roman"/>
                <a:cs typeface="Calibri"/>
              </a:rPr>
              <a:t>Ação</a:t>
            </a:r>
            <a:r>
              <a:rPr lang="en-US" b="1" dirty="0">
                <a:latin typeface="Times New Roman"/>
                <a:cs typeface="Calibri"/>
              </a:rPr>
              <a:t> a ser </a:t>
            </a:r>
            <a:r>
              <a:rPr lang="en-US" b="1" err="1">
                <a:latin typeface="Times New Roman"/>
                <a:cs typeface="Calibri" panose="020F0502020204030204"/>
              </a:rPr>
              <a:t>tomada</a:t>
            </a:r>
            <a:r>
              <a:rPr lang="en-US" b="1" dirty="0">
                <a:latin typeface="Times New Roman"/>
                <a:cs typeface="Calibri" panose="020F0502020204030204"/>
              </a:rPr>
              <a:t>: </a:t>
            </a:r>
            <a:r>
              <a:rPr lang="en-US" dirty="0">
                <a:latin typeface="Times New Roman"/>
                <a:cs typeface="Calibri" panose="020F0502020204030204"/>
              </a:rPr>
              <a:t>É </a:t>
            </a:r>
            <a:r>
              <a:rPr lang="en-US" err="1">
                <a:latin typeface="Times New Roman"/>
                <a:cs typeface="Calibri" panose="020F0502020204030204"/>
              </a:rPr>
              <a:t>necessário</a:t>
            </a:r>
            <a:r>
              <a:rPr lang="en-US" dirty="0">
                <a:latin typeface="Times New Roman"/>
                <a:cs typeface="Calibri" panose="020F0502020204030204"/>
              </a:rPr>
              <a:t> que </a:t>
            </a:r>
            <a:r>
              <a:rPr lang="en-US" err="1">
                <a:latin typeface="Times New Roman"/>
                <a:cs typeface="Calibri" panose="020F0502020204030204"/>
              </a:rPr>
              <a:t>os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err="1">
                <a:latin typeface="Times New Roman"/>
                <a:cs typeface="Calibri" panose="020F0502020204030204"/>
              </a:rPr>
              <a:t>pontos</a:t>
            </a:r>
            <a:r>
              <a:rPr lang="en-US" dirty="0">
                <a:latin typeface="Times New Roman"/>
                <a:cs typeface="Calibri" panose="020F0502020204030204"/>
              </a:rPr>
              <a:t> fortes da </a:t>
            </a:r>
            <a:r>
              <a:rPr lang="en-US" err="1">
                <a:latin typeface="Times New Roman"/>
                <a:cs typeface="Calibri" panose="020F0502020204030204"/>
              </a:rPr>
              <a:t>empresa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err="1">
                <a:latin typeface="Times New Roman"/>
                <a:cs typeface="Calibri" panose="020F0502020204030204"/>
              </a:rPr>
              <a:t>apresentados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err="1">
                <a:latin typeface="Times New Roman"/>
                <a:cs typeface="Calibri" panose="020F0502020204030204"/>
              </a:rPr>
              <a:t>sejam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err="1">
                <a:latin typeface="Times New Roman"/>
                <a:cs typeface="Calibri" panose="020F0502020204030204"/>
              </a:rPr>
              <a:t>explorados</a:t>
            </a:r>
            <a:r>
              <a:rPr lang="en-US" dirty="0">
                <a:latin typeface="Times New Roman"/>
                <a:cs typeface="Calibri" panose="020F0502020204030204"/>
              </a:rPr>
              <a:t>, </a:t>
            </a:r>
            <a:r>
              <a:rPr lang="en-US" err="1">
                <a:latin typeface="Times New Roman"/>
                <a:cs typeface="Calibri" panose="020F0502020204030204"/>
              </a:rPr>
              <a:t>mantendo-os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err="1">
                <a:latin typeface="Times New Roman"/>
                <a:cs typeface="Calibri" panose="020F0502020204030204"/>
              </a:rPr>
              <a:t>em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err="1">
                <a:latin typeface="Times New Roman"/>
                <a:cs typeface="Calibri" panose="020F0502020204030204"/>
              </a:rPr>
              <a:t>alta</a:t>
            </a:r>
            <a:r>
              <a:rPr lang="en-US" dirty="0">
                <a:latin typeface="Times New Roman"/>
                <a:cs typeface="Calibri" panose="020F0502020204030204"/>
              </a:rPr>
              <a:t> performance e </a:t>
            </a:r>
            <a:r>
              <a:rPr lang="en-US" err="1">
                <a:latin typeface="Times New Roman"/>
                <a:cs typeface="Calibri" panose="020F0502020204030204"/>
              </a:rPr>
              <a:t>criando</a:t>
            </a:r>
            <a:r>
              <a:rPr lang="en-US" dirty="0">
                <a:latin typeface="Times New Roman"/>
                <a:cs typeface="Calibri" panose="020F0502020204030204"/>
              </a:rPr>
              <a:t> </a:t>
            </a:r>
            <a:r>
              <a:rPr lang="en-US" err="1">
                <a:latin typeface="Times New Roman"/>
                <a:cs typeface="Calibri" panose="020F0502020204030204"/>
              </a:rPr>
              <a:t>estratégias</a:t>
            </a:r>
            <a:r>
              <a:rPr lang="en-US" dirty="0">
                <a:latin typeface="Times New Roman"/>
                <a:cs typeface="Calibri" panose="020F0502020204030204"/>
              </a:rPr>
              <a:t> para que </a:t>
            </a:r>
            <a:r>
              <a:rPr lang="en-US" err="1">
                <a:latin typeface="Times New Roman"/>
                <a:cs typeface="Calibri" panose="020F0502020204030204"/>
              </a:rPr>
              <a:t>cresçam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err="1">
                <a:latin typeface="Times New Roman"/>
                <a:cs typeface="Calibri" panose="020F0502020204030204"/>
              </a:rPr>
              <a:t>ainda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err="1">
                <a:latin typeface="Times New Roman"/>
                <a:cs typeface="Calibri" panose="020F0502020204030204"/>
              </a:rPr>
              <a:t>mais</a:t>
            </a:r>
            <a:r>
              <a:rPr lang="en-US" dirty="0">
                <a:latin typeface="Times New Roman"/>
                <a:cs typeface="Calibri" panose="020F0502020204030204"/>
              </a:rPr>
              <a:t>. </a:t>
            </a:r>
          </a:p>
          <a:p>
            <a:pPr marL="0" indent="0" algn="just">
              <a:buNone/>
            </a:pPr>
            <a:endParaRPr lang="en-US" dirty="0">
              <a:latin typeface="Times New Roman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latin typeface="Times New Roman"/>
                <a:cs typeface="Calibri" panose="020F0502020204030204"/>
              </a:rPr>
              <a:t>Neste </a:t>
            </a:r>
            <a:r>
              <a:rPr lang="en-US" dirty="0" err="1">
                <a:latin typeface="Times New Roman"/>
                <a:cs typeface="Calibri" panose="020F0502020204030204"/>
              </a:rPr>
              <a:t>sentido</a:t>
            </a:r>
            <a:r>
              <a:rPr lang="en-US" dirty="0">
                <a:latin typeface="Times New Roman"/>
                <a:cs typeface="Calibri" panose="020F0502020204030204"/>
              </a:rPr>
              <a:t>, </a:t>
            </a:r>
            <a:r>
              <a:rPr lang="en-US" dirty="0" err="1">
                <a:latin typeface="Times New Roman"/>
                <a:cs typeface="Calibri" panose="020F0502020204030204"/>
              </a:rPr>
              <a:t>deve</a:t>
            </a:r>
            <a:r>
              <a:rPr lang="en-US" dirty="0">
                <a:latin typeface="Times New Roman"/>
                <a:cs typeface="Calibri" panose="020F0502020204030204"/>
              </a:rPr>
              <a:t>-se </a:t>
            </a:r>
            <a:r>
              <a:rPr lang="en-US" dirty="0" err="1">
                <a:latin typeface="Times New Roman"/>
                <a:cs typeface="Calibri" panose="020F0502020204030204"/>
              </a:rPr>
              <a:t>envolver</a:t>
            </a:r>
            <a:r>
              <a:rPr lang="en-US" dirty="0">
                <a:latin typeface="Times New Roman"/>
                <a:cs typeface="Calibri" panose="020F0502020204030204"/>
              </a:rPr>
              <a:t> o time de Marketing e </a:t>
            </a:r>
            <a:r>
              <a:rPr lang="en-US" dirty="0" err="1">
                <a:latin typeface="Times New Roman"/>
                <a:cs typeface="Calibri" panose="020F0502020204030204"/>
              </a:rPr>
              <a:t>Vendas</a:t>
            </a:r>
            <a:r>
              <a:rPr lang="en-US" dirty="0">
                <a:latin typeface="Times New Roman"/>
                <a:cs typeface="Calibri" panose="020F0502020204030204"/>
              </a:rPr>
              <a:t> para </a:t>
            </a:r>
            <a:r>
              <a:rPr lang="en-US" dirty="0" err="1">
                <a:latin typeface="Times New Roman"/>
                <a:cs typeface="Calibri" panose="020F0502020204030204"/>
              </a:rPr>
              <a:t>trabalharem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dirty="0" err="1">
                <a:latin typeface="Times New Roman"/>
                <a:cs typeface="Calibri" panose="020F0502020204030204"/>
              </a:rPr>
              <a:t>em</a:t>
            </a:r>
            <a:r>
              <a:rPr lang="en-US" dirty="0">
                <a:latin typeface="Times New Roman"/>
                <a:cs typeface="Calibri" panose="020F0502020204030204"/>
              </a:rPr>
              <a:t> conjunto, com </a:t>
            </a:r>
            <a:r>
              <a:rPr lang="en-US" dirty="0" err="1">
                <a:latin typeface="Times New Roman"/>
                <a:cs typeface="Calibri" panose="020F0502020204030204"/>
              </a:rPr>
              <a:t>criação</a:t>
            </a:r>
            <a:r>
              <a:rPr lang="en-US" dirty="0">
                <a:latin typeface="Times New Roman"/>
                <a:cs typeface="Calibri" panose="020F0502020204030204"/>
              </a:rPr>
              <a:t> de </a:t>
            </a:r>
            <a:r>
              <a:rPr lang="en-US" dirty="0" err="1">
                <a:latin typeface="Times New Roman"/>
                <a:cs typeface="Calibri" panose="020F0502020204030204"/>
              </a:rPr>
              <a:t>políticas</a:t>
            </a:r>
            <a:r>
              <a:rPr lang="en-US" dirty="0">
                <a:latin typeface="Times New Roman"/>
                <a:cs typeface="Calibri" panose="020F0502020204030204"/>
              </a:rPr>
              <a:t> de </a:t>
            </a:r>
            <a:r>
              <a:rPr lang="en-US" dirty="0" err="1">
                <a:latin typeface="Times New Roman"/>
                <a:cs typeface="Calibri" panose="020F0502020204030204"/>
              </a:rPr>
              <a:t>vendas</a:t>
            </a:r>
            <a:r>
              <a:rPr lang="en-US" dirty="0">
                <a:latin typeface="Times New Roman"/>
                <a:cs typeface="Calibri" panose="020F0502020204030204"/>
              </a:rPr>
              <a:t> para </a:t>
            </a:r>
            <a:r>
              <a:rPr lang="en-US" dirty="0" err="1">
                <a:latin typeface="Times New Roman"/>
                <a:cs typeface="Calibri" panose="020F0502020204030204"/>
              </a:rPr>
              <a:t>os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dirty="0" err="1">
                <a:latin typeface="Times New Roman"/>
                <a:cs typeface="Calibri" panose="020F0502020204030204"/>
              </a:rPr>
              <a:t>atuais</a:t>
            </a:r>
            <a:r>
              <a:rPr lang="en-US" dirty="0">
                <a:latin typeface="Times New Roman"/>
                <a:cs typeface="Calibri" panose="020F0502020204030204"/>
              </a:rPr>
              <a:t> e </a:t>
            </a:r>
            <a:r>
              <a:rPr lang="en-US" dirty="0" err="1">
                <a:latin typeface="Times New Roman"/>
                <a:cs typeface="Calibri" panose="020F0502020204030204"/>
              </a:rPr>
              <a:t>os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dirty="0" err="1">
                <a:latin typeface="Times New Roman"/>
                <a:cs typeface="Calibri" panose="020F0502020204030204"/>
              </a:rPr>
              <a:t>futuros</a:t>
            </a:r>
            <a:r>
              <a:rPr lang="en-US" dirty="0">
                <a:latin typeface="Times New Roman"/>
                <a:cs typeface="Calibri" panose="020F0502020204030204"/>
              </a:rPr>
              <a:t> </a:t>
            </a:r>
            <a:r>
              <a:rPr lang="en-US" dirty="0" err="1">
                <a:latin typeface="Times New Roman"/>
                <a:cs typeface="Calibri" panose="020F0502020204030204"/>
              </a:rPr>
              <a:t>clientes</a:t>
            </a:r>
            <a:r>
              <a:rPr lang="en-US" dirty="0">
                <a:latin typeface="Times New Roman"/>
                <a:cs typeface="Calibri" panose="020F0502020204030204"/>
              </a:rPr>
              <a:t>.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5" name="Imagem 3" descr="Icon&#10;&#10;Description automatically generated">
            <a:extLst>
              <a:ext uri="{FF2B5EF4-FFF2-40B4-BE49-F238E27FC236}">
                <a16:creationId xmlns:a16="http://schemas.microsoft.com/office/drawing/2014/main" id="{D68B5F3A-7334-9C91-F160-233012193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2" y="701655"/>
            <a:ext cx="2451652" cy="98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27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72775E5-C4D0-087C-9F3C-610884BB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94" y="500062"/>
            <a:ext cx="5812204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C29D0"/>
                </a:solidFill>
                <a:latin typeface="Times New Roman"/>
                <a:cs typeface="Times New Roman"/>
              </a:rPr>
              <a:t>Melhorias </a:t>
            </a:r>
            <a:endParaRPr lang="pt-BR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83C45-F120-3FA5-A553-1539BD04C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15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/>
                <a:cs typeface="Calibri"/>
              </a:rPr>
              <a:t>	</a:t>
            </a:r>
            <a:r>
              <a:rPr lang="en-US" dirty="0" err="1">
                <a:latin typeface="Times New Roman"/>
                <a:cs typeface="Calibri"/>
              </a:rPr>
              <a:t>Região</a:t>
            </a:r>
            <a:r>
              <a:rPr lang="en-US" dirty="0">
                <a:latin typeface="Times New Roman"/>
                <a:cs typeface="Calibri"/>
              </a:rPr>
              <a:t> Nordeste – Maior taxa de </a:t>
            </a:r>
            <a:r>
              <a:rPr lang="en-US" dirty="0" err="1">
                <a:latin typeface="Times New Roman"/>
                <a:cs typeface="Calibri"/>
              </a:rPr>
              <a:t>entrega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atrasadas</a:t>
            </a:r>
            <a:r>
              <a:rPr lang="en-US" dirty="0">
                <a:latin typeface="Times New Roman"/>
                <a:cs typeface="Calibri"/>
              </a:rPr>
              <a:t> (Alagoas é o </a:t>
            </a:r>
            <a:r>
              <a:rPr lang="en-US" dirty="0" err="1">
                <a:latin typeface="Times New Roman"/>
                <a:cs typeface="Calibri"/>
              </a:rPr>
              <a:t>estado</a:t>
            </a:r>
            <a:r>
              <a:rPr lang="en-US" dirty="0">
                <a:latin typeface="Times New Roman"/>
                <a:cs typeface="Calibri"/>
              </a:rPr>
              <a:t> com </a:t>
            </a:r>
            <a:r>
              <a:rPr lang="en-US" dirty="0" err="1">
                <a:latin typeface="Times New Roman"/>
                <a:cs typeface="Calibri"/>
              </a:rPr>
              <a:t>maior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atraso</a:t>
            </a:r>
            <a:r>
              <a:rPr lang="en-US" dirty="0">
                <a:latin typeface="Times New Roman"/>
                <a:cs typeface="Calibri"/>
              </a:rPr>
              <a:t>, com 24% das </a:t>
            </a:r>
            <a:r>
              <a:rPr lang="en-US" dirty="0" err="1">
                <a:latin typeface="Times New Roman"/>
                <a:cs typeface="Calibri"/>
              </a:rPr>
              <a:t>vendas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entregues</a:t>
            </a:r>
            <a:r>
              <a:rPr lang="en-US" dirty="0">
                <a:latin typeface="Times New Roman"/>
                <a:cs typeface="Calibri"/>
              </a:rPr>
              <a:t> em </a:t>
            </a:r>
            <a:r>
              <a:rPr lang="en-US" dirty="0" err="1">
                <a:latin typeface="Times New Roman"/>
                <a:cs typeface="Calibri"/>
              </a:rPr>
              <a:t>atraso</a:t>
            </a:r>
            <a:r>
              <a:rPr lang="en-US" dirty="0">
                <a:latin typeface="Times New Roman"/>
                <a:cs typeface="Calibri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/>
              <a:cs typeface="Calibri"/>
            </a:endParaRPr>
          </a:p>
          <a:p>
            <a:pPr marL="0" indent="0" algn="just">
              <a:buNone/>
            </a:pPr>
            <a:r>
              <a:rPr lang="en-US" dirty="0">
                <a:latin typeface="Times New Roman"/>
                <a:cs typeface="Calibri"/>
              </a:rPr>
              <a:t>	</a:t>
            </a:r>
            <a:r>
              <a:rPr lang="en-US" dirty="0" err="1">
                <a:latin typeface="Times New Roman"/>
                <a:cs typeface="Calibri"/>
              </a:rPr>
              <a:t>Categorias</a:t>
            </a:r>
            <a:r>
              <a:rPr lang="en-US" dirty="0">
                <a:latin typeface="Times New Roman"/>
                <a:cs typeface="Calibri"/>
              </a:rPr>
              <a:t> de </a:t>
            </a:r>
            <a:r>
              <a:rPr lang="en-US" dirty="0" err="1">
                <a:latin typeface="Times New Roman"/>
                <a:cs typeface="Calibri"/>
              </a:rPr>
              <a:t>produto</a:t>
            </a:r>
            <a:r>
              <a:rPr lang="en-US" dirty="0">
                <a:latin typeface="Times New Roman"/>
                <a:cs typeface="Calibri"/>
              </a:rPr>
              <a:t> com </a:t>
            </a:r>
            <a:r>
              <a:rPr lang="en-US" dirty="0" err="1">
                <a:latin typeface="Times New Roman"/>
                <a:cs typeface="Calibri"/>
              </a:rPr>
              <a:t>baixa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procura</a:t>
            </a:r>
            <a:r>
              <a:rPr lang="en-US" dirty="0">
                <a:latin typeface="Times New Roman"/>
                <a:cs typeface="Calibri"/>
              </a:rPr>
              <a:t> – 20 </a:t>
            </a:r>
            <a:r>
              <a:rPr lang="en-US" dirty="0" err="1">
                <a:latin typeface="Times New Roman"/>
                <a:cs typeface="Calibri"/>
              </a:rPr>
              <a:t>categorias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somam</a:t>
            </a:r>
            <a:r>
              <a:rPr lang="en-US" dirty="0">
                <a:latin typeface="Times New Roman"/>
                <a:cs typeface="Calibri"/>
              </a:rPr>
              <a:t> 702 </a:t>
            </a:r>
            <a:r>
              <a:rPr lang="en-US" dirty="0" err="1">
                <a:latin typeface="Times New Roman"/>
                <a:cs typeface="Calibri"/>
              </a:rPr>
              <a:t>vendas</a:t>
            </a:r>
            <a:r>
              <a:rPr lang="en-US" dirty="0">
                <a:latin typeface="Times New Roman"/>
                <a:cs typeface="Calibri"/>
              </a:rPr>
              <a:t> em 2 </a:t>
            </a:r>
            <a:r>
              <a:rPr lang="en-US" dirty="0" err="1">
                <a:latin typeface="Times New Roman"/>
                <a:cs typeface="Calibri"/>
              </a:rPr>
              <a:t>anos</a:t>
            </a:r>
            <a:r>
              <a:rPr lang="en-US" dirty="0">
                <a:latin typeface="Times New Roman"/>
                <a:cs typeface="Calibri"/>
              </a:rPr>
              <a:t>, </a:t>
            </a:r>
            <a:r>
              <a:rPr lang="en-US" dirty="0" err="1">
                <a:latin typeface="Times New Roman"/>
                <a:cs typeface="Calibri"/>
              </a:rPr>
              <a:t>ou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seja</a:t>
            </a:r>
            <a:r>
              <a:rPr lang="en-US" dirty="0">
                <a:latin typeface="Times New Roman"/>
                <a:cs typeface="Calibri"/>
              </a:rPr>
              <a:t>, 1 </a:t>
            </a:r>
            <a:r>
              <a:rPr lang="en-US" dirty="0" err="1">
                <a:latin typeface="Times New Roman"/>
                <a:cs typeface="Calibri"/>
              </a:rPr>
              <a:t>produto</a:t>
            </a:r>
            <a:r>
              <a:rPr lang="en-US" dirty="0">
                <a:latin typeface="Times New Roman"/>
                <a:cs typeface="Calibri"/>
              </a:rPr>
              <a:t> </a:t>
            </a:r>
            <a:r>
              <a:rPr lang="en-US" dirty="0" err="1">
                <a:latin typeface="Times New Roman"/>
                <a:cs typeface="Calibri"/>
              </a:rPr>
              <a:t>vendido</a:t>
            </a:r>
            <a:r>
              <a:rPr lang="en-US" dirty="0">
                <a:latin typeface="Times New Roman"/>
                <a:cs typeface="Calibri"/>
              </a:rPr>
              <a:t> em </a:t>
            </a:r>
            <a:r>
              <a:rPr lang="en-US" dirty="0" err="1">
                <a:latin typeface="Times New Roman"/>
                <a:cs typeface="Calibri"/>
              </a:rPr>
              <a:t>cada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categoria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por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mês</a:t>
            </a:r>
            <a:r>
              <a:rPr lang="en-US" dirty="0">
                <a:latin typeface="Times New Roman"/>
                <a:cs typeface="Calibri"/>
              </a:rPr>
              <a:t>, </a:t>
            </a:r>
            <a:r>
              <a:rPr lang="en-US" dirty="0" err="1">
                <a:latin typeface="Times New Roman"/>
                <a:cs typeface="Calibri"/>
              </a:rPr>
              <a:t>aproximadamente</a:t>
            </a:r>
            <a:r>
              <a:rPr lang="en-US" dirty="0">
                <a:latin typeface="Times New Roman"/>
                <a:cs typeface="Calibri"/>
              </a:rPr>
              <a:t>.</a:t>
            </a:r>
          </a:p>
          <a:p>
            <a:pPr algn="just"/>
            <a:endParaRPr lang="en-US" dirty="0">
              <a:latin typeface="Times New Roman"/>
              <a:cs typeface="Calibri"/>
            </a:endParaRPr>
          </a:p>
          <a:p>
            <a:pPr marL="0" indent="0" algn="just">
              <a:buNone/>
            </a:pPr>
            <a:r>
              <a:rPr lang="en-US" dirty="0">
                <a:latin typeface="Times New Roman"/>
                <a:cs typeface="Calibri"/>
              </a:rPr>
              <a:t>	23 </a:t>
            </a:r>
            <a:r>
              <a:rPr lang="en-US" dirty="0" err="1">
                <a:latin typeface="Times New Roman"/>
                <a:cs typeface="Calibri"/>
              </a:rPr>
              <a:t>estados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restantes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acumulam</a:t>
            </a:r>
            <a:r>
              <a:rPr lang="en-US" dirty="0">
                <a:latin typeface="Times New Roman"/>
                <a:cs typeface="Calibri"/>
              </a:rPr>
              <a:t> 33% das </a:t>
            </a:r>
            <a:r>
              <a:rPr lang="en-US" dirty="0" err="1">
                <a:latin typeface="Times New Roman"/>
                <a:cs typeface="Calibri"/>
              </a:rPr>
              <a:t>vendas</a:t>
            </a:r>
            <a:r>
              <a:rPr lang="en-US" dirty="0">
                <a:latin typeface="Times New Roman"/>
                <a:cs typeface="Calibri"/>
              </a:rPr>
              <a:t> - </a:t>
            </a:r>
            <a:r>
              <a:rPr lang="en-US" dirty="0" err="1">
                <a:latin typeface="Times New Roman"/>
                <a:cs typeface="Calibri"/>
              </a:rPr>
              <a:t>Média</a:t>
            </a:r>
            <a:r>
              <a:rPr lang="en-US" dirty="0">
                <a:latin typeface="Times New Roman"/>
                <a:cs typeface="Calibri"/>
              </a:rPr>
              <a:t> de 58 </a:t>
            </a:r>
            <a:r>
              <a:rPr lang="en-US" dirty="0" err="1">
                <a:latin typeface="Times New Roman"/>
                <a:cs typeface="Calibri"/>
              </a:rPr>
              <a:t>vendas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mensais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por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estado</a:t>
            </a:r>
            <a:r>
              <a:rPr lang="en-US" dirty="0">
                <a:latin typeface="Times New Roman"/>
                <a:cs typeface="Calibri"/>
              </a:rPr>
              <a:t>.</a:t>
            </a:r>
          </a:p>
        </p:txBody>
      </p:sp>
      <p:pic>
        <p:nvPicPr>
          <p:cNvPr id="5" name="Imagem 3" descr="Icon&#10;&#10;Description automatically generated">
            <a:extLst>
              <a:ext uri="{FF2B5EF4-FFF2-40B4-BE49-F238E27FC236}">
                <a16:creationId xmlns:a16="http://schemas.microsoft.com/office/drawing/2014/main" id="{4A3C0BA0-1F84-F04E-7E32-69039E060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2" y="701655"/>
            <a:ext cx="2451652" cy="985297"/>
          </a:xfrm>
          <a:prstGeom prst="rect">
            <a:avLst/>
          </a:prstGeom>
        </p:spPr>
      </p:pic>
      <p:pic>
        <p:nvPicPr>
          <p:cNvPr id="2" name="Gráfico 1" descr="Bússola">
            <a:extLst>
              <a:ext uri="{FF2B5EF4-FFF2-40B4-BE49-F238E27FC236}">
                <a16:creationId xmlns:a16="http://schemas.microsoft.com/office/drawing/2014/main" id="{2AD3C1A4-63FB-B663-905D-DF808C3FA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658" y="1839072"/>
            <a:ext cx="685800" cy="685800"/>
          </a:xfrm>
          <a:prstGeom prst="rect">
            <a:avLst/>
          </a:prstGeom>
        </p:spPr>
      </p:pic>
      <p:pic>
        <p:nvPicPr>
          <p:cNvPr id="4" name="Gráfico 3" descr="Código de Barras">
            <a:extLst>
              <a:ext uri="{FF2B5EF4-FFF2-40B4-BE49-F238E27FC236}">
                <a16:creationId xmlns:a16="http://schemas.microsoft.com/office/drawing/2014/main" id="{7537C364-88D2-90DB-D92A-194F77716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2658" y="3256361"/>
            <a:ext cx="685801" cy="685801"/>
          </a:xfrm>
          <a:prstGeom prst="rect">
            <a:avLst/>
          </a:prstGeom>
        </p:spPr>
      </p:pic>
      <p:pic>
        <p:nvPicPr>
          <p:cNvPr id="8" name="Gráfico 7" descr="América do Sul">
            <a:extLst>
              <a:ext uri="{FF2B5EF4-FFF2-40B4-BE49-F238E27FC236}">
                <a16:creationId xmlns:a16="http://schemas.microsoft.com/office/drawing/2014/main" id="{160E4029-69AE-A406-5472-E573140FD2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658" y="4971768"/>
            <a:ext cx="685801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61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82B50541-967B-89FC-4BE3-DBE101C6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94" y="500062"/>
            <a:ext cx="5812204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C29D0"/>
                </a:solidFill>
                <a:latin typeface="Times New Roman"/>
                <a:cs typeface="Times New Roman"/>
              </a:rPr>
              <a:t>Melhorias </a:t>
            </a:r>
            <a:endParaRPr lang="pt-BR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C791-7902-D17A-9855-6DBDA4EF1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81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>
              <a:latin typeface="Times New Roman"/>
              <a:cs typeface="Calibri"/>
            </a:endParaRPr>
          </a:p>
          <a:p>
            <a:pPr marL="0" indent="0" algn="just">
              <a:buNone/>
            </a:pPr>
            <a:r>
              <a:rPr lang="en-US" b="1" dirty="0" err="1">
                <a:latin typeface="Times New Roman"/>
                <a:cs typeface="Calibri"/>
              </a:rPr>
              <a:t>Ação</a:t>
            </a:r>
            <a:r>
              <a:rPr lang="en-US" b="1" dirty="0">
                <a:latin typeface="Times New Roman"/>
                <a:cs typeface="Calibri"/>
              </a:rPr>
              <a:t> a ser </a:t>
            </a:r>
            <a:r>
              <a:rPr lang="en-US" b="1" dirty="0" err="1">
                <a:latin typeface="Times New Roman"/>
                <a:cs typeface="Calibri"/>
              </a:rPr>
              <a:t>tomada</a:t>
            </a:r>
            <a:r>
              <a:rPr lang="en-US" b="1" dirty="0">
                <a:latin typeface="Times New Roman"/>
                <a:cs typeface="Calibri"/>
              </a:rPr>
              <a:t>: </a:t>
            </a:r>
            <a:r>
              <a:rPr lang="en-US" dirty="0" err="1">
                <a:latin typeface="Times New Roman"/>
                <a:cs typeface="Calibri"/>
              </a:rPr>
              <a:t>Os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pontos</a:t>
            </a:r>
            <a:r>
              <a:rPr lang="en-US" dirty="0">
                <a:latin typeface="Times New Roman"/>
                <a:cs typeface="Calibri"/>
              </a:rPr>
              <a:t> de </a:t>
            </a:r>
            <a:r>
              <a:rPr lang="en-US" dirty="0" err="1">
                <a:latin typeface="Times New Roman"/>
                <a:cs typeface="Calibri"/>
              </a:rPr>
              <a:t>melhorias</a:t>
            </a:r>
            <a:r>
              <a:rPr lang="en-US" dirty="0">
                <a:latin typeface="Times New Roman"/>
                <a:cs typeface="Calibri"/>
              </a:rPr>
              <a:t> da </a:t>
            </a:r>
            <a:r>
              <a:rPr lang="en-US" dirty="0" err="1">
                <a:latin typeface="Times New Roman"/>
                <a:cs typeface="Calibri"/>
              </a:rPr>
              <a:t>empresa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devem</a:t>
            </a:r>
            <a:r>
              <a:rPr lang="en-US" dirty="0">
                <a:latin typeface="Times New Roman"/>
                <a:cs typeface="Calibri"/>
              </a:rPr>
              <a:t> ser </a:t>
            </a:r>
            <a:r>
              <a:rPr lang="en-US" dirty="0" err="1">
                <a:latin typeface="Times New Roman"/>
                <a:cs typeface="Calibri"/>
              </a:rPr>
              <a:t>solucionados</a:t>
            </a:r>
            <a:r>
              <a:rPr lang="en-US" dirty="0">
                <a:latin typeface="Times New Roman"/>
                <a:cs typeface="Calibri"/>
              </a:rPr>
              <a:t>, </a:t>
            </a:r>
            <a:r>
              <a:rPr lang="en-US" dirty="0" err="1">
                <a:latin typeface="Times New Roman"/>
                <a:cs typeface="Calibri"/>
              </a:rPr>
              <a:t>visando</a:t>
            </a:r>
            <a:r>
              <a:rPr lang="en-US" dirty="0">
                <a:latin typeface="Times New Roman"/>
                <a:cs typeface="Calibri"/>
              </a:rPr>
              <a:t> a </a:t>
            </a:r>
            <a:r>
              <a:rPr lang="en-US" dirty="0" err="1">
                <a:latin typeface="Times New Roman"/>
                <a:cs typeface="Calibri"/>
              </a:rPr>
              <a:t>otimização</a:t>
            </a:r>
            <a:r>
              <a:rPr lang="en-US" dirty="0">
                <a:latin typeface="Times New Roman"/>
                <a:cs typeface="Calibri"/>
              </a:rPr>
              <a:t> do </a:t>
            </a:r>
            <a:r>
              <a:rPr lang="en-US" dirty="0" err="1">
                <a:latin typeface="Times New Roman"/>
                <a:cs typeface="Calibri"/>
              </a:rPr>
              <a:t>serviço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prestado</a:t>
            </a:r>
            <a:r>
              <a:rPr lang="en-US" dirty="0">
                <a:latin typeface="Times New Roman"/>
                <a:cs typeface="Calibri"/>
              </a:rPr>
              <a:t>, </a:t>
            </a:r>
            <a:r>
              <a:rPr lang="en-US" dirty="0" err="1">
                <a:latin typeface="Times New Roman"/>
                <a:cs typeface="Calibri"/>
              </a:rPr>
              <a:t>isto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atrairá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novos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clientes</a:t>
            </a:r>
            <a:r>
              <a:rPr lang="en-US" dirty="0">
                <a:latin typeface="Times New Roman"/>
                <a:cs typeface="Calibri"/>
              </a:rPr>
              <a:t>, </a:t>
            </a:r>
            <a:r>
              <a:rPr lang="en-US" dirty="0" err="1">
                <a:latin typeface="Times New Roman"/>
                <a:cs typeface="Calibri"/>
              </a:rPr>
              <a:t>além</a:t>
            </a:r>
            <a:r>
              <a:rPr lang="en-US" dirty="0">
                <a:latin typeface="Times New Roman"/>
                <a:cs typeface="Calibri"/>
              </a:rPr>
              <a:t> de </a:t>
            </a:r>
            <a:r>
              <a:rPr lang="en-US" dirty="0" err="1">
                <a:latin typeface="Times New Roman"/>
                <a:cs typeface="Calibri"/>
              </a:rPr>
              <a:t>reduzir</a:t>
            </a:r>
            <a:r>
              <a:rPr lang="en-US" dirty="0">
                <a:latin typeface="Times New Roman"/>
                <a:cs typeface="Calibri"/>
              </a:rPr>
              <a:t> custos. </a:t>
            </a:r>
          </a:p>
          <a:p>
            <a:pPr marL="0" indent="0">
              <a:buNone/>
            </a:pPr>
            <a:endParaRPr lang="en-US" dirty="0">
              <a:latin typeface="Times New Roman"/>
              <a:cs typeface="Calibri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"/>
                <a:cs typeface="Calibri"/>
              </a:rPr>
              <a:t>Inicialmente</a:t>
            </a:r>
            <a:r>
              <a:rPr lang="en-US" dirty="0">
                <a:latin typeface="Times New Roman"/>
                <a:cs typeface="Calibri"/>
              </a:rPr>
              <a:t>, </a:t>
            </a:r>
            <a:r>
              <a:rPr lang="en-US" dirty="0" err="1">
                <a:latin typeface="Times New Roman"/>
                <a:cs typeface="Calibri"/>
              </a:rPr>
              <a:t>deve</a:t>
            </a:r>
            <a:r>
              <a:rPr lang="en-US" dirty="0">
                <a:latin typeface="Times New Roman"/>
                <a:cs typeface="Calibri"/>
              </a:rPr>
              <a:t>-se </a:t>
            </a:r>
            <a:r>
              <a:rPr lang="en-US" dirty="0" err="1">
                <a:latin typeface="Times New Roman"/>
                <a:cs typeface="Calibri"/>
              </a:rPr>
              <a:t>tratar</a:t>
            </a:r>
            <a:r>
              <a:rPr lang="en-US" dirty="0">
                <a:latin typeface="Times New Roman"/>
                <a:cs typeface="Calibri"/>
              </a:rPr>
              <a:t> com a </a:t>
            </a:r>
            <a:r>
              <a:rPr lang="en-US" dirty="0" err="1">
                <a:latin typeface="Times New Roman"/>
                <a:cs typeface="Calibri"/>
              </a:rPr>
              <a:t>Transportadora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referente</a:t>
            </a:r>
            <a:r>
              <a:rPr lang="en-US" dirty="0">
                <a:latin typeface="Times New Roman"/>
                <a:cs typeface="Calibri"/>
              </a:rPr>
              <a:t> </a:t>
            </a:r>
            <a:r>
              <a:rPr lang="en-US" dirty="0" err="1">
                <a:latin typeface="Times New Roman"/>
                <a:cs typeface="Calibri"/>
              </a:rPr>
              <a:t>às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entregas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atrasadas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na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Região</a:t>
            </a:r>
            <a:r>
              <a:rPr lang="en-US" dirty="0">
                <a:latin typeface="Times New Roman"/>
                <a:cs typeface="Calibri"/>
              </a:rPr>
              <a:t> Nordeste, </a:t>
            </a:r>
            <a:r>
              <a:rPr lang="en-US" dirty="0" err="1">
                <a:latin typeface="Times New Roman"/>
                <a:cs typeface="Calibri"/>
              </a:rPr>
              <a:t>avaliar</a:t>
            </a:r>
            <a:r>
              <a:rPr lang="en-US" dirty="0">
                <a:latin typeface="Times New Roman"/>
                <a:cs typeface="Calibri"/>
              </a:rPr>
              <a:t> a </a:t>
            </a:r>
            <a:r>
              <a:rPr lang="en-US" dirty="0" err="1">
                <a:latin typeface="Times New Roman"/>
                <a:cs typeface="Calibri"/>
              </a:rPr>
              <a:t>troca</a:t>
            </a:r>
            <a:r>
              <a:rPr lang="en-US" dirty="0">
                <a:latin typeface="Times New Roman"/>
                <a:cs typeface="Calibri"/>
              </a:rPr>
              <a:t> do </a:t>
            </a:r>
            <a:r>
              <a:rPr lang="en-US" dirty="0" err="1">
                <a:latin typeface="Times New Roman"/>
                <a:cs typeface="Calibri"/>
              </a:rPr>
              <a:t>fornecedor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ou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aumento</a:t>
            </a:r>
            <a:r>
              <a:rPr lang="en-US" dirty="0">
                <a:latin typeface="Times New Roman"/>
                <a:cs typeface="Calibri"/>
              </a:rPr>
              <a:t> da taxa de </a:t>
            </a:r>
            <a:r>
              <a:rPr lang="en-US" dirty="0" err="1">
                <a:latin typeface="Times New Roman"/>
                <a:cs typeface="Calibri"/>
              </a:rPr>
              <a:t>frete</a:t>
            </a:r>
            <a:r>
              <a:rPr lang="en-US" dirty="0">
                <a:latin typeface="Times New Roman"/>
                <a:cs typeface="Calibri"/>
              </a:rPr>
              <a:t> para </a:t>
            </a:r>
            <a:r>
              <a:rPr lang="en-US" dirty="0" err="1">
                <a:latin typeface="Times New Roman"/>
                <a:cs typeface="Calibri"/>
              </a:rPr>
              <a:t>região</a:t>
            </a:r>
            <a:r>
              <a:rPr lang="en-US" dirty="0">
                <a:latin typeface="Times New Roman"/>
                <a:cs typeface="Calibri"/>
              </a:rPr>
              <a:t>, com o </a:t>
            </a:r>
            <a:r>
              <a:rPr lang="en-US" dirty="0" err="1">
                <a:latin typeface="Times New Roman"/>
                <a:cs typeface="Calibri"/>
              </a:rPr>
              <a:t>fito</a:t>
            </a:r>
            <a:r>
              <a:rPr lang="en-US" dirty="0">
                <a:latin typeface="Times New Roman"/>
                <a:cs typeface="Calibri"/>
              </a:rPr>
              <a:t> de </a:t>
            </a:r>
            <a:r>
              <a:rPr lang="en-US" dirty="0" err="1">
                <a:latin typeface="Times New Roman"/>
                <a:cs typeface="Calibri"/>
              </a:rPr>
              <a:t>atender</a:t>
            </a:r>
            <a:r>
              <a:rPr lang="en-US" dirty="0">
                <a:latin typeface="Times New Roman"/>
                <a:cs typeface="Calibri"/>
              </a:rPr>
              <a:t> o </a:t>
            </a:r>
            <a:r>
              <a:rPr lang="en-US" dirty="0" err="1">
                <a:latin typeface="Times New Roman"/>
                <a:cs typeface="Calibri"/>
              </a:rPr>
              <a:t>prazo</a:t>
            </a:r>
            <a:r>
              <a:rPr lang="en-US" dirty="0">
                <a:latin typeface="Times New Roman"/>
                <a:cs typeface="Calibri"/>
              </a:rPr>
              <a:t> </a:t>
            </a:r>
            <a:r>
              <a:rPr lang="en-US" dirty="0" err="1">
                <a:latin typeface="Times New Roman"/>
                <a:cs typeface="Calibri"/>
              </a:rPr>
              <a:t>estimado</a:t>
            </a:r>
            <a:r>
              <a:rPr lang="en-US" dirty="0">
                <a:latin typeface="Times New Roman"/>
                <a:cs typeface="Calibri"/>
              </a:rPr>
              <a:t>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Imagem 3" descr="Icon&#10;&#10;Description automatically generated">
            <a:extLst>
              <a:ext uri="{FF2B5EF4-FFF2-40B4-BE49-F238E27FC236}">
                <a16:creationId xmlns:a16="http://schemas.microsoft.com/office/drawing/2014/main" id="{ADA24324-40B6-F0C7-56AC-B422BA515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2" y="701655"/>
            <a:ext cx="2451652" cy="98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1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584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Relatório de Vendas (Potenciais e Melhorias)</vt:lpstr>
      <vt:lpstr>Evolução dos pedidos</vt:lpstr>
      <vt:lpstr>Potenciais da empresa</vt:lpstr>
      <vt:lpstr>Potenciais da empresa Representação Gráfica</vt:lpstr>
      <vt:lpstr>Potenciais da empresa</vt:lpstr>
      <vt:lpstr>Melhorias </vt:lpstr>
      <vt:lpstr>Melhorias </vt:lpstr>
      <vt:lpstr>Melhorias 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Vendas (Potenciais e Melhorias)</dc:title>
  <dc:creator>Pedro</dc:creator>
  <cp:lastModifiedBy>Micro</cp:lastModifiedBy>
  <cp:revision>472</cp:revision>
  <dcterms:created xsi:type="dcterms:W3CDTF">2022-11-21T17:05:06Z</dcterms:created>
  <dcterms:modified xsi:type="dcterms:W3CDTF">2023-06-28T11:55:16Z</dcterms:modified>
</cp:coreProperties>
</file>