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74" r:id="rId3"/>
    <p:sldId id="275" r:id="rId4"/>
    <p:sldId id="276" r:id="rId5"/>
    <p:sldId id="277" r:id="rId6"/>
    <p:sldId id="270" r:id="rId7"/>
    <p:sldId id="272" r:id="rId8"/>
    <p:sldId id="265" r:id="rId9"/>
    <p:sldId id="27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iépy, Nicolas" initials="GN" lastIdx="1" clrIdx="0">
    <p:extLst>
      <p:ext uri="{19B8F6BF-5375-455C-9EA6-DF929625EA0E}">
        <p15:presenceInfo xmlns:p15="http://schemas.microsoft.com/office/powerpoint/2012/main" userId="S-1-5-21-66081788-462978661-1268862865-2047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67" autoAdjust="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B0DA6-55B2-4C8E-9D62-3CE691B5CBF6}" type="datetimeFigureOut">
              <a:rPr lang="fr-CA" smtClean="0"/>
              <a:t>2020-06-22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5AB82-BEC6-4F21-B1C5-51888013FE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08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AB82-BEC6-4F21-B1C5-51888013FED5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44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AB82-BEC6-4F21-B1C5-51888013FED5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77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32B-C1E9-421D-9690-F6E2756600AC}" type="datetimeFigureOut">
              <a:rPr lang="fr-CA" smtClean="0"/>
              <a:t>2020-06-22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B9B-4856-4D9D-B87C-E699FDC2D0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547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32B-C1E9-421D-9690-F6E2756600AC}" type="datetimeFigureOut">
              <a:rPr lang="fr-CA" smtClean="0"/>
              <a:t>2020-06-22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B9B-4856-4D9D-B87C-E699FDC2D0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928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32B-C1E9-421D-9690-F6E2756600AC}" type="datetimeFigureOut">
              <a:rPr lang="fr-CA" smtClean="0"/>
              <a:t>2020-06-22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B9B-4856-4D9D-B87C-E699FDC2D0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159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32B-C1E9-421D-9690-F6E2756600AC}" type="datetimeFigureOut">
              <a:rPr lang="fr-CA" smtClean="0"/>
              <a:t>2020-06-22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B9B-4856-4D9D-B87C-E699FDC2D0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300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32B-C1E9-421D-9690-F6E2756600AC}" type="datetimeFigureOut">
              <a:rPr lang="fr-CA" smtClean="0"/>
              <a:t>2020-06-22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B9B-4856-4D9D-B87C-E699FDC2D0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569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32B-C1E9-421D-9690-F6E2756600AC}" type="datetimeFigureOut">
              <a:rPr lang="fr-CA" smtClean="0"/>
              <a:t>2020-06-22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B9B-4856-4D9D-B87C-E699FDC2D0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883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32B-C1E9-421D-9690-F6E2756600AC}" type="datetimeFigureOut">
              <a:rPr lang="fr-CA" smtClean="0"/>
              <a:t>2020-06-22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B9B-4856-4D9D-B87C-E699FDC2D0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8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32B-C1E9-421D-9690-F6E2756600AC}" type="datetimeFigureOut">
              <a:rPr lang="fr-CA" smtClean="0"/>
              <a:t>2020-06-22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B9B-4856-4D9D-B87C-E699FDC2D0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049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32B-C1E9-421D-9690-F6E2756600AC}" type="datetimeFigureOut">
              <a:rPr lang="fr-CA" smtClean="0"/>
              <a:t>2020-06-22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B9B-4856-4D9D-B87C-E699FDC2D0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415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32B-C1E9-421D-9690-F6E2756600AC}" type="datetimeFigureOut">
              <a:rPr lang="fr-CA" smtClean="0"/>
              <a:t>2020-06-22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B9B-4856-4D9D-B87C-E699FDC2D0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697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D32B-C1E9-421D-9690-F6E2756600AC}" type="datetimeFigureOut">
              <a:rPr lang="fr-CA" smtClean="0"/>
              <a:t>2020-06-22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86B9B-4856-4D9D-B87C-E699FDC2D0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440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D32B-C1E9-421D-9690-F6E2756600AC}" type="datetimeFigureOut">
              <a:rPr lang="fr-CA" smtClean="0"/>
              <a:t>2020-06-22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86B9B-4856-4D9D-B87C-E699FDC2D0E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699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federal-geospatial-platform/DataTeamSoftwa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CA" dirty="0"/>
              <a:t>New Metadata Integrity Standard Operating </a:t>
            </a:r>
            <a:r>
              <a:rPr lang="en-CA" dirty="0" smtClean="0"/>
              <a:t>Procedure</a:t>
            </a:r>
            <a:br>
              <a:rPr lang="en-CA" dirty="0" smtClean="0"/>
            </a:br>
            <a:r>
              <a:rPr lang="en-CA" sz="4000" dirty="0" smtClean="0"/>
              <a:t>For Broken URLs</a:t>
            </a:r>
            <a:endParaRPr lang="en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FGP DWC Meeting</a:t>
            </a:r>
          </a:p>
          <a:p>
            <a:r>
              <a:rPr lang="en-CA" dirty="0" smtClean="0"/>
              <a:t>June 2020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1040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2778543" y="1934678"/>
            <a:ext cx="6472238" cy="3692259"/>
            <a:chOff x="628650" y="1225922"/>
            <a:chExt cx="3565573" cy="4150748"/>
          </a:xfrm>
        </p:grpSpPr>
        <p:sp>
          <p:nvSpPr>
            <p:cNvPr id="4" name="Rectangle: Rounded Corners 33">
              <a:extLst>
                <a:ext uri="{FF2B5EF4-FFF2-40B4-BE49-F238E27FC236}">
                  <a16:creationId xmlns:a16="http://schemas.microsoft.com/office/drawing/2014/main" id="{764FE5AB-8D9C-4084-8513-CE21321E1138}"/>
                </a:ext>
              </a:extLst>
            </p:cNvPr>
            <p:cNvSpPr/>
            <p:nvPr/>
          </p:nvSpPr>
          <p:spPr>
            <a:xfrm>
              <a:off x="628651" y="1225922"/>
              <a:ext cx="3565572" cy="565787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noProof="1" smtClean="0"/>
                <a:t>1. Problematic</a:t>
              </a:r>
              <a:endParaRPr lang="en-US" b="1" noProof="1"/>
            </a:p>
          </p:txBody>
        </p:sp>
        <p:sp>
          <p:nvSpPr>
            <p:cNvPr id="5" name="Rectangle: Rounded Corners 34">
              <a:extLst>
                <a:ext uri="{FF2B5EF4-FFF2-40B4-BE49-F238E27FC236}">
                  <a16:creationId xmlns:a16="http://schemas.microsoft.com/office/drawing/2014/main" id="{78AA0A05-F259-4914-912D-80D035C98526}"/>
                </a:ext>
              </a:extLst>
            </p:cNvPr>
            <p:cNvSpPr/>
            <p:nvPr/>
          </p:nvSpPr>
          <p:spPr>
            <a:xfrm>
              <a:off x="628650" y="2116965"/>
              <a:ext cx="3565573" cy="51986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noProof="1" smtClean="0"/>
                <a:t>2. Objectives</a:t>
              </a:r>
              <a:endParaRPr lang="en-US" b="1" noProof="1"/>
            </a:p>
          </p:txBody>
        </p:sp>
        <p:sp>
          <p:nvSpPr>
            <p:cNvPr id="6" name="Rectangle: Rounded Corners 35">
              <a:extLst>
                <a:ext uri="{FF2B5EF4-FFF2-40B4-BE49-F238E27FC236}">
                  <a16:creationId xmlns:a16="http://schemas.microsoft.com/office/drawing/2014/main" id="{A65EA2BF-E31D-43BD-A70E-CED3679F2398}"/>
                </a:ext>
              </a:extLst>
            </p:cNvPr>
            <p:cNvSpPr/>
            <p:nvPr/>
          </p:nvSpPr>
          <p:spPr>
            <a:xfrm>
              <a:off x="628650" y="2952825"/>
              <a:ext cx="3565573" cy="655793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noProof="1" smtClean="0">
                  <a:solidFill>
                    <a:schemeClr val="bg1"/>
                  </a:solidFill>
                </a:rPr>
                <a:t>3. Proposed Solution</a:t>
              </a:r>
              <a:endParaRPr lang="en-US" b="1" noProof="1">
                <a:solidFill>
                  <a:schemeClr val="bg1"/>
                </a:solidFill>
              </a:endParaRPr>
            </a:p>
          </p:txBody>
        </p:sp>
        <p:sp>
          <p:nvSpPr>
            <p:cNvPr id="7" name="Rectangle: Rounded Corners 36">
              <a:extLst>
                <a:ext uri="{FF2B5EF4-FFF2-40B4-BE49-F238E27FC236}">
                  <a16:creationId xmlns:a16="http://schemas.microsoft.com/office/drawing/2014/main" id="{DCAF2DC5-0306-498D-BC6B-95FE6DFDAEDC}"/>
                </a:ext>
              </a:extLst>
            </p:cNvPr>
            <p:cNvSpPr/>
            <p:nvPr/>
          </p:nvSpPr>
          <p:spPr>
            <a:xfrm>
              <a:off x="628650" y="3908037"/>
              <a:ext cx="3565573" cy="652014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4. Operation</a:t>
              </a:r>
              <a:endParaRPr lang="en-US" b="1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Rectangle: Rounded Corners 36">
              <a:extLst>
                <a:ext uri="{FF2B5EF4-FFF2-40B4-BE49-F238E27FC236}">
                  <a16:creationId xmlns:a16="http://schemas.microsoft.com/office/drawing/2014/main" id="{DCAF2DC5-0306-498D-BC6B-95FE6DFDAEDC}"/>
                </a:ext>
              </a:extLst>
            </p:cNvPr>
            <p:cNvSpPr/>
            <p:nvPr/>
          </p:nvSpPr>
          <p:spPr>
            <a:xfrm>
              <a:off x="628651" y="4768798"/>
              <a:ext cx="3565572" cy="607872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noProof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5. Communication</a:t>
              </a:r>
              <a:endParaRPr lang="en-US" b="1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300608" y="659212"/>
            <a:ext cx="11634717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CA" sz="4000" dirty="0" smtClean="0"/>
              <a:t>Broken links Standard </a:t>
            </a:r>
            <a:r>
              <a:rPr lang="en-CA" sz="4000" dirty="0"/>
              <a:t>Operating Procedure</a:t>
            </a:r>
          </a:p>
        </p:txBody>
      </p:sp>
      <p:sp>
        <p:nvSpPr>
          <p:cNvPr id="9" name="Rectangle: Rounded Corners 33">
            <a:extLst>
              <a:ext uri="{FF2B5EF4-FFF2-40B4-BE49-F238E27FC236}">
                <a16:creationId xmlns:a16="http://schemas.microsoft.com/office/drawing/2014/main" id="{764FE5AB-8D9C-4084-8513-CE21321E1138}"/>
              </a:ext>
            </a:extLst>
          </p:cNvPr>
          <p:cNvSpPr/>
          <p:nvPr/>
        </p:nvSpPr>
        <p:spPr>
          <a:xfrm>
            <a:off x="2778543" y="5889057"/>
            <a:ext cx="6472236" cy="503291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noProof="1" smtClean="0"/>
              <a:t>6. Milestones</a:t>
            </a:r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4549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33">
            <a:extLst>
              <a:ext uri="{FF2B5EF4-FFF2-40B4-BE49-F238E27FC236}">
                <a16:creationId xmlns:a16="http://schemas.microsoft.com/office/drawing/2014/main" id="{764FE5AB-8D9C-4084-8513-CE21321E1138}"/>
              </a:ext>
            </a:extLst>
          </p:cNvPr>
          <p:cNvSpPr/>
          <p:nvPr/>
        </p:nvSpPr>
        <p:spPr>
          <a:xfrm>
            <a:off x="385763" y="561388"/>
            <a:ext cx="7497328" cy="695367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noProof="1" smtClean="0"/>
              <a:t>1. Problematic </a:t>
            </a:r>
            <a:endParaRPr lang="en-US" sz="3200" b="1" noProof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5764" y="1559294"/>
            <a:ext cx="10968036" cy="5060432"/>
          </a:xfrm>
        </p:spPr>
        <p:txBody>
          <a:bodyPr/>
          <a:lstStyle/>
          <a:p>
            <a:r>
              <a:rPr lang="en-CA" dirty="0" smtClean="0"/>
              <a:t>No process in place to detect invalid links                                                                 to map resources or </a:t>
            </a:r>
            <a:r>
              <a:rPr lang="en-CA" dirty="0" smtClean="0"/>
              <a:t>data once datasets are published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OSDP emergence brought up the extent of the problem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  <a:p>
            <a:r>
              <a:rPr lang="en-CA" dirty="0" smtClean="0"/>
              <a:t>Broken links affecting the map resources can sometimes affect the “View on Map” capability</a:t>
            </a:r>
          </a:p>
          <a:p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105" y="805793"/>
            <a:ext cx="3636018" cy="27109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195" y="3516729"/>
            <a:ext cx="3050257" cy="1507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677" y="5990576"/>
            <a:ext cx="1562100" cy="542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1777" y="5990576"/>
            <a:ext cx="31146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34">
            <a:extLst>
              <a:ext uri="{FF2B5EF4-FFF2-40B4-BE49-F238E27FC236}">
                <a16:creationId xmlns:a16="http://schemas.microsoft.com/office/drawing/2014/main" id="{78AA0A05-F259-4914-912D-80D035C98526}"/>
              </a:ext>
            </a:extLst>
          </p:cNvPr>
          <p:cNvSpPr/>
          <p:nvPr/>
        </p:nvSpPr>
        <p:spPr>
          <a:xfrm>
            <a:off x="385764" y="452869"/>
            <a:ext cx="6472238" cy="56431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noProof="1" smtClean="0"/>
              <a:t>2. Objectives</a:t>
            </a:r>
            <a:endParaRPr lang="en-US" sz="3200" b="1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4" y="1232033"/>
            <a:ext cx="11443684" cy="4559919"/>
          </a:xfrm>
        </p:spPr>
        <p:txBody>
          <a:bodyPr>
            <a:normAutofit/>
          </a:bodyPr>
          <a:lstStyle/>
          <a:p>
            <a:r>
              <a:rPr lang="en-CA" dirty="0" smtClean="0"/>
              <a:t>Establishment of a detection system for the bad links </a:t>
            </a:r>
          </a:p>
          <a:p>
            <a:pPr marL="0" indent="0">
              <a:buNone/>
            </a:pPr>
            <a:r>
              <a:rPr lang="en-CA" dirty="0" smtClean="0"/>
              <a:t>   (The FGP is not involved with the rectification of the problems)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Implantation of a communication mechanism to reach the datasets owners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Incremental development starting with WMS/ESRI REST map resources links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(45 different formats and resource types available in the metadata)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242" y="4710062"/>
            <a:ext cx="55340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35">
            <a:extLst>
              <a:ext uri="{FF2B5EF4-FFF2-40B4-BE49-F238E27FC236}">
                <a16:creationId xmlns:a16="http://schemas.microsoft.com/office/drawing/2014/main" id="{A65EA2BF-E31D-43BD-A70E-CED3679F2398}"/>
              </a:ext>
            </a:extLst>
          </p:cNvPr>
          <p:cNvSpPr/>
          <p:nvPr/>
        </p:nvSpPr>
        <p:spPr>
          <a:xfrm>
            <a:off x="414639" y="582371"/>
            <a:ext cx="8801099" cy="711858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noProof="1" smtClean="0">
                <a:solidFill>
                  <a:schemeClr val="bg1"/>
                </a:solidFill>
              </a:rPr>
              <a:t>3. Proposed Solution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39" y="1825625"/>
            <a:ext cx="10939161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Automatic system for the detection of broken links and the         communication of results using the FME Server application. 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Generic development and solutions are favored because of the large number of formats currently available and the ones to be in the future.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Follow this development on our GitHub page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</a:t>
            </a:r>
            <a:r>
              <a:rPr lang="en-CA" dirty="0">
                <a:hlinkClick r:id="rId2"/>
              </a:rPr>
              <a:t>https://github.com/federal-geospatial-platform/DataTeamSoftwares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435" y="5077025"/>
            <a:ext cx="1037365" cy="8713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451" y="1454567"/>
            <a:ext cx="1771349" cy="154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8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36">
            <a:extLst>
              <a:ext uri="{FF2B5EF4-FFF2-40B4-BE49-F238E27FC236}">
                <a16:creationId xmlns:a16="http://schemas.microsoft.com/office/drawing/2014/main" id="{DCAF2DC5-0306-498D-BC6B-95FE6DFDAEDC}"/>
              </a:ext>
            </a:extLst>
          </p:cNvPr>
          <p:cNvSpPr/>
          <p:nvPr/>
        </p:nvSpPr>
        <p:spPr>
          <a:xfrm>
            <a:off x="385763" y="338270"/>
            <a:ext cx="10787061" cy="707755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Operation (basic facts)</a:t>
            </a:r>
            <a:endParaRPr lang="en-US" sz="3200" b="1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5070" y="1781664"/>
            <a:ext cx="8338099" cy="3229951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Validation </a:t>
            </a:r>
            <a:r>
              <a:rPr lang="fr-CA" dirty="0" err="1" smtClean="0"/>
              <a:t>will</a:t>
            </a:r>
            <a:r>
              <a:rPr lang="fr-CA" dirty="0" smtClean="0"/>
              <a:t>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performed</a:t>
            </a:r>
            <a:r>
              <a:rPr lang="fr-CA" dirty="0" smtClean="0"/>
              <a:t> on a </a:t>
            </a:r>
            <a:r>
              <a:rPr lang="fr-CA" dirty="0" err="1" smtClean="0"/>
              <a:t>weekly</a:t>
            </a:r>
            <a:r>
              <a:rPr lang="fr-CA" dirty="0" smtClean="0"/>
              <a:t> basis</a:t>
            </a:r>
          </a:p>
          <a:p>
            <a:r>
              <a:rPr lang="fr-CA" dirty="0" err="1" smtClean="0"/>
              <a:t>Database</a:t>
            </a:r>
            <a:r>
              <a:rPr lang="fr-CA" dirty="0" smtClean="0"/>
              <a:t> </a:t>
            </a:r>
            <a:r>
              <a:rPr lang="fr-CA" dirty="0" err="1" smtClean="0"/>
              <a:t>will</a:t>
            </a:r>
            <a:r>
              <a:rPr lang="fr-CA" dirty="0" smtClean="0"/>
              <a:t>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used</a:t>
            </a:r>
            <a:r>
              <a:rPr lang="fr-CA" dirty="0" smtClean="0"/>
              <a:t> to store all </a:t>
            </a:r>
            <a:r>
              <a:rPr lang="fr-CA" dirty="0" err="1" smtClean="0"/>
              <a:t>broken</a:t>
            </a:r>
            <a:r>
              <a:rPr lang="fr-CA" dirty="0" smtClean="0"/>
              <a:t> URL </a:t>
            </a:r>
            <a:r>
              <a:rPr lang="fr-CA" dirty="0" err="1" smtClean="0"/>
              <a:t>problems</a:t>
            </a:r>
            <a:endParaRPr lang="fr-CA" dirty="0" smtClean="0"/>
          </a:p>
          <a:p>
            <a:r>
              <a:rPr lang="fr-CA" dirty="0" smtClean="0"/>
              <a:t>Data model </a:t>
            </a:r>
            <a:r>
              <a:rPr lang="fr-CA" dirty="0" err="1" smtClean="0"/>
              <a:t>allows</a:t>
            </a:r>
            <a:r>
              <a:rPr lang="fr-CA" dirty="0" smtClean="0"/>
              <a:t> multiple </a:t>
            </a:r>
            <a:r>
              <a:rPr lang="fr-CA" dirty="0" err="1" smtClean="0"/>
              <a:t>problem</a:t>
            </a:r>
            <a:r>
              <a:rPr lang="fr-CA" dirty="0" smtClean="0"/>
              <a:t> </a:t>
            </a:r>
            <a:r>
              <a:rPr lang="fr-CA" dirty="0" err="1" smtClean="0"/>
              <a:t>status</a:t>
            </a:r>
            <a:endParaRPr lang="fr-CA" dirty="0" smtClean="0"/>
          </a:p>
          <a:p>
            <a:pPr lvl="1"/>
            <a:r>
              <a:rPr lang="en-CA" dirty="0"/>
              <a:t>OBSERVED</a:t>
            </a:r>
            <a:r>
              <a:rPr lang="fr-CA" dirty="0" smtClean="0"/>
              <a:t> </a:t>
            </a:r>
            <a:r>
              <a:rPr lang="fr-CA" dirty="0" smtClean="0">
                <a:sym typeface="Wingdings" panose="05000000000000000000" pitchFamily="2" charset="2"/>
              </a:rPr>
              <a:t> New </a:t>
            </a:r>
            <a:r>
              <a:rPr lang="fr-CA" dirty="0" err="1">
                <a:sym typeface="Wingdings" panose="05000000000000000000" pitchFamily="2" charset="2"/>
              </a:rPr>
              <a:t>b</a:t>
            </a:r>
            <a:r>
              <a:rPr lang="fr-CA" dirty="0" err="1" smtClean="0">
                <a:sym typeface="Wingdings" panose="05000000000000000000" pitchFamily="2" charset="2"/>
              </a:rPr>
              <a:t>roken</a:t>
            </a:r>
            <a:r>
              <a:rPr lang="fr-CA" dirty="0" smtClean="0">
                <a:sym typeface="Wingdings" panose="05000000000000000000" pitchFamily="2" charset="2"/>
              </a:rPr>
              <a:t> URL </a:t>
            </a:r>
            <a:r>
              <a:rPr lang="fr-CA" dirty="0" err="1" smtClean="0">
                <a:sym typeface="Wingdings" panose="05000000000000000000" pitchFamily="2" charset="2"/>
              </a:rPr>
              <a:t>problem</a:t>
            </a:r>
            <a:endParaRPr lang="fr-CA" dirty="0" smtClean="0">
              <a:sym typeface="Wingdings" panose="05000000000000000000" pitchFamily="2" charset="2"/>
            </a:endParaRPr>
          </a:p>
          <a:p>
            <a:pPr lvl="1"/>
            <a:r>
              <a:rPr lang="fr-CA" dirty="0" smtClean="0">
                <a:sym typeface="Wingdings" panose="05000000000000000000" pitchFamily="2" charset="2"/>
              </a:rPr>
              <a:t>CONFIRMED  </a:t>
            </a:r>
            <a:r>
              <a:rPr lang="fr-CA" dirty="0" err="1" smtClean="0">
                <a:sym typeface="Wingdings" panose="05000000000000000000" pitchFamily="2" charset="2"/>
              </a:rPr>
              <a:t>Observed</a:t>
            </a:r>
            <a:r>
              <a:rPr lang="fr-CA" dirty="0" smtClean="0">
                <a:sym typeface="Wingdings" panose="05000000000000000000" pitchFamily="2" charset="2"/>
              </a:rPr>
              <a:t> </a:t>
            </a:r>
            <a:r>
              <a:rPr lang="fr-CA" dirty="0" err="1" smtClean="0">
                <a:sym typeface="Wingdings" panose="05000000000000000000" pitchFamily="2" charset="2"/>
              </a:rPr>
              <a:t>broken</a:t>
            </a:r>
            <a:r>
              <a:rPr lang="fr-CA" dirty="0" smtClean="0">
                <a:sym typeface="Wingdings" panose="05000000000000000000" pitchFamily="2" charset="2"/>
              </a:rPr>
              <a:t> URL </a:t>
            </a:r>
            <a:r>
              <a:rPr lang="fr-CA" dirty="0" err="1" smtClean="0">
                <a:sym typeface="Wingdings" panose="05000000000000000000" pitchFamily="2" charset="2"/>
              </a:rPr>
              <a:t>problem</a:t>
            </a:r>
            <a:r>
              <a:rPr lang="fr-CA" dirty="0" smtClean="0">
                <a:sym typeface="Wingdings" panose="05000000000000000000" pitchFamily="2" charset="2"/>
              </a:rPr>
              <a:t> </a:t>
            </a:r>
            <a:r>
              <a:rPr lang="fr-CA" dirty="0" err="1" smtClean="0">
                <a:sym typeface="Wingdings" panose="05000000000000000000" pitchFamily="2" charset="2"/>
              </a:rPr>
              <a:t>redetected</a:t>
            </a:r>
            <a:endParaRPr lang="fr-CA" dirty="0" smtClean="0">
              <a:sym typeface="Wingdings" panose="05000000000000000000" pitchFamily="2" charset="2"/>
            </a:endParaRPr>
          </a:p>
          <a:p>
            <a:pPr lvl="1"/>
            <a:r>
              <a:rPr lang="fr-CA" dirty="0" smtClean="0">
                <a:sym typeface="Wingdings" panose="05000000000000000000" pitchFamily="2" charset="2"/>
              </a:rPr>
              <a:t>FIXED </a:t>
            </a:r>
            <a:r>
              <a:rPr lang="fr-CA" dirty="0" err="1">
                <a:sym typeface="Wingdings" panose="05000000000000000000" pitchFamily="2" charset="2"/>
              </a:rPr>
              <a:t>Broken</a:t>
            </a:r>
            <a:r>
              <a:rPr lang="fr-CA" dirty="0">
                <a:sym typeface="Wingdings" panose="05000000000000000000" pitchFamily="2" charset="2"/>
              </a:rPr>
              <a:t> URL </a:t>
            </a:r>
            <a:r>
              <a:rPr lang="fr-CA" dirty="0" err="1">
                <a:sym typeface="Wingdings" panose="05000000000000000000" pitchFamily="2" charset="2"/>
              </a:rPr>
              <a:t>problem</a:t>
            </a:r>
            <a:r>
              <a:rPr lang="fr-CA" dirty="0">
                <a:sym typeface="Wingdings" panose="05000000000000000000" pitchFamily="2" charset="2"/>
              </a:rPr>
              <a:t> </a:t>
            </a:r>
            <a:endParaRPr lang="fr-CA" dirty="0" smtClean="0"/>
          </a:p>
          <a:p>
            <a:r>
              <a:rPr lang="fr-CA" dirty="0" smtClean="0"/>
              <a:t>Notifications </a:t>
            </a:r>
            <a:r>
              <a:rPr lang="fr-CA" dirty="0" err="1" smtClean="0"/>
              <a:t>will</a:t>
            </a:r>
            <a:r>
              <a:rPr lang="fr-CA" dirty="0" smtClean="0"/>
              <a:t> </a:t>
            </a:r>
            <a:r>
              <a:rPr lang="fr-CA" dirty="0" err="1" smtClean="0"/>
              <a:t>be</a:t>
            </a:r>
            <a:r>
              <a:rPr lang="fr-CA" dirty="0" smtClean="0"/>
              <a:t> sent </a:t>
            </a:r>
            <a:r>
              <a:rPr lang="fr-CA" dirty="0" err="1" smtClean="0"/>
              <a:t>when</a:t>
            </a:r>
            <a:r>
              <a:rPr lang="fr-CA" dirty="0" smtClean="0"/>
              <a:t> </a:t>
            </a:r>
            <a:r>
              <a:rPr lang="fr-CA" dirty="0" err="1" smtClean="0"/>
              <a:t>status</a:t>
            </a:r>
            <a:r>
              <a:rPr lang="fr-CA" dirty="0" smtClean="0"/>
              <a:t> changes </a:t>
            </a:r>
            <a:r>
              <a:rPr lang="fr-CA" dirty="0" err="1" smtClean="0"/>
              <a:t>from</a:t>
            </a:r>
            <a:r>
              <a:rPr lang="fr-CA" dirty="0" smtClean="0"/>
              <a:t> </a:t>
            </a:r>
            <a:r>
              <a:rPr lang="fr-CA" dirty="0" err="1" smtClean="0"/>
              <a:t>Observed</a:t>
            </a:r>
            <a:r>
              <a:rPr lang="fr-CA" dirty="0" smtClean="0"/>
              <a:t> </a:t>
            </a:r>
            <a:r>
              <a:rPr lang="fr-CA" dirty="0" smtClean="0"/>
              <a:t>to </a:t>
            </a:r>
            <a:r>
              <a:rPr lang="fr-CA" dirty="0" err="1" smtClean="0"/>
              <a:t>Confirmed</a:t>
            </a:r>
            <a:endParaRPr lang="fr-CA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170" y="1122268"/>
            <a:ext cx="2740110" cy="28350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0" y="5008931"/>
            <a:ext cx="11879333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7224" y="1509102"/>
            <a:ext cx="10515600" cy="4351338"/>
          </a:xfrm>
        </p:spPr>
        <p:txBody>
          <a:bodyPr>
            <a:normAutofit/>
          </a:bodyPr>
          <a:lstStyle/>
          <a:p>
            <a:r>
              <a:rPr lang="fr-CA" dirty="0" smtClean="0"/>
              <a:t>Validation </a:t>
            </a:r>
            <a:r>
              <a:rPr lang="fr-CA" dirty="0" err="1" smtClean="0"/>
              <a:t>is</a:t>
            </a:r>
            <a:r>
              <a:rPr lang="fr-CA" dirty="0" smtClean="0"/>
              <a:t> format </a:t>
            </a:r>
            <a:r>
              <a:rPr lang="fr-CA" dirty="0" err="1" smtClean="0"/>
              <a:t>dependant</a:t>
            </a:r>
            <a:r>
              <a:rPr lang="fr-CA" dirty="0" smtClean="0"/>
              <a:t> (WMS, SHP,…)</a:t>
            </a:r>
          </a:p>
          <a:p>
            <a:r>
              <a:rPr lang="fr-CA" dirty="0" err="1" smtClean="0"/>
              <a:t>Iterative</a:t>
            </a:r>
            <a:r>
              <a:rPr lang="fr-CA" dirty="0" smtClean="0"/>
              <a:t> </a:t>
            </a:r>
            <a:r>
              <a:rPr lang="fr-CA" dirty="0" err="1" smtClean="0"/>
              <a:t>implementation</a:t>
            </a:r>
            <a:r>
              <a:rPr lang="fr-CA" dirty="0" smtClean="0"/>
              <a:t> </a:t>
            </a:r>
            <a:r>
              <a:rPr lang="fr-CA" dirty="0" err="1" smtClean="0"/>
              <a:t>process</a:t>
            </a:r>
            <a:endParaRPr lang="fr-CA" dirty="0" smtClean="0"/>
          </a:p>
          <a:p>
            <a:pPr lvl="1"/>
            <a:r>
              <a:rPr lang="fr-CA" dirty="0" err="1" smtClean="0"/>
              <a:t>Don’t</a:t>
            </a:r>
            <a:r>
              <a:rPr lang="fr-CA" dirty="0" smtClean="0"/>
              <a:t> </a:t>
            </a:r>
            <a:r>
              <a:rPr lang="fr-CA" dirty="0" err="1" smtClean="0"/>
              <a:t>need</a:t>
            </a:r>
            <a:r>
              <a:rPr lang="fr-CA" dirty="0" smtClean="0"/>
              <a:t> to have file format validation to </a:t>
            </a:r>
            <a:r>
              <a:rPr lang="fr-CA" dirty="0" err="1" smtClean="0"/>
              <a:t>start</a:t>
            </a:r>
            <a:r>
              <a:rPr lang="fr-CA" dirty="0" smtClean="0"/>
              <a:t> </a:t>
            </a:r>
            <a:r>
              <a:rPr lang="fr-CA" dirty="0" err="1" smtClean="0"/>
              <a:t>validate</a:t>
            </a:r>
            <a:r>
              <a:rPr lang="fr-CA" dirty="0" smtClean="0"/>
              <a:t> </a:t>
            </a:r>
            <a:r>
              <a:rPr lang="fr-CA" dirty="0" err="1" smtClean="0"/>
              <a:t>database</a:t>
            </a:r>
            <a:endParaRPr lang="fr-CA" dirty="0" smtClean="0"/>
          </a:p>
          <a:p>
            <a:r>
              <a:rPr lang="fr-CA" dirty="0" smtClean="0"/>
              <a:t>WMS and ESRI:REST validation </a:t>
            </a:r>
            <a:r>
              <a:rPr lang="fr-CA" dirty="0" err="1" smtClean="0"/>
              <a:t>will</a:t>
            </a:r>
            <a:r>
              <a:rPr lang="fr-CA" dirty="0" smtClean="0"/>
              <a:t> </a:t>
            </a:r>
            <a:r>
              <a:rPr lang="fr-CA" dirty="0" err="1" smtClean="0"/>
              <a:t>be</a:t>
            </a:r>
            <a:r>
              <a:rPr lang="fr-CA" dirty="0"/>
              <a:t> </a:t>
            </a:r>
            <a:r>
              <a:rPr lang="fr-CA" dirty="0" err="1" smtClean="0"/>
              <a:t>implemented</a:t>
            </a:r>
            <a:r>
              <a:rPr lang="fr-CA" dirty="0" smtClean="0"/>
              <a:t> first</a:t>
            </a:r>
          </a:p>
          <a:p>
            <a:endParaRPr lang="fr-CA" dirty="0" smtClean="0"/>
          </a:p>
          <a:p>
            <a:r>
              <a:rPr lang="fr-CA" dirty="0" smtClean="0"/>
              <a:t>WMS </a:t>
            </a:r>
            <a:r>
              <a:rPr lang="fr-CA" dirty="0" smtClean="0"/>
              <a:t>validation </a:t>
            </a:r>
            <a:r>
              <a:rPr lang="fr-CA" dirty="0" err="1" smtClean="0"/>
              <a:t>includes</a:t>
            </a:r>
            <a:endParaRPr lang="fr-CA" dirty="0"/>
          </a:p>
          <a:p>
            <a:pPr lvl="1"/>
            <a:r>
              <a:rPr lang="fr-CA" dirty="0" smtClean="0"/>
              <a:t>URL </a:t>
            </a:r>
            <a:r>
              <a:rPr lang="fr-CA" dirty="0" err="1" smtClean="0"/>
              <a:t>definition</a:t>
            </a:r>
            <a:r>
              <a:rPr lang="fr-CA" dirty="0"/>
              <a:t>  (?</a:t>
            </a:r>
            <a:r>
              <a:rPr lang="fr-CA" dirty="0" smtClean="0"/>
              <a:t>service=</a:t>
            </a:r>
            <a:r>
              <a:rPr lang="fr-CA" dirty="0" err="1" smtClean="0"/>
              <a:t>wms&amp;query</a:t>
            </a:r>
            <a:r>
              <a:rPr lang="fr-CA" dirty="0" smtClean="0"/>
              <a:t>=</a:t>
            </a:r>
            <a:r>
              <a:rPr lang="fr-CA" dirty="0" err="1" smtClean="0"/>
              <a:t>GetCapabilities</a:t>
            </a:r>
            <a:r>
              <a:rPr lang="fr-CA" dirty="0" smtClean="0"/>
              <a:t>) </a:t>
            </a:r>
          </a:p>
          <a:p>
            <a:pPr lvl="1"/>
            <a:r>
              <a:rPr lang="fr-CA" dirty="0" smtClean="0"/>
              <a:t>URL </a:t>
            </a:r>
            <a:r>
              <a:rPr lang="fr-CA" dirty="0" err="1" smtClean="0"/>
              <a:t>returns</a:t>
            </a:r>
            <a:r>
              <a:rPr lang="fr-CA" dirty="0" smtClean="0"/>
              <a:t> </a:t>
            </a:r>
          </a:p>
          <a:p>
            <a:pPr lvl="1"/>
            <a:r>
              <a:rPr lang="fr-CA" dirty="0" err="1" smtClean="0"/>
              <a:t>Layers</a:t>
            </a:r>
            <a:r>
              <a:rPr lang="fr-CA" dirty="0" smtClean="0"/>
              <a:t> </a:t>
            </a:r>
            <a:r>
              <a:rPr lang="fr-CA" dirty="0"/>
              <a:t>validation  (&amp;</a:t>
            </a:r>
            <a:r>
              <a:rPr lang="fr-CA" dirty="0" err="1" smtClean="0"/>
              <a:t>layers</a:t>
            </a:r>
            <a:r>
              <a:rPr lang="fr-CA" dirty="0" smtClean="0"/>
              <a:t>=3)</a:t>
            </a:r>
          </a:p>
          <a:p>
            <a:endParaRPr lang="fr-CA" dirty="0"/>
          </a:p>
        </p:txBody>
      </p:sp>
      <p:sp>
        <p:nvSpPr>
          <p:cNvPr id="4" name="Rectangle: Rounded Corners 36">
            <a:extLst>
              <a:ext uri="{FF2B5EF4-FFF2-40B4-BE49-F238E27FC236}">
                <a16:creationId xmlns:a16="http://schemas.microsoft.com/office/drawing/2014/main" id="{DCAF2DC5-0306-498D-BC6B-95FE6DFDAEDC}"/>
              </a:ext>
            </a:extLst>
          </p:cNvPr>
          <p:cNvSpPr/>
          <p:nvPr/>
        </p:nvSpPr>
        <p:spPr>
          <a:xfrm>
            <a:off x="385763" y="338270"/>
            <a:ext cx="10787061" cy="707755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Operation (implementation)</a:t>
            </a:r>
            <a:endParaRPr lang="en-US" sz="3200" b="1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916" y="3943885"/>
            <a:ext cx="3164245" cy="191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2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36">
            <a:extLst>
              <a:ext uri="{FF2B5EF4-FFF2-40B4-BE49-F238E27FC236}">
                <a16:creationId xmlns:a16="http://schemas.microsoft.com/office/drawing/2014/main" id="{DCAF2DC5-0306-498D-BC6B-95FE6DFDAEDC}"/>
              </a:ext>
            </a:extLst>
          </p:cNvPr>
          <p:cNvSpPr/>
          <p:nvPr/>
        </p:nvSpPr>
        <p:spPr>
          <a:xfrm>
            <a:off x="385764" y="410142"/>
            <a:ext cx="9286874" cy="65984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5. Communication</a:t>
            </a:r>
            <a:endParaRPr lang="en-US" sz="3200" b="1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5107" y="1843210"/>
            <a:ext cx="7910146" cy="4351338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Email </a:t>
            </a:r>
            <a:r>
              <a:rPr lang="fr-CA" dirty="0" err="1" smtClean="0"/>
              <a:t>will</a:t>
            </a:r>
            <a:r>
              <a:rPr lang="fr-CA" dirty="0" smtClean="0"/>
              <a:t>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automaticly</a:t>
            </a:r>
            <a:r>
              <a:rPr lang="fr-CA" dirty="0" smtClean="0"/>
              <a:t> sent to the </a:t>
            </a:r>
            <a:r>
              <a:rPr lang="fr-CA" dirty="0" err="1" smtClean="0"/>
              <a:t>Metadata</a:t>
            </a:r>
            <a:r>
              <a:rPr lang="fr-CA" dirty="0" smtClean="0"/>
              <a:t> Contact (new </a:t>
            </a:r>
            <a:r>
              <a:rPr lang="fr-CA" dirty="0" err="1" smtClean="0"/>
              <a:t>confirmed</a:t>
            </a:r>
            <a:r>
              <a:rPr lang="fr-CA" dirty="0" smtClean="0"/>
              <a:t> </a:t>
            </a:r>
            <a:r>
              <a:rPr lang="fr-CA" dirty="0" err="1" smtClean="0"/>
              <a:t>problem</a:t>
            </a:r>
            <a:r>
              <a:rPr lang="fr-CA" dirty="0"/>
              <a:t>)</a:t>
            </a:r>
            <a:endParaRPr lang="fr-CA" dirty="0" smtClean="0"/>
          </a:p>
          <a:p>
            <a:r>
              <a:rPr lang="fr-CA" dirty="0" smtClean="0"/>
              <a:t>Email format not </a:t>
            </a:r>
            <a:r>
              <a:rPr lang="fr-CA" dirty="0" err="1" smtClean="0"/>
              <a:t>defined</a:t>
            </a:r>
            <a:r>
              <a:rPr lang="fr-CA" dirty="0" smtClean="0"/>
              <a:t> </a:t>
            </a:r>
            <a:r>
              <a:rPr lang="fr-CA" dirty="0" err="1" smtClean="0"/>
              <a:t>yet</a:t>
            </a:r>
            <a:r>
              <a:rPr lang="fr-CA" dirty="0" smtClean="0"/>
              <a:t>, minimal information</a:t>
            </a:r>
          </a:p>
          <a:p>
            <a:pPr lvl="1"/>
            <a:r>
              <a:rPr lang="fr-CA" dirty="0" smtClean="0"/>
              <a:t>URL</a:t>
            </a:r>
          </a:p>
          <a:p>
            <a:pPr lvl="1"/>
            <a:r>
              <a:rPr lang="fr-CA" dirty="0" err="1" smtClean="0"/>
              <a:t>Metadata</a:t>
            </a:r>
            <a:r>
              <a:rPr lang="fr-CA" dirty="0" smtClean="0"/>
              <a:t> ID</a:t>
            </a:r>
          </a:p>
          <a:p>
            <a:pPr lvl="1"/>
            <a:r>
              <a:rPr lang="fr-CA" dirty="0" smtClean="0"/>
              <a:t>Date</a:t>
            </a:r>
          </a:p>
          <a:p>
            <a:r>
              <a:rPr lang="fr-CA" dirty="0" smtClean="0"/>
              <a:t>Possible </a:t>
            </a:r>
            <a:r>
              <a:rPr lang="fr-CA" dirty="0" err="1" smtClean="0"/>
              <a:t>remider</a:t>
            </a:r>
            <a:r>
              <a:rPr lang="fr-CA" dirty="0"/>
              <a:t> </a:t>
            </a:r>
            <a:r>
              <a:rPr lang="fr-CA" dirty="0" smtClean="0"/>
              <a:t>(if </a:t>
            </a:r>
            <a:r>
              <a:rPr lang="fr-CA" dirty="0" err="1" smtClean="0"/>
              <a:t>needed</a:t>
            </a:r>
            <a:r>
              <a:rPr lang="fr-CA" dirty="0" smtClean="0"/>
              <a:t>) for </a:t>
            </a:r>
            <a:r>
              <a:rPr lang="fr-CA" dirty="0" err="1" smtClean="0"/>
              <a:t>too</a:t>
            </a:r>
            <a:r>
              <a:rPr lang="fr-CA" dirty="0" smtClean="0"/>
              <a:t> </a:t>
            </a:r>
            <a:r>
              <a:rPr lang="fr-CA" dirty="0" err="1" smtClean="0"/>
              <a:t>old</a:t>
            </a:r>
            <a:r>
              <a:rPr lang="fr-CA" dirty="0" smtClean="0"/>
              <a:t> CONFIRMED </a:t>
            </a:r>
            <a:r>
              <a:rPr lang="fr-CA" dirty="0" err="1" smtClean="0"/>
              <a:t>problems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Data </a:t>
            </a:r>
            <a:r>
              <a:rPr lang="fr-CA" dirty="0" err="1" smtClean="0"/>
              <a:t>contributor</a:t>
            </a:r>
            <a:r>
              <a:rPr lang="fr-CA" dirty="0" smtClean="0"/>
              <a:t> </a:t>
            </a:r>
            <a:r>
              <a:rPr lang="fr-CA" dirty="0" err="1" smtClean="0"/>
              <a:t>will</a:t>
            </a:r>
            <a:r>
              <a:rPr lang="fr-CA" dirty="0" smtClean="0"/>
              <a:t> have all information to </a:t>
            </a:r>
            <a:r>
              <a:rPr lang="fr-CA" dirty="0" err="1" smtClean="0"/>
              <a:t>fix</a:t>
            </a:r>
            <a:r>
              <a:rPr lang="fr-CA" dirty="0" smtClean="0"/>
              <a:t> the </a:t>
            </a:r>
            <a:r>
              <a:rPr lang="fr-CA" dirty="0" err="1" smtClean="0"/>
              <a:t>problem</a:t>
            </a:r>
            <a:r>
              <a:rPr lang="fr-CA" dirty="0" smtClean="0"/>
              <a:t> </a:t>
            </a:r>
            <a:r>
              <a:rPr lang="fr-CA" dirty="0" smtClean="0">
                <a:sym typeface="Wingdings" panose="05000000000000000000" pitchFamily="2" charset="2"/>
              </a:rPr>
              <a:t> </a:t>
            </a:r>
            <a:endParaRPr lang="fr-CA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681" y="1239716"/>
            <a:ext cx="2702701" cy="27052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681" y="3813093"/>
            <a:ext cx="2613568" cy="266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3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72" y="1145406"/>
            <a:ext cx="10564528" cy="5031557"/>
          </a:xfrm>
        </p:spPr>
        <p:txBody>
          <a:bodyPr>
            <a:normAutofit/>
          </a:bodyPr>
          <a:lstStyle/>
          <a:p>
            <a:r>
              <a:rPr lang="en-CA" dirty="0" smtClean="0"/>
              <a:t>Conception and analysis -  </a:t>
            </a:r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Ongoing</a:t>
            </a:r>
            <a:r>
              <a:rPr lang="en-CA" dirty="0" smtClean="0"/>
              <a:t> </a:t>
            </a:r>
          </a:p>
          <a:p>
            <a:endParaRPr lang="en-CA" dirty="0" smtClean="0"/>
          </a:p>
          <a:p>
            <a:r>
              <a:rPr lang="en-CA" dirty="0" smtClean="0"/>
              <a:t>Development of basic system components + OGC WMS/ESRI REST format:   </a:t>
            </a:r>
            <a:r>
              <a:rPr lang="en-CA" dirty="0" smtClean="0">
                <a:solidFill>
                  <a:srgbClr val="FFC000"/>
                </a:solidFill>
              </a:rPr>
              <a:t>July-August</a:t>
            </a:r>
          </a:p>
          <a:p>
            <a:pPr lvl="1"/>
            <a:r>
              <a:rPr lang="en-CA" dirty="0"/>
              <a:t>Catalogue connection</a:t>
            </a:r>
          </a:p>
          <a:p>
            <a:pPr lvl="1"/>
            <a:r>
              <a:rPr lang="en-CA" dirty="0"/>
              <a:t>Broken links management</a:t>
            </a:r>
          </a:p>
          <a:p>
            <a:pPr lvl="1"/>
            <a:r>
              <a:rPr lang="en-CA" dirty="0"/>
              <a:t>Email notification</a:t>
            </a:r>
          </a:p>
          <a:p>
            <a:pPr lvl="1"/>
            <a:endParaRPr lang="en-CA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CA" dirty="0" smtClean="0"/>
              <a:t>Test and deployment – </a:t>
            </a:r>
            <a:r>
              <a:rPr lang="en-CA" dirty="0" smtClean="0">
                <a:solidFill>
                  <a:srgbClr val="FFC000"/>
                </a:solidFill>
              </a:rPr>
              <a:t>Fall</a:t>
            </a:r>
          </a:p>
          <a:p>
            <a:pPr marL="0" indent="0">
              <a:buNone/>
            </a:pPr>
            <a:endParaRPr lang="en-CA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CA" dirty="0" smtClean="0"/>
              <a:t>Other formats will follow gradually – </a:t>
            </a:r>
            <a:r>
              <a:rPr lang="en-CA" dirty="0" smtClean="0">
                <a:solidFill>
                  <a:srgbClr val="FFC000"/>
                </a:solidFill>
              </a:rPr>
              <a:t>End of fiscal year</a:t>
            </a:r>
          </a:p>
          <a:p>
            <a:endParaRPr lang="en-CA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CA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CA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CA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</p:txBody>
      </p:sp>
      <p:sp>
        <p:nvSpPr>
          <p:cNvPr id="6" name="Rectangle: Rounded Corners 33">
            <a:extLst>
              <a:ext uri="{FF2B5EF4-FFF2-40B4-BE49-F238E27FC236}">
                <a16:creationId xmlns:a16="http://schemas.microsoft.com/office/drawing/2014/main" id="{764FE5AB-8D9C-4084-8513-CE21321E1138}"/>
              </a:ext>
            </a:extLst>
          </p:cNvPr>
          <p:cNvSpPr/>
          <p:nvPr/>
        </p:nvSpPr>
        <p:spPr>
          <a:xfrm>
            <a:off x="404260" y="250257"/>
            <a:ext cx="10414533" cy="69419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6.</a:t>
            </a:r>
            <a:r>
              <a:rPr lang="en-US" b="1" noProof="1" smtClean="0"/>
              <a:t>  </a:t>
            </a:r>
            <a:r>
              <a:rPr lang="en-US" sz="3200" b="1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Milestones</a:t>
            </a:r>
            <a:endParaRPr lang="en-US" sz="3200" b="1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987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407</Words>
  <Application>Microsoft Office PowerPoint</Application>
  <PresentationFormat>Grand écran</PresentationFormat>
  <Paragraphs>80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New Metadata Integrity Standard Operating Procedure For Broken URLs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NRCan / RNCan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FGP Data Project Charters 2020-2021</dc:title>
  <dc:creator>Mitchell, Cindy</dc:creator>
  <cp:lastModifiedBy>Gariépy, Nicolas</cp:lastModifiedBy>
  <cp:revision>63</cp:revision>
  <dcterms:created xsi:type="dcterms:W3CDTF">2020-06-10T15:28:52Z</dcterms:created>
  <dcterms:modified xsi:type="dcterms:W3CDTF">2020-06-22T19:25:40Z</dcterms:modified>
</cp:coreProperties>
</file>