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Fjalla One"/>
      <p:regular r:id="rId27"/>
    </p:embeddedFont>
    <p:embeddedFont>
      <p:font typeface="Barlow Semi Condensed Medium"/>
      <p:regular r:id="rId28"/>
      <p:bold r:id="rId29"/>
      <p:italic r:id="rId30"/>
      <p:boldItalic r:id="rId31"/>
    </p:embeddedFont>
    <p:embeddedFont>
      <p:font typeface="Barlow Semi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E08935-4BDF-4FF3-BB34-96F5C81A2079}">
  <a:tblStyle styleId="{A5E08935-4BDF-4FF3-BB34-96F5C81A2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arlowSemiCondensedMedium-regular.fntdata"/><Relationship Id="rId27" Type="http://schemas.openxmlformats.org/officeDocument/2006/relationships/font" Target="fonts/Fjall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Medium-boldItalic.fntdata"/><Relationship Id="rId30" Type="http://schemas.openxmlformats.org/officeDocument/2006/relationships/font" Target="fonts/BarlowSemi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feature-importance-and-how-to-implement-it-in-python-ff0287b20285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123cfd9546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123cfd9546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12375016dc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12375016dc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23bf46e0c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23bf46e0c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Charlotte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2375016dc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12375016dc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Charlotte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2375016dc6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12375016dc6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Charlotte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123cfd95469_1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123cfd95469_1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2375016d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2375016d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Hina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123cfd95469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2" name="Google Shape;2952;g123cfd95469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Hina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123bf46e0c2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123bf46e0c2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Elina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4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23cfd95469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23cfd95469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https://towardsdatascience.com/understanding-feature-importance-and-how-to-implement-it-in-python-ff0287b20285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“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Feature Importance refers to techniques that calculate a score for all the input features for a given model — the scores simply represent the “importance” of each feature. A higher score means that the specific feature will have a larger effect on the model that is being used to predict a certain variable.”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123cfd95469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123cfd95469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Charlotte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23cfd954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123cfd954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Charlotte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2375016d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2375016d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23bf46e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123bf46e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123cfd95469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123cfd95469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123cfd95469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123cfd95469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436274" y="2002525"/>
            <a:ext cx="40767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Bank Telemarketing Prediction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GROUP 5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Charlotte Gallet - Hina Hussain - Elina Kelly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42"/>
          <p:cNvSpPr txBox="1"/>
          <p:nvPr>
            <p:ph idx="1" type="subTitle"/>
          </p:nvPr>
        </p:nvSpPr>
        <p:spPr>
          <a:xfrm>
            <a:off x="4723000" y="12436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Using Fisher’s Score to select number of features to have.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Fisher’s score finds variables which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</a:rPr>
              <a:t>assign similar values to instances in the same class and different values to instances from different classes.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</a:rPr>
              <a:t>Fisher’s score is calculated by taking the absolute difference between mean value of subscribers and non-subscribers for each independent variable divided by the square root of their variance.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9" name="Google Shape;2529;p4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Selection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0" name="Google Shape;25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75" y="1425200"/>
            <a:ext cx="4200700" cy="28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43"/>
          <p:cNvSpPr txBox="1"/>
          <p:nvPr>
            <p:ph type="title"/>
          </p:nvPr>
        </p:nvSpPr>
        <p:spPr>
          <a:xfrm>
            <a:off x="2246700" y="2231125"/>
            <a:ext cx="4650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Modelling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4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Models </a:t>
            </a:r>
            <a:endParaRPr/>
          </a:p>
        </p:txBody>
      </p:sp>
      <p:sp>
        <p:nvSpPr>
          <p:cNvPr id="2541" name="Google Shape;2541;p44"/>
          <p:cNvSpPr txBox="1"/>
          <p:nvPr>
            <p:ph idx="1" type="subTitle"/>
          </p:nvPr>
        </p:nvSpPr>
        <p:spPr>
          <a:xfrm>
            <a:off x="2777613" y="17777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Logistic Regression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42" name="Google Shape;2542;p44"/>
          <p:cNvSpPr txBox="1"/>
          <p:nvPr>
            <p:ph idx="1" type="subTitle"/>
          </p:nvPr>
        </p:nvSpPr>
        <p:spPr>
          <a:xfrm>
            <a:off x="4851688" y="17777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Random Forest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43" name="Google Shape;2543;p44"/>
          <p:cNvSpPr txBox="1"/>
          <p:nvPr>
            <p:ph idx="1" type="subTitle"/>
          </p:nvPr>
        </p:nvSpPr>
        <p:spPr>
          <a:xfrm>
            <a:off x="6925763" y="17777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Gradient Boosting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44" name="Google Shape;2544;p44"/>
          <p:cNvSpPr txBox="1"/>
          <p:nvPr>
            <p:ph idx="1" type="subTitle"/>
          </p:nvPr>
        </p:nvSpPr>
        <p:spPr>
          <a:xfrm>
            <a:off x="1740575" y="32340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SVM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45" name="Google Shape;2545;p44"/>
          <p:cNvSpPr txBox="1"/>
          <p:nvPr>
            <p:ph idx="1" type="subTitle"/>
          </p:nvPr>
        </p:nvSpPr>
        <p:spPr>
          <a:xfrm>
            <a:off x="3814638" y="32340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Neural Networks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46" name="Google Shape;2546;p44"/>
          <p:cNvSpPr txBox="1"/>
          <p:nvPr>
            <p:ph idx="1" type="subTitle"/>
          </p:nvPr>
        </p:nvSpPr>
        <p:spPr>
          <a:xfrm>
            <a:off x="5888713" y="32340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Decision Tree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47" name="Google Shape;2547;p44"/>
          <p:cNvSpPr txBox="1"/>
          <p:nvPr>
            <p:ph idx="1" type="subTitle"/>
          </p:nvPr>
        </p:nvSpPr>
        <p:spPr>
          <a:xfrm>
            <a:off x="703538" y="1777750"/>
            <a:ext cx="1514700" cy="7167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KNN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4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Benchmarking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3" name="Google Shape;25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00" y="1855000"/>
            <a:ext cx="6919899" cy="2178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54" name="Google Shape;2554;p45"/>
          <p:cNvSpPr txBox="1"/>
          <p:nvPr/>
        </p:nvSpPr>
        <p:spPr>
          <a:xfrm>
            <a:off x="7985500" y="2090725"/>
            <a:ext cx="10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overfitting</a:t>
            </a:r>
            <a:endParaRPr sz="1200"/>
          </a:p>
        </p:txBody>
      </p:sp>
      <p:sp>
        <p:nvSpPr>
          <p:cNvPr id="2555" name="Google Shape;2555;p45"/>
          <p:cNvSpPr txBox="1"/>
          <p:nvPr/>
        </p:nvSpPr>
        <p:spPr>
          <a:xfrm>
            <a:off x="7985500" y="2619375"/>
            <a:ext cx="10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overfitting</a:t>
            </a:r>
            <a:endParaRPr sz="1200"/>
          </a:p>
        </p:txBody>
      </p:sp>
      <p:sp>
        <p:nvSpPr>
          <p:cNvPr id="2556" name="Google Shape;2556;p45"/>
          <p:cNvSpPr txBox="1"/>
          <p:nvPr/>
        </p:nvSpPr>
        <p:spPr>
          <a:xfrm>
            <a:off x="7985500" y="3664050"/>
            <a:ext cx="10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overfitting</a:t>
            </a:r>
            <a:endParaRPr sz="1200"/>
          </a:p>
        </p:txBody>
      </p:sp>
      <p:sp>
        <p:nvSpPr>
          <p:cNvPr id="2557" name="Google Shape;2557;p45"/>
          <p:cNvSpPr/>
          <p:nvPr/>
        </p:nvSpPr>
        <p:spPr>
          <a:xfrm>
            <a:off x="7639050" y="2218125"/>
            <a:ext cx="346500" cy="1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45"/>
          <p:cNvSpPr/>
          <p:nvPr/>
        </p:nvSpPr>
        <p:spPr>
          <a:xfrm>
            <a:off x="7639050" y="2751225"/>
            <a:ext cx="346500" cy="1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45"/>
          <p:cNvSpPr/>
          <p:nvPr/>
        </p:nvSpPr>
        <p:spPr>
          <a:xfrm>
            <a:off x="7639050" y="3795900"/>
            <a:ext cx="346500" cy="1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4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46"/>
          <p:cNvSpPr txBox="1"/>
          <p:nvPr>
            <p:ph idx="1" type="subTitle"/>
          </p:nvPr>
        </p:nvSpPr>
        <p:spPr>
          <a:xfrm>
            <a:off x="356350" y="1672275"/>
            <a:ext cx="35571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Classification into 2 or more classes based on Sigmoid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Logs Odd transformation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Maximizing the likelihood function (loss function)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/>
              <a:t>We derivate it to zero by using the Gradient Descent algorithm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6322253" y="1543075"/>
            <a:ext cx="2303737" cy="2829331"/>
            <a:chOff x="1260950" y="-166737"/>
            <a:chExt cx="5129675" cy="5643987"/>
          </a:xfrm>
        </p:grpSpPr>
        <p:sp>
          <p:nvSpPr>
            <p:cNvPr id="2567" name="Google Shape;2567;p46"/>
            <p:cNvSpPr/>
            <p:nvPr/>
          </p:nvSpPr>
          <p:spPr>
            <a:xfrm>
              <a:off x="1260950" y="395850"/>
              <a:ext cx="5129675" cy="4941275"/>
            </a:xfrm>
            <a:custGeom>
              <a:rect b="b" l="l" r="r" t="t"/>
              <a:pathLst>
                <a:path extrusionOk="0" h="197651" w="205187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297025" y="395900"/>
              <a:ext cx="5022350" cy="4941225"/>
            </a:xfrm>
            <a:custGeom>
              <a:rect b="b" l="l" r="r" t="t"/>
              <a:pathLst>
                <a:path extrusionOk="0" h="197649" w="200894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5625075" y="5303525"/>
              <a:ext cx="225425" cy="80725"/>
            </a:xfrm>
            <a:custGeom>
              <a:rect b="b" l="l" r="r" t="t"/>
              <a:pathLst>
                <a:path extrusionOk="0" h="3229" w="9017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607200" y="4042075"/>
              <a:ext cx="3884450" cy="1229450"/>
            </a:xfrm>
            <a:custGeom>
              <a:rect b="b" l="l" r="r" t="t"/>
              <a:pathLst>
                <a:path extrusionOk="0" h="49178" w="1553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109425" y="4449850"/>
              <a:ext cx="1904375" cy="1019825"/>
            </a:xfrm>
            <a:custGeom>
              <a:rect b="b" l="l" r="r" t="t"/>
              <a:pathLst>
                <a:path extrusionOk="0" h="40793" w="76175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2101300" y="4442275"/>
              <a:ext cx="1920600" cy="1034975"/>
            </a:xfrm>
            <a:custGeom>
              <a:rect b="b" l="l" r="r" t="t"/>
              <a:pathLst>
                <a:path extrusionOk="0" h="41399" w="76824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2372725" y="4594125"/>
              <a:ext cx="1442700" cy="737600"/>
            </a:xfrm>
            <a:custGeom>
              <a:rect b="b" l="l" r="r" t="t"/>
              <a:pathLst>
                <a:path extrusionOk="0" h="29504" w="57708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2364600" y="4586550"/>
              <a:ext cx="1458025" cy="752725"/>
            </a:xfrm>
            <a:custGeom>
              <a:rect b="b" l="l" r="r" t="t"/>
              <a:pathLst>
                <a:path extrusionOk="0" h="30109" w="58321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2342050" y="1025400"/>
              <a:ext cx="3594125" cy="3621050"/>
            </a:xfrm>
            <a:custGeom>
              <a:rect b="b" l="l" r="r" t="t"/>
              <a:pathLst>
                <a:path extrusionOk="0" h="144842" w="143765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3621525" y="3838525"/>
              <a:ext cx="734900" cy="798900"/>
            </a:xfrm>
            <a:custGeom>
              <a:rect b="b" l="l" r="r" t="t"/>
              <a:pathLst>
                <a:path extrusionOk="0" h="31956" w="2939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2437625" y="3653675"/>
              <a:ext cx="495950" cy="734875"/>
            </a:xfrm>
            <a:custGeom>
              <a:rect b="b" l="l" r="r" t="t"/>
              <a:pathLst>
                <a:path extrusionOk="0" h="29395" w="19838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2333950" y="1018075"/>
              <a:ext cx="3604025" cy="3636025"/>
            </a:xfrm>
            <a:custGeom>
              <a:rect b="b" l="l" r="r" t="t"/>
              <a:pathLst>
                <a:path extrusionOk="0" h="145441" w="14416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2728875" y="2701500"/>
              <a:ext cx="2002650" cy="1227200"/>
            </a:xfrm>
            <a:custGeom>
              <a:rect b="b" l="l" r="r" t="t"/>
              <a:pathLst>
                <a:path extrusionOk="0" h="49088" w="80106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2941675" y="3491375"/>
              <a:ext cx="1069400" cy="313800"/>
            </a:xfrm>
            <a:custGeom>
              <a:rect b="b" l="l" r="r" t="t"/>
              <a:pathLst>
                <a:path extrusionOk="0" h="12552" w="42776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4294200" y="3286675"/>
              <a:ext cx="393150" cy="620400"/>
            </a:xfrm>
            <a:custGeom>
              <a:rect b="b" l="l" r="r" t="t"/>
              <a:pathLst>
                <a:path extrusionOk="0" h="24816" w="1572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2720750" y="2693375"/>
              <a:ext cx="2014375" cy="1243450"/>
            </a:xfrm>
            <a:custGeom>
              <a:rect b="b" l="l" r="r" t="t"/>
              <a:pathLst>
                <a:path extrusionOk="0" h="49738" w="80575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3962375" y="3422450"/>
              <a:ext cx="140675" cy="348425"/>
            </a:xfrm>
            <a:custGeom>
              <a:rect b="b" l="l" r="r" t="t"/>
              <a:pathLst>
                <a:path extrusionOk="0" h="13937" w="562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3011100" y="2579750"/>
              <a:ext cx="993675" cy="569675"/>
            </a:xfrm>
            <a:custGeom>
              <a:rect b="b" l="l" r="r" t="t"/>
              <a:pathLst>
                <a:path extrusionOk="0" h="22787" w="3974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3018325" y="2572550"/>
              <a:ext cx="988250" cy="584325"/>
            </a:xfrm>
            <a:custGeom>
              <a:rect b="b" l="l" r="r" t="t"/>
              <a:pathLst>
                <a:path extrusionOk="0" h="23373" w="3953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3553000" y="3237875"/>
              <a:ext cx="350775" cy="489200"/>
            </a:xfrm>
            <a:custGeom>
              <a:rect b="b" l="l" r="r" t="t"/>
              <a:pathLst>
                <a:path extrusionOk="0" h="19568" w="14031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3580050" y="3238000"/>
              <a:ext cx="303900" cy="488725"/>
            </a:xfrm>
            <a:custGeom>
              <a:rect b="b" l="l" r="r" t="t"/>
              <a:pathLst>
                <a:path extrusionOk="0" h="19549" w="12156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3572850" y="3229875"/>
              <a:ext cx="319225" cy="504975"/>
            </a:xfrm>
            <a:custGeom>
              <a:rect b="b" l="l" r="r" t="t"/>
              <a:pathLst>
                <a:path extrusionOk="0" h="20199" w="1276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3224800" y="2836750"/>
              <a:ext cx="786275" cy="880150"/>
            </a:xfrm>
            <a:custGeom>
              <a:rect b="b" l="l" r="r" t="t"/>
              <a:pathLst>
                <a:path extrusionOk="0" h="35206" w="31451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3217575" y="2829200"/>
              <a:ext cx="793500" cy="895725"/>
            </a:xfrm>
            <a:custGeom>
              <a:rect b="b" l="l" r="r" t="t"/>
              <a:pathLst>
                <a:path extrusionOk="0" h="35829" w="3174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3751375" y="3083575"/>
              <a:ext cx="155125" cy="68600"/>
            </a:xfrm>
            <a:custGeom>
              <a:rect b="b" l="l" r="r" t="t"/>
              <a:pathLst>
                <a:path extrusionOk="0" h="2744" w="6205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3156275" y="3109950"/>
              <a:ext cx="628500" cy="217975"/>
            </a:xfrm>
            <a:custGeom>
              <a:rect b="b" l="l" r="r" t="t"/>
              <a:pathLst>
                <a:path extrusionOk="0" h="8719" w="2514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3501625" y="3169475"/>
              <a:ext cx="275025" cy="158450"/>
            </a:xfrm>
            <a:custGeom>
              <a:rect b="b" l="l" r="r" t="t"/>
              <a:pathLst>
                <a:path extrusionOk="0" h="6338" w="11001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3217575" y="3153250"/>
              <a:ext cx="351700" cy="144800"/>
            </a:xfrm>
            <a:custGeom>
              <a:rect b="b" l="l" r="r" t="t"/>
              <a:pathLst>
                <a:path extrusionOk="0" h="5792" w="14068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3148150" y="3102400"/>
              <a:ext cx="633000" cy="233000"/>
            </a:xfrm>
            <a:custGeom>
              <a:rect b="b" l="l" r="r" t="t"/>
              <a:pathLst>
                <a:path extrusionOk="0" h="9320" w="25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3403325" y="3253325"/>
              <a:ext cx="122650" cy="195700"/>
            </a:xfrm>
            <a:custGeom>
              <a:rect b="b" l="l" r="r" t="t"/>
              <a:pathLst>
                <a:path extrusionOk="0" h="7828" w="4906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3510625" y="3441775"/>
              <a:ext cx="207425" cy="137075"/>
            </a:xfrm>
            <a:custGeom>
              <a:rect b="b" l="l" r="r" t="t"/>
              <a:pathLst>
                <a:path extrusionOk="0" h="5483" w="8297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3519650" y="3464200"/>
              <a:ext cx="179450" cy="87600"/>
            </a:xfrm>
            <a:custGeom>
              <a:rect b="b" l="l" r="r" t="t"/>
              <a:pathLst>
                <a:path extrusionOk="0" h="3504" w="7178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3448425" y="3008125"/>
              <a:ext cx="265700" cy="114050"/>
            </a:xfrm>
            <a:custGeom>
              <a:rect b="b" l="l" r="r" t="t"/>
              <a:pathLst>
                <a:path extrusionOk="0" h="4562" w="10628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3440300" y="3000850"/>
              <a:ext cx="279550" cy="128075"/>
            </a:xfrm>
            <a:custGeom>
              <a:rect b="b" l="l" r="r" t="t"/>
              <a:pathLst>
                <a:path extrusionOk="0" h="5123" w="11182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3222100" y="3043825"/>
              <a:ext cx="154200" cy="61775"/>
            </a:xfrm>
            <a:custGeom>
              <a:rect b="b" l="l" r="r" t="t"/>
              <a:pathLst>
                <a:path extrusionOk="0" h="2471" w="6168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3217575" y="3036025"/>
              <a:ext cx="166850" cy="76650"/>
            </a:xfrm>
            <a:custGeom>
              <a:rect b="b" l="l" r="r" t="t"/>
              <a:pathLst>
                <a:path extrusionOk="0" h="3066" w="6674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3744175" y="2649575"/>
              <a:ext cx="185750" cy="297200"/>
            </a:xfrm>
            <a:custGeom>
              <a:rect b="b" l="l" r="r" t="t"/>
              <a:pathLst>
                <a:path extrusionOk="0" h="11888" w="743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3736050" y="2641975"/>
              <a:ext cx="198400" cy="312025"/>
            </a:xfrm>
            <a:custGeom>
              <a:rect b="b" l="l" r="r" t="t"/>
              <a:pathLst>
                <a:path extrusionOk="0" h="12481" w="7936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3817200" y="2908125"/>
              <a:ext cx="233550" cy="136925"/>
            </a:xfrm>
            <a:custGeom>
              <a:rect b="b" l="l" r="r" t="t"/>
              <a:pathLst>
                <a:path extrusionOk="0" h="5477" w="9342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3815400" y="2900775"/>
              <a:ext cx="237175" cy="152400"/>
            </a:xfrm>
            <a:custGeom>
              <a:rect b="b" l="l" r="r" t="t"/>
              <a:pathLst>
                <a:path extrusionOk="0" h="6096" w="9487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3821700" y="2967975"/>
              <a:ext cx="66750" cy="73075"/>
            </a:xfrm>
            <a:custGeom>
              <a:rect b="b" l="l" r="r" t="t"/>
              <a:pathLst>
                <a:path extrusionOk="0" h="2923" w="267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3818100" y="2960275"/>
              <a:ext cx="73975" cy="88400"/>
            </a:xfrm>
            <a:custGeom>
              <a:rect b="b" l="l" r="r" t="t"/>
              <a:pathLst>
                <a:path extrusionOk="0" h="3536" w="2959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3797375" y="3155050"/>
              <a:ext cx="75750" cy="128050"/>
            </a:xfrm>
            <a:custGeom>
              <a:rect b="b" l="l" r="r" t="t"/>
              <a:pathLst>
                <a:path extrusionOk="0" h="5122" w="303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4011050" y="1025400"/>
              <a:ext cx="1925125" cy="2285650"/>
            </a:xfrm>
            <a:custGeom>
              <a:rect b="b" l="l" r="r" t="t"/>
              <a:pathLst>
                <a:path extrusionOk="0" h="91426" w="77005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002950" y="1018075"/>
              <a:ext cx="1935025" cy="2300275"/>
            </a:xfrm>
            <a:custGeom>
              <a:rect b="b" l="l" r="r" t="t"/>
              <a:pathLst>
                <a:path extrusionOk="0" h="92011" w="7740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489850" y="2578700"/>
              <a:ext cx="470700" cy="295075"/>
            </a:xfrm>
            <a:custGeom>
              <a:rect b="b" l="l" r="r" t="t"/>
              <a:pathLst>
                <a:path extrusionOk="0" h="11803" w="18828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5419475" y="1062375"/>
              <a:ext cx="516700" cy="513275"/>
            </a:xfrm>
            <a:custGeom>
              <a:rect b="b" l="l" r="r" t="t"/>
              <a:pathLst>
                <a:path extrusionOk="0" h="20531" w="20668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5411375" y="1055025"/>
              <a:ext cx="526600" cy="528425"/>
            </a:xfrm>
            <a:custGeom>
              <a:rect b="b" l="l" r="r" t="t"/>
              <a:pathLst>
                <a:path extrusionOk="0" h="21137" w="21064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158925" y="1025400"/>
              <a:ext cx="508275" cy="645500"/>
            </a:xfrm>
            <a:custGeom>
              <a:rect b="b" l="l" r="r" t="t"/>
              <a:pathLst>
                <a:path extrusionOk="0" h="25820" w="20331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176975" y="1018075"/>
              <a:ext cx="496850" cy="660050"/>
            </a:xfrm>
            <a:custGeom>
              <a:rect b="b" l="l" r="r" t="t"/>
              <a:pathLst>
                <a:path extrusionOk="0" h="26402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167950" y="1025400"/>
              <a:ext cx="499250" cy="549925"/>
            </a:xfrm>
            <a:custGeom>
              <a:rect b="b" l="l" r="r" t="t"/>
              <a:pathLst>
                <a:path extrusionOk="0" h="21997" w="1997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176975" y="1018075"/>
              <a:ext cx="496850" cy="564825"/>
            </a:xfrm>
            <a:custGeom>
              <a:rect b="b" l="l" r="r" t="t"/>
              <a:pathLst>
                <a:path extrusionOk="0" h="22593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4178775" y="1025400"/>
              <a:ext cx="488425" cy="508700"/>
            </a:xfrm>
            <a:custGeom>
              <a:rect b="b" l="l" r="r" t="t"/>
              <a:pathLst>
                <a:path extrusionOk="0" h="20348" w="19537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4176975" y="1018075"/>
              <a:ext cx="496850" cy="523900"/>
            </a:xfrm>
            <a:custGeom>
              <a:rect b="b" l="l" r="r" t="t"/>
              <a:pathLst>
                <a:path extrusionOk="0" h="20956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5450150" y="1062375"/>
              <a:ext cx="486025" cy="512950"/>
            </a:xfrm>
            <a:custGeom>
              <a:rect b="b" l="l" r="r" t="t"/>
              <a:pathLst>
                <a:path extrusionOk="0" h="20518" w="19441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5442025" y="1055025"/>
              <a:ext cx="495950" cy="528425"/>
            </a:xfrm>
            <a:custGeom>
              <a:rect b="b" l="l" r="r" t="t"/>
              <a:pathLst>
                <a:path extrusionOk="0" h="21137" w="19838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4674700" y="3104025"/>
              <a:ext cx="162325" cy="244525"/>
            </a:xfrm>
            <a:custGeom>
              <a:rect b="b" l="l" r="r" t="t"/>
              <a:pathLst>
                <a:path extrusionOk="0" h="9781" w="6493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4667475" y="3096425"/>
              <a:ext cx="176750" cy="259725"/>
            </a:xfrm>
            <a:custGeom>
              <a:rect b="b" l="l" r="r" t="t"/>
              <a:pathLst>
                <a:path extrusionOk="0" h="10389" w="707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4739591" y="-166683"/>
              <a:ext cx="18104" cy="2089879"/>
            </a:xfrm>
            <a:custGeom>
              <a:rect b="b" l="l" r="r" t="t"/>
              <a:pathLst>
                <a:path extrusionOk="0" h="67410" w="722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4742325" y="1908025"/>
              <a:ext cx="15350" cy="1251550"/>
            </a:xfrm>
            <a:custGeom>
              <a:rect b="b" l="l" r="r" t="t"/>
              <a:pathLst>
                <a:path extrusionOk="0" h="50062" w="614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3923552" y="-166737"/>
              <a:ext cx="18104" cy="2984732"/>
            </a:xfrm>
            <a:custGeom>
              <a:rect b="b" l="l" r="r" t="t"/>
              <a:pathLst>
                <a:path extrusionOk="0" h="103153" w="722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3599900" y="4261400"/>
              <a:ext cx="339050" cy="267825"/>
            </a:xfrm>
            <a:custGeom>
              <a:rect b="b" l="l" r="r" t="t"/>
              <a:pathLst>
                <a:path extrusionOk="0" h="10713" w="13562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3591775" y="4254175"/>
              <a:ext cx="355300" cy="282700"/>
            </a:xfrm>
            <a:custGeom>
              <a:rect b="b" l="l" r="r" t="t"/>
              <a:pathLst>
                <a:path extrusionOk="0" h="11308" w="14212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3592675" y="4213600"/>
              <a:ext cx="394975" cy="349875"/>
            </a:xfrm>
            <a:custGeom>
              <a:rect b="b" l="l" r="r" t="t"/>
              <a:pathLst>
                <a:path extrusionOk="0" h="13995" w="15799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3584575" y="4205450"/>
              <a:ext cx="411175" cy="365600"/>
            </a:xfrm>
            <a:custGeom>
              <a:rect b="b" l="l" r="r" t="t"/>
              <a:pathLst>
                <a:path extrusionOk="0" h="14624" w="16447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3659400" y="4259600"/>
              <a:ext cx="255200" cy="233550"/>
            </a:xfrm>
            <a:custGeom>
              <a:rect b="b" l="l" r="r" t="t"/>
              <a:pathLst>
                <a:path extrusionOk="0" h="9342" w="10208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3651300" y="4252025"/>
              <a:ext cx="271425" cy="248425"/>
            </a:xfrm>
            <a:custGeom>
              <a:rect b="b" l="l" r="r" t="t"/>
              <a:pathLst>
                <a:path extrusionOk="0" h="9937" w="1085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2214925" y="4282725"/>
              <a:ext cx="151500" cy="319300"/>
            </a:xfrm>
            <a:custGeom>
              <a:rect b="b" l="l" r="r" t="t"/>
              <a:pathLst>
                <a:path extrusionOk="0" h="12772" w="606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2218525" y="4275825"/>
              <a:ext cx="153300" cy="333650"/>
            </a:xfrm>
            <a:custGeom>
              <a:rect b="b" l="l" r="r" t="t"/>
              <a:pathLst>
                <a:path extrusionOk="0" h="13346" w="6132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2166225" y="4403450"/>
              <a:ext cx="113650" cy="239800"/>
            </a:xfrm>
            <a:custGeom>
              <a:rect b="b" l="l" r="r" t="t"/>
              <a:pathLst>
                <a:path extrusionOk="0" h="9592" w="4546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2166225" y="4395750"/>
              <a:ext cx="119950" cy="255200"/>
            </a:xfrm>
            <a:custGeom>
              <a:rect b="b" l="l" r="r" t="t"/>
              <a:pathLst>
                <a:path extrusionOk="0" h="10208" w="479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2527800" y="4365100"/>
              <a:ext cx="239875" cy="326075"/>
            </a:xfrm>
            <a:custGeom>
              <a:rect b="b" l="l" r="r" t="t"/>
              <a:pathLst>
                <a:path extrusionOk="0" h="13043" w="9595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2526000" y="4357550"/>
              <a:ext cx="235350" cy="341200"/>
            </a:xfrm>
            <a:custGeom>
              <a:rect b="b" l="l" r="r" t="t"/>
              <a:pathLst>
                <a:path extrusionOk="0" h="13648" w="9414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2313200" y="426107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2316800" y="4254175"/>
              <a:ext cx="154225" cy="333650"/>
            </a:xfrm>
            <a:custGeom>
              <a:rect b="b" l="l" r="r" t="t"/>
              <a:pathLst>
                <a:path extrusionOk="0" h="13346" w="6169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2431325" y="428902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2434025" y="4281225"/>
              <a:ext cx="154225" cy="334550"/>
            </a:xfrm>
            <a:custGeom>
              <a:rect b="b" l="l" r="r" t="t"/>
              <a:pathLst>
                <a:path extrusionOk="0" h="13382" w="6169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3493500" y="4624625"/>
              <a:ext cx="241675" cy="332750"/>
            </a:xfrm>
            <a:custGeom>
              <a:rect b="b" l="l" r="r" t="t"/>
              <a:pathLst>
                <a:path extrusionOk="0" h="13310" w="9667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3492600" y="46175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3610725" y="4730250"/>
              <a:ext cx="182150" cy="250325"/>
            </a:xfrm>
            <a:custGeom>
              <a:rect b="b" l="l" r="r" t="t"/>
              <a:pathLst>
                <a:path extrusionOk="0" h="10013" w="7286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3608925" y="4723050"/>
              <a:ext cx="181250" cy="265125"/>
            </a:xfrm>
            <a:custGeom>
              <a:rect b="b" l="l" r="r" t="t"/>
              <a:pathLst>
                <a:path extrusionOk="0" h="10605" w="725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3129225" y="4525600"/>
              <a:ext cx="300275" cy="286350"/>
            </a:xfrm>
            <a:custGeom>
              <a:rect b="b" l="l" r="r" t="t"/>
              <a:pathLst>
                <a:path extrusionOk="0" h="11454" w="12011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3136425" y="4518300"/>
              <a:ext cx="300300" cy="301275"/>
            </a:xfrm>
            <a:custGeom>
              <a:rect b="b" l="l" r="r" t="t"/>
              <a:pathLst>
                <a:path extrusionOk="0" h="12051" w="12012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3441200" y="4492850"/>
              <a:ext cx="241675" cy="331975"/>
            </a:xfrm>
            <a:custGeom>
              <a:rect b="b" l="l" r="r" t="t"/>
              <a:pathLst>
                <a:path extrusionOk="0" h="13279" w="9667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3440300" y="4485025"/>
              <a:ext cx="237175" cy="348075"/>
            </a:xfrm>
            <a:custGeom>
              <a:rect b="b" l="l" r="r" t="t"/>
              <a:pathLst>
                <a:path extrusionOk="0" h="13923" w="9487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3309550" y="4463625"/>
              <a:ext cx="241675" cy="332350"/>
            </a:xfrm>
            <a:custGeom>
              <a:rect b="b" l="l" r="r" t="t"/>
              <a:pathLst>
                <a:path extrusionOk="0" h="13294" w="9667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3308650" y="44561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1841625" y="4237050"/>
              <a:ext cx="1703300" cy="1232625"/>
            </a:xfrm>
            <a:custGeom>
              <a:rect b="b" l="l" r="r" t="t"/>
              <a:pathLst>
                <a:path extrusionOk="0" h="49305" w="68132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1833500" y="4229500"/>
              <a:ext cx="1718625" cy="1247750"/>
            </a:xfrm>
            <a:custGeom>
              <a:rect b="b" l="l" r="r" t="t"/>
              <a:pathLst>
                <a:path extrusionOk="0" h="49910" w="68745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5068725" y="3813275"/>
              <a:ext cx="471600" cy="14450"/>
            </a:xfrm>
            <a:custGeom>
              <a:rect b="b" l="l" r="r" t="t"/>
              <a:pathLst>
                <a:path extrusionOk="0" h="578" w="18864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4743225" y="3813275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5445625" y="38962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5221125" y="38962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4743225" y="38962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5120125" y="397917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4743225" y="397917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5350950" y="406212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4917250" y="406212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4743225" y="406212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5068725" y="4135175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4743225" y="4135175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5445625" y="42181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5221125" y="42181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4743225" y="42181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5120125" y="430197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4743225" y="4301975"/>
              <a:ext cx="304800" cy="14450"/>
            </a:xfrm>
            <a:custGeom>
              <a:rect b="b" l="l" r="r" t="t"/>
              <a:pathLst>
                <a:path extrusionOk="0" h="578" w="12192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5445625" y="44579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5221125" y="44579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4743225" y="44579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5120125" y="454092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4743225" y="454092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5350950" y="46238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4917250" y="46238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4743225" y="46238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5068725" y="4696900"/>
              <a:ext cx="471600" cy="15375"/>
            </a:xfrm>
            <a:custGeom>
              <a:rect b="b" l="l" r="r" t="t"/>
              <a:pathLst>
                <a:path extrusionOk="0" h="615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4743225" y="4696900"/>
              <a:ext cx="174050" cy="15375"/>
            </a:xfrm>
            <a:custGeom>
              <a:rect b="b" l="l" r="r" t="t"/>
              <a:pathLst>
                <a:path extrusionOk="0" h="615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5445625" y="47798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5221125" y="47798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743225" y="47798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5619650" y="3718600"/>
              <a:ext cx="671775" cy="1228275"/>
            </a:xfrm>
            <a:custGeom>
              <a:rect b="b" l="l" r="r" t="t"/>
              <a:pathLst>
                <a:path extrusionOk="0" h="49131" w="2687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803625" y="3226950"/>
              <a:ext cx="1458050" cy="440500"/>
            </a:xfrm>
            <a:custGeom>
              <a:rect b="b" l="l" r="r" t="t"/>
              <a:pathLst>
                <a:path extrusionOk="0" h="17620" w="58322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5103900" y="3278575"/>
              <a:ext cx="89275" cy="89275"/>
            </a:xfrm>
            <a:custGeom>
              <a:rect b="b" l="l" r="r" t="t"/>
              <a:pathLst>
                <a:path extrusionOk="0" h="3571" w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5096675" y="32713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5561050" y="3311025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5553825" y="3302925"/>
              <a:ext cx="103725" cy="104600"/>
            </a:xfrm>
            <a:custGeom>
              <a:rect b="b" l="l" r="r" t="t"/>
              <a:pathLst>
                <a:path extrusionOk="0" h="4184" w="4149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5872125" y="3545475"/>
              <a:ext cx="89300" cy="89275"/>
            </a:xfrm>
            <a:custGeom>
              <a:rect b="b" l="l" r="r" t="t"/>
              <a:pathLst>
                <a:path extrusionOk="0" h="3571" w="3572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5864900" y="35382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6202150" y="31902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6194925" y="3183000"/>
              <a:ext cx="103725" cy="103700"/>
            </a:xfrm>
            <a:custGeom>
              <a:rect b="b" l="l" r="r" t="t"/>
              <a:pathLst>
                <a:path extrusionOk="0" h="4148" w="4149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767575" y="36158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4760350" y="3607675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5351850" y="3488650"/>
              <a:ext cx="89300" cy="88400"/>
            </a:xfrm>
            <a:custGeom>
              <a:rect b="b" l="l" r="r" t="t"/>
              <a:pathLst>
                <a:path extrusionOk="0" h="3536" w="3572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5344650" y="3480550"/>
              <a:ext cx="103700" cy="104625"/>
            </a:xfrm>
            <a:custGeom>
              <a:rect b="b" l="l" r="r" t="t"/>
              <a:pathLst>
                <a:path extrusionOk="0" h="4185" w="4148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2393450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1756875" y="1902825"/>
              <a:ext cx="783575" cy="901950"/>
            </a:xfrm>
            <a:custGeom>
              <a:rect b="b" l="l" r="r" t="t"/>
              <a:pathLst>
                <a:path extrusionOk="0" h="36078" w="31343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1887600" y="2053425"/>
              <a:ext cx="522100" cy="600750"/>
            </a:xfrm>
            <a:custGeom>
              <a:rect b="b" l="l" r="r" t="t"/>
              <a:pathLst>
                <a:path extrusionOk="0" h="24030" w="20884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2140975" y="1573500"/>
              <a:ext cx="15350" cy="344475"/>
            </a:xfrm>
            <a:custGeom>
              <a:rect b="b" l="l" r="r" t="t"/>
              <a:pathLst>
                <a:path extrusionOk="0" h="13779" w="614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2083275" y="1499550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2076050" y="1492350"/>
              <a:ext cx="145200" cy="144300"/>
            </a:xfrm>
            <a:custGeom>
              <a:rect b="b" l="l" r="r" t="t"/>
              <a:pathLst>
                <a:path extrusionOk="0" h="5772" w="5808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2140975" y="2779950"/>
              <a:ext cx="15350" cy="345350"/>
            </a:xfrm>
            <a:custGeom>
              <a:rect b="b" l="l" r="r" t="t"/>
              <a:pathLst>
                <a:path extrusionOk="0" h="13814" w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2083275" y="306847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2076050" y="3061275"/>
              <a:ext cx="145200" cy="145175"/>
            </a:xfrm>
            <a:custGeom>
              <a:rect b="b" l="l" r="r" t="t"/>
              <a:pathLst>
                <a:path extrusionOk="0" h="5807" w="5808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1755975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1897525" y="2348350"/>
              <a:ext cx="513075" cy="161125"/>
            </a:xfrm>
            <a:custGeom>
              <a:rect b="b" l="l" r="r" t="t"/>
              <a:pathLst>
                <a:path extrusionOk="0" h="6445" w="20523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2151800" y="2053200"/>
              <a:ext cx="15350" cy="310200"/>
            </a:xfrm>
            <a:custGeom>
              <a:rect b="b" l="l" r="r" t="t"/>
              <a:pathLst>
                <a:path extrusionOk="0" h="12408" w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2929950" y="9116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2496250" y="9116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2322225" y="9116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2647725" y="9847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2322225" y="9847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3024625" y="10676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2800100" y="10676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2322225" y="10676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2699125" y="115152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2322225" y="1151525"/>
              <a:ext cx="304775" cy="14450"/>
            </a:xfrm>
            <a:custGeom>
              <a:rect b="b" l="l" r="r" t="t"/>
              <a:pathLst>
                <a:path extrusionOk="0" h="578" w="12191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2929950" y="12344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2496250" y="12344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2322225" y="12344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2647725" y="13066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2322225" y="13066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3024625" y="1390450"/>
              <a:ext cx="94700" cy="14450"/>
            </a:xfrm>
            <a:custGeom>
              <a:rect b="b" l="l" r="r" t="t"/>
              <a:pathLst>
                <a:path extrusionOk="0" h="578" w="378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2800100" y="1390450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2322225" y="1390450"/>
              <a:ext cx="384125" cy="14450"/>
            </a:xfrm>
            <a:custGeom>
              <a:rect b="b" l="l" r="r" t="t"/>
              <a:pathLst>
                <a:path extrusionOk="0" h="578" w="15365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2699125" y="14734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2322225" y="14734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2929950" y="15563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2496250" y="15563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2322225" y="15563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2647725" y="16294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2322225" y="16294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3024625" y="17123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2800100" y="17123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2322225" y="17123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2699125" y="17953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2322225" y="17953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2929950" y="18791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2496250" y="18791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2322225" y="18791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5" name="Google Shape;27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75" y="1793075"/>
            <a:ext cx="16573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6" name="Google Shape;274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450" y="2845575"/>
            <a:ext cx="2362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4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Boosting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47"/>
          <p:cNvSpPr txBox="1"/>
          <p:nvPr>
            <p:ph idx="1" type="subTitle"/>
          </p:nvPr>
        </p:nvSpPr>
        <p:spPr>
          <a:xfrm>
            <a:off x="356350" y="1243650"/>
            <a:ext cx="35571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Combine trees one by one using information from the previous tree.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Trees are grown sequentially by using information from previously grown trees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Making predictions through weak learners (trees)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Additive model that adds trees to minimize the loss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general, gradient boosting may be better than random forest but is more prone to overfitting.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753" name="Google Shape;2753;p47"/>
          <p:cNvGrpSpPr/>
          <p:nvPr/>
        </p:nvGrpSpPr>
        <p:grpSpPr>
          <a:xfrm>
            <a:off x="6322253" y="1543075"/>
            <a:ext cx="2303737" cy="2829331"/>
            <a:chOff x="1260950" y="-166737"/>
            <a:chExt cx="5129675" cy="5643987"/>
          </a:xfrm>
        </p:grpSpPr>
        <p:sp>
          <p:nvSpPr>
            <p:cNvPr id="2754" name="Google Shape;2754;p47"/>
            <p:cNvSpPr/>
            <p:nvPr/>
          </p:nvSpPr>
          <p:spPr>
            <a:xfrm>
              <a:off x="1260950" y="395850"/>
              <a:ext cx="5129675" cy="4941275"/>
            </a:xfrm>
            <a:custGeom>
              <a:rect b="b" l="l" r="r" t="t"/>
              <a:pathLst>
                <a:path extrusionOk="0" h="197651" w="205187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7"/>
            <p:cNvSpPr/>
            <p:nvPr/>
          </p:nvSpPr>
          <p:spPr>
            <a:xfrm>
              <a:off x="1297025" y="395900"/>
              <a:ext cx="5022350" cy="4941225"/>
            </a:xfrm>
            <a:custGeom>
              <a:rect b="b" l="l" r="r" t="t"/>
              <a:pathLst>
                <a:path extrusionOk="0" h="197649" w="200894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7"/>
            <p:cNvSpPr/>
            <p:nvPr/>
          </p:nvSpPr>
          <p:spPr>
            <a:xfrm>
              <a:off x="5625075" y="5303525"/>
              <a:ext cx="225425" cy="80725"/>
            </a:xfrm>
            <a:custGeom>
              <a:rect b="b" l="l" r="r" t="t"/>
              <a:pathLst>
                <a:path extrusionOk="0" h="3229" w="9017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7"/>
            <p:cNvSpPr/>
            <p:nvPr/>
          </p:nvSpPr>
          <p:spPr>
            <a:xfrm>
              <a:off x="1607200" y="4042075"/>
              <a:ext cx="3884450" cy="1229450"/>
            </a:xfrm>
            <a:custGeom>
              <a:rect b="b" l="l" r="r" t="t"/>
              <a:pathLst>
                <a:path extrusionOk="0" h="49178" w="1553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7"/>
            <p:cNvSpPr/>
            <p:nvPr/>
          </p:nvSpPr>
          <p:spPr>
            <a:xfrm>
              <a:off x="2109425" y="4449850"/>
              <a:ext cx="1904375" cy="1019825"/>
            </a:xfrm>
            <a:custGeom>
              <a:rect b="b" l="l" r="r" t="t"/>
              <a:pathLst>
                <a:path extrusionOk="0" h="40793" w="76175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2101300" y="4442275"/>
              <a:ext cx="1920600" cy="1034975"/>
            </a:xfrm>
            <a:custGeom>
              <a:rect b="b" l="l" r="r" t="t"/>
              <a:pathLst>
                <a:path extrusionOk="0" h="41399" w="76824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2372725" y="4594125"/>
              <a:ext cx="1442700" cy="737600"/>
            </a:xfrm>
            <a:custGeom>
              <a:rect b="b" l="l" r="r" t="t"/>
              <a:pathLst>
                <a:path extrusionOk="0" h="29504" w="57708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2364600" y="4586550"/>
              <a:ext cx="1458025" cy="752725"/>
            </a:xfrm>
            <a:custGeom>
              <a:rect b="b" l="l" r="r" t="t"/>
              <a:pathLst>
                <a:path extrusionOk="0" h="30109" w="58321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7"/>
            <p:cNvSpPr/>
            <p:nvPr/>
          </p:nvSpPr>
          <p:spPr>
            <a:xfrm>
              <a:off x="2342050" y="1025400"/>
              <a:ext cx="3594125" cy="3621050"/>
            </a:xfrm>
            <a:custGeom>
              <a:rect b="b" l="l" r="r" t="t"/>
              <a:pathLst>
                <a:path extrusionOk="0" h="144842" w="143765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7"/>
            <p:cNvSpPr/>
            <p:nvPr/>
          </p:nvSpPr>
          <p:spPr>
            <a:xfrm>
              <a:off x="3621525" y="3838525"/>
              <a:ext cx="734900" cy="798900"/>
            </a:xfrm>
            <a:custGeom>
              <a:rect b="b" l="l" r="r" t="t"/>
              <a:pathLst>
                <a:path extrusionOk="0" h="31956" w="2939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7"/>
            <p:cNvSpPr/>
            <p:nvPr/>
          </p:nvSpPr>
          <p:spPr>
            <a:xfrm>
              <a:off x="2437625" y="3653675"/>
              <a:ext cx="495950" cy="734875"/>
            </a:xfrm>
            <a:custGeom>
              <a:rect b="b" l="l" r="r" t="t"/>
              <a:pathLst>
                <a:path extrusionOk="0" h="29395" w="19838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7"/>
            <p:cNvSpPr/>
            <p:nvPr/>
          </p:nvSpPr>
          <p:spPr>
            <a:xfrm>
              <a:off x="2333950" y="1018075"/>
              <a:ext cx="3604025" cy="3636025"/>
            </a:xfrm>
            <a:custGeom>
              <a:rect b="b" l="l" r="r" t="t"/>
              <a:pathLst>
                <a:path extrusionOk="0" h="145441" w="14416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7"/>
            <p:cNvSpPr/>
            <p:nvPr/>
          </p:nvSpPr>
          <p:spPr>
            <a:xfrm>
              <a:off x="2728875" y="2701500"/>
              <a:ext cx="2002650" cy="1227200"/>
            </a:xfrm>
            <a:custGeom>
              <a:rect b="b" l="l" r="r" t="t"/>
              <a:pathLst>
                <a:path extrusionOk="0" h="49088" w="80106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7"/>
            <p:cNvSpPr/>
            <p:nvPr/>
          </p:nvSpPr>
          <p:spPr>
            <a:xfrm>
              <a:off x="2941675" y="3491375"/>
              <a:ext cx="1069400" cy="313800"/>
            </a:xfrm>
            <a:custGeom>
              <a:rect b="b" l="l" r="r" t="t"/>
              <a:pathLst>
                <a:path extrusionOk="0" h="12552" w="42776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7"/>
            <p:cNvSpPr/>
            <p:nvPr/>
          </p:nvSpPr>
          <p:spPr>
            <a:xfrm>
              <a:off x="4294200" y="3286675"/>
              <a:ext cx="393150" cy="620400"/>
            </a:xfrm>
            <a:custGeom>
              <a:rect b="b" l="l" r="r" t="t"/>
              <a:pathLst>
                <a:path extrusionOk="0" h="24816" w="1572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7"/>
            <p:cNvSpPr/>
            <p:nvPr/>
          </p:nvSpPr>
          <p:spPr>
            <a:xfrm>
              <a:off x="2720750" y="2693375"/>
              <a:ext cx="2014375" cy="1243450"/>
            </a:xfrm>
            <a:custGeom>
              <a:rect b="b" l="l" r="r" t="t"/>
              <a:pathLst>
                <a:path extrusionOk="0" h="49738" w="80575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7"/>
            <p:cNvSpPr/>
            <p:nvPr/>
          </p:nvSpPr>
          <p:spPr>
            <a:xfrm>
              <a:off x="3962375" y="3422450"/>
              <a:ext cx="140675" cy="348425"/>
            </a:xfrm>
            <a:custGeom>
              <a:rect b="b" l="l" r="r" t="t"/>
              <a:pathLst>
                <a:path extrusionOk="0" h="13937" w="562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7"/>
            <p:cNvSpPr/>
            <p:nvPr/>
          </p:nvSpPr>
          <p:spPr>
            <a:xfrm>
              <a:off x="3011100" y="2579750"/>
              <a:ext cx="993675" cy="569675"/>
            </a:xfrm>
            <a:custGeom>
              <a:rect b="b" l="l" r="r" t="t"/>
              <a:pathLst>
                <a:path extrusionOk="0" h="22787" w="3974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7"/>
            <p:cNvSpPr/>
            <p:nvPr/>
          </p:nvSpPr>
          <p:spPr>
            <a:xfrm>
              <a:off x="3018325" y="2572550"/>
              <a:ext cx="988250" cy="584325"/>
            </a:xfrm>
            <a:custGeom>
              <a:rect b="b" l="l" r="r" t="t"/>
              <a:pathLst>
                <a:path extrusionOk="0" h="23373" w="3953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7"/>
            <p:cNvSpPr/>
            <p:nvPr/>
          </p:nvSpPr>
          <p:spPr>
            <a:xfrm>
              <a:off x="3553000" y="3237875"/>
              <a:ext cx="350775" cy="489200"/>
            </a:xfrm>
            <a:custGeom>
              <a:rect b="b" l="l" r="r" t="t"/>
              <a:pathLst>
                <a:path extrusionOk="0" h="19568" w="14031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7"/>
            <p:cNvSpPr/>
            <p:nvPr/>
          </p:nvSpPr>
          <p:spPr>
            <a:xfrm>
              <a:off x="3580050" y="3238000"/>
              <a:ext cx="303900" cy="488725"/>
            </a:xfrm>
            <a:custGeom>
              <a:rect b="b" l="l" r="r" t="t"/>
              <a:pathLst>
                <a:path extrusionOk="0" h="19549" w="12156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7"/>
            <p:cNvSpPr/>
            <p:nvPr/>
          </p:nvSpPr>
          <p:spPr>
            <a:xfrm>
              <a:off x="3572850" y="3229875"/>
              <a:ext cx="319225" cy="504975"/>
            </a:xfrm>
            <a:custGeom>
              <a:rect b="b" l="l" r="r" t="t"/>
              <a:pathLst>
                <a:path extrusionOk="0" h="20199" w="1276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7"/>
            <p:cNvSpPr/>
            <p:nvPr/>
          </p:nvSpPr>
          <p:spPr>
            <a:xfrm>
              <a:off x="3224800" y="2836750"/>
              <a:ext cx="786275" cy="880150"/>
            </a:xfrm>
            <a:custGeom>
              <a:rect b="b" l="l" r="r" t="t"/>
              <a:pathLst>
                <a:path extrusionOk="0" h="35206" w="31451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7"/>
            <p:cNvSpPr/>
            <p:nvPr/>
          </p:nvSpPr>
          <p:spPr>
            <a:xfrm>
              <a:off x="3217575" y="2829200"/>
              <a:ext cx="793500" cy="895725"/>
            </a:xfrm>
            <a:custGeom>
              <a:rect b="b" l="l" r="r" t="t"/>
              <a:pathLst>
                <a:path extrusionOk="0" h="35829" w="3174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7"/>
            <p:cNvSpPr/>
            <p:nvPr/>
          </p:nvSpPr>
          <p:spPr>
            <a:xfrm>
              <a:off x="3751375" y="3083575"/>
              <a:ext cx="155125" cy="68600"/>
            </a:xfrm>
            <a:custGeom>
              <a:rect b="b" l="l" r="r" t="t"/>
              <a:pathLst>
                <a:path extrusionOk="0" h="2744" w="6205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7"/>
            <p:cNvSpPr/>
            <p:nvPr/>
          </p:nvSpPr>
          <p:spPr>
            <a:xfrm>
              <a:off x="3156275" y="3109950"/>
              <a:ext cx="628500" cy="217975"/>
            </a:xfrm>
            <a:custGeom>
              <a:rect b="b" l="l" r="r" t="t"/>
              <a:pathLst>
                <a:path extrusionOk="0" h="8719" w="2514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7"/>
            <p:cNvSpPr/>
            <p:nvPr/>
          </p:nvSpPr>
          <p:spPr>
            <a:xfrm>
              <a:off x="3501625" y="3169475"/>
              <a:ext cx="275025" cy="158450"/>
            </a:xfrm>
            <a:custGeom>
              <a:rect b="b" l="l" r="r" t="t"/>
              <a:pathLst>
                <a:path extrusionOk="0" h="6338" w="11001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7"/>
            <p:cNvSpPr/>
            <p:nvPr/>
          </p:nvSpPr>
          <p:spPr>
            <a:xfrm>
              <a:off x="3217575" y="3153250"/>
              <a:ext cx="351700" cy="144800"/>
            </a:xfrm>
            <a:custGeom>
              <a:rect b="b" l="l" r="r" t="t"/>
              <a:pathLst>
                <a:path extrusionOk="0" h="5792" w="14068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7"/>
            <p:cNvSpPr/>
            <p:nvPr/>
          </p:nvSpPr>
          <p:spPr>
            <a:xfrm>
              <a:off x="3148150" y="3102400"/>
              <a:ext cx="633000" cy="233000"/>
            </a:xfrm>
            <a:custGeom>
              <a:rect b="b" l="l" r="r" t="t"/>
              <a:pathLst>
                <a:path extrusionOk="0" h="9320" w="25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7"/>
            <p:cNvSpPr/>
            <p:nvPr/>
          </p:nvSpPr>
          <p:spPr>
            <a:xfrm>
              <a:off x="3403325" y="3253325"/>
              <a:ext cx="122650" cy="195700"/>
            </a:xfrm>
            <a:custGeom>
              <a:rect b="b" l="l" r="r" t="t"/>
              <a:pathLst>
                <a:path extrusionOk="0" h="7828" w="4906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7"/>
            <p:cNvSpPr/>
            <p:nvPr/>
          </p:nvSpPr>
          <p:spPr>
            <a:xfrm>
              <a:off x="3510625" y="3441775"/>
              <a:ext cx="207425" cy="137075"/>
            </a:xfrm>
            <a:custGeom>
              <a:rect b="b" l="l" r="r" t="t"/>
              <a:pathLst>
                <a:path extrusionOk="0" h="5483" w="8297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7"/>
            <p:cNvSpPr/>
            <p:nvPr/>
          </p:nvSpPr>
          <p:spPr>
            <a:xfrm>
              <a:off x="3519650" y="3464200"/>
              <a:ext cx="179450" cy="87600"/>
            </a:xfrm>
            <a:custGeom>
              <a:rect b="b" l="l" r="r" t="t"/>
              <a:pathLst>
                <a:path extrusionOk="0" h="3504" w="7178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7"/>
            <p:cNvSpPr/>
            <p:nvPr/>
          </p:nvSpPr>
          <p:spPr>
            <a:xfrm>
              <a:off x="3448425" y="3008125"/>
              <a:ext cx="265700" cy="114050"/>
            </a:xfrm>
            <a:custGeom>
              <a:rect b="b" l="l" r="r" t="t"/>
              <a:pathLst>
                <a:path extrusionOk="0" h="4562" w="10628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7"/>
            <p:cNvSpPr/>
            <p:nvPr/>
          </p:nvSpPr>
          <p:spPr>
            <a:xfrm>
              <a:off x="3440300" y="3000850"/>
              <a:ext cx="279550" cy="128075"/>
            </a:xfrm>
            <a:custGeom>
              <a:rect b="b" l="l" r="r" t="t"/>
              <a:pathLst>
                <a:path extrusionOk="0" h="5123" w="11182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7"/>
            <p:cNvSpPr/>
            <p:nvPr/>
          </p:nvSpPr>
          <p:spPr>
            <a:xfrm>
              <a:off x="3222100" y="3043825"/>
              <a:ext cx="154200" cy="61775"/>
            </a:xfrm>
            <a:custGeom>
              <a:rect b="b" l="l" r="r" t="t"/>
              <a:pathLst>
                <a:path extrusionOk="0" h="2471" w="6168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7"/>
            <p:cNvSpPr/>
            <p:nvPr/>
          </p:nvSpPr>
          <p:spPr>
            <a:xfrm>
              <a:off x="3217575" y="3036025"/>
              <a:ext cx="166850" cy="76650"/>
            </a:xfrm>
            <a:custGeom>
              <a:rect b="b" l="l" r="r" t="t"/>
              <a:pathLst>
                <a:path extrusionOk="0" h="3066" w="6674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7"/>
            <p:cNvSpPr/>
            <p:nvPr/>
          </p:nvSpPr>
          <p:spPr>
            <a:xfrm>
              <a:off x="3744175" y="2649575"/>
              <a:ext cx="185750" cy="297200"/>
            </a:xfrm>
            <a:custGeom>
              <a:rect b="b" l="l" r="r" t="t"/>
              <a:pathLst>
                <a:path extrusionOk="0" h="11888" w="743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7"/>
            <p:cNvSpPr/>
            <p:nvPr/>
          </p:nvSpPr>
          <p:spPr>
            <a:xfrm>
              <a:off x="3736050" y="2641975"/>
              <a:ext cx="198400" cy="312025"/>
            </a:xfrm>
            <a:custGeom>
              <a:rect b="b" l="l" r="r" t="t"/>
              <a:pathLst>
                <a:path extrusionOk="0" h="12481" w="7936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7"/>
            <p:cNvSpPr/>
            <p:nvPr/>
          </p:nvSpPr>
          <p:spPr>
            <a:xfrm>
              <a:off x="3817200" y="2908125"/>
              <a:ext cx="233550" cy="136925"/>
            </a:xfrm>
            <a:custGeom>
              <a:rect b="b" l="l" r="r" t="t"/>
              <a:pathLst>
                <a:path extrusionOk="0" h="5477" w="9342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7"/>
            <p:cNvSpPr/>
            <p:nvPr/>
          </p:nvSpPr>
          <p:spPr>
            <a:xfrm>
              <a:off x="3815400" y="2900775"/>
              <a:ext cx="237175" cy="152400"/>
            </a:xfrm>
            <a:custGeom>
              <a:rect b="b" l="l" r="r" t="t"/>
              <a:pathLst>
                <a:path extrusionOk="0" h="6096" w="9487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7"/>
            <p:cNvSpPr/>
            <p:nvPr/>
          </p:nvSpPr>
          <p:spPr>
            <a:xfrm>
              <a:off x="3821700" y="2967975"/>
              <a:ext cx="66750" cy="73075"/>
            </a:xfrm>
            <a:custGeom>
              <a:rect b="b" l="l" r="r" t="t"/>
              <a:pathLst>
                <a:path extrusionOk="0" h="2923" w="267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7"/>
            <p:cNvSpPr/>
            <p:nvPr/>
          </p:nvSpPr>
          <p:spPr>
            <a:xfrm>
              <a:off x="3818100" y="2960275"/>
              <a:ext cx="73975" cy="88400"/>
            </a:xfrm>
            <a:custGeom>
              <a:rect b="b" l="l" r="r" t="t"/>
              <a:pathLst>
                <a:path extrusionOk="0" h="3536" w="2959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7"/>
            <p:cNvSpPr/>
            <p:nvPr/>
          </p:nvSpPr>
          <p:spPr>
            <a:xfrm>
              <a:off x="3797375" y="3155050"/>
              <a:ext cx="75750" cy="128050"/>
            </a:xfrm>
            <a:custGeom>
              <a:rect b="b" l="l" r="r" t="t"/>
              <a:pathLst>
                <a:path extrusionOk="0" h="5122" w="303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7"/>
            <p:cNvSpPr/>
            <p:nvPr/>
          </p:nvSpPr>
          <p:spPr>
            <a:xfrm>
              <a:off x="4011050" y="1025400"/>
              <a:ext cx="1925125" cy="2285650"/>
            </a:xfrm>
            <a:custGeom>
              <a:rect b="b" l="l" r="r" t="t"/>
              <a:pathLst>
                <a:path extrusionOk="0" h="91426" w="77005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7"/>
            <p:cNvSpPr/>
            <p:nvPr/>
          </p:nvSpPr>
          <p:spPr>
            <a:xfrm>
              <a:off x="4002950" y="1018075"/>
              <a:ext cx="1935025" cy="2300275"/>
            </a:xfrm>
            <a:custGeom>
              <a:rect b="b" l="l" r="r" t="t"/>
              <a:pathLst>
                <a:path extrusionOk="0" h="92011" w="7740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7"/>
            <p:cNvSpPr/>
            <p:nvPr/>
          </p:nvSpPr>
          <p:spPr>
            <a:xfrm>
              <a:off x="4489850" y="2578700"/>
              <a:ext cx="470700" cy="295075"/>
            </a:xfrm>
            <a:custGeom>
              <a:rect b="b" l="l" r="r" t="t"/>
              <a:pathLst>
                <a:path extrusionOk="0" h="11803" w="18828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7"/>
            <p:cNvSpPr/>
            <p:nvPr/>
          </p:nvSpPr>
          <p:spPr>
            <a:xfrm>
              <a:off x="5419475" y="1062375"/>
              <a:ext cx="516700" cy="513275"/>
            </a:xfrm>
            <a:custGeom>
              <a:rect b="b" l="l" r="r" t="t"/>
              <a:pathLst>
                <a:path extrusionOk="0" h="20531" w="20668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7"/>
            <p:cNvSpPr/>
            <p:nvPr/>
          </p:nvSpPr>
          <p:spPr>
            <a:xfrm>
              <a:off x="5411375" y="1055025"/>
              <a:ext cx="526600" cy="528425"/>
            </a:xfrm>
            <a:custGeom>
              <a:rect b="b" l="l" r="r" t="t"/>
              <a:pathLst>
                <a:path extrusionOk="0" h="21137" w="21064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7"/>
            <p:cNvSpPr/>
            <p:nvPr/>
          </p:nvSpPr>
          <p:spPr>
            <a:xfrm>
              <a:off x="4158925" y="1025400"/>
              <a:ext cx="508275" cy="645500"/>
            </a:xfrm>
            <a:custGeom>
              <a:rect b="b" l="l" r="r" t="t"/>
              <a:pathLst>
                <a:path extrusionOk="0" h="25820" w="20331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7"/>
            <p:cNvSpPr/>
            <p:nvPr/>
          </p:nvSpPr>
          <p:spPr>
            <a:xfrm>
              <a:off x="4176975" y="1018075"/>
              <a:ext cx="496850" cy="660050"/>
            </a:xfrm>
            <a:custGeom>
              <a:rect b="b" l="l" r="r" t="t"/>
              <a:pathLst>
                <a:path extrusionOk="0" h="26402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7"/>
            <p:cNvSpPr/>
            <p:nvPr/>
          </p:nvSpPr>
          <p:spPr>
            <a:xfrm>
              <a:off x="4167950" y="1025400"/>
              <a:ext cx="499250" cy="549925"/>
            </a:xfrm>
            <a:custGeom>
              <a:rect b="b" l="l" r="r" t="t"/>
              <a:pathLst>
                <a:path extrusionOk="0" h="21997" w="1997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7"/>
            <p:cNvSpPr/>
            <p:nvPr/>
          </p:nvSpPr>
          <p:spPr>
            <a:xfrm>
              <a:off x="4176975" y="1018075"/>
              <a:ext cx="496850" cy="564825"/>
            </a:xfrm>
            <a:custGeom>
              <a:rect b="b" l="l" r="r" t="t"/>
              <a:pathLst>
                <a:path extrusionOk="0" h="22593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7"/>
            <p:cNvSpPr/>
            <p:nvPr/>
          </p:nvSpPr>
          <p:spPr>
            <a:xfrm>
              <a:off x="4178775" y="1025400"/>
              <a:ext cx="488425" cy="508700"/>
            </a:xfrm>
            <a:custGeom>
              <a:rect b="b" l="l" r="r" t="t"/>
              <a:pathLst>
                <a:path extrusionOk="0" h="20348" w="19537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7"/>
            <p:cNvSpPr/>
            <p:nvPr/>
          </p:nvSpPr>
          <p:spPr>
            <a:xfrm>
              <a:off x="4176975" y="1018075"/>
              <a:ext cx="496850" cy="523900"/>
            </a:xfrm>
            <a:custGeom>
              <a:rect b="b" l="l" r="r" t="t"/>
              <a:pathLst>
                <a:path extrusionOk="0" h="20956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7"/>
            <p:cNvSpPr/>
            <p:nvPr/>
          </p:nvSpPr>
          <p:spPr>
            <a:xfrm>
              <a:off x="5450150" y="1062375"/>
              <a:ext cx="486025" cy="512950"/>
            </a:xfrm>
            <a:custGeom>
              <a:rect b="b" l="l" r="r" t="t"/>
              <a:pathLst>
                <a:path extrusionOk="0" h="20518" w="19441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7"/>
            <p:cNvSpPr/>
            <p:nvPr/>
          </p:nvSpPr>
          <p:spPr>
            <a:xfrm>
              <a:off x="5442025" y="1055025"/>
              <a:ext cx="495950" cy="528425"/>
            </a:xfrm>
            <a:custGeom>
              <a:rect b="b" l="l" r="r" t="t"/>
              <a:pathLst>
                <a:path extrusionOk="0" h="21137" w="19838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7"/>
            <p:cNvSpPr/>
            <p:nvPr/>
          </p:nvSpPr>
          <p:spPr>
            <a:xfrm>
              <a:off x="4674700" y="3104025"/>
              <a:ext cx="162325" cy="244525"/>
            </a:xfrm>
            <a:custGeom>
              <a:rect b="b" l="l" r="r" t="t"/>
              <a:pathLst>
                <a:path extrusionOk="0" h="9781" w="6493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7"/>
            <p:cNvSpPr/>
            <p:nvPr/>
          </p:nvSpPr>
          <p:spPr>
            <a:xfrm>
              <a:off x="4667475" y="3096425"/>
              <a:ext cx="176750" cy="259725"/>
            </a:xfrm>
            <a:custGeom>
              <a:rect b="b" l="l" r="r" t="t"/>
              <a:pathLst>
                <a:path extrusionOk="0" h="10389" w="707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7"/>
            <p:cNvSpPr/>
            <p:nvPr/>
          </p:nvSpPr>
          <p:spPr>
            <a:xfrm>
              <a:off x="4739591" y="-166683"/>
              <a:ext cx="18104" cy="2089879"/>
            </a:xfrm>
            <a:custGeom>
              <a:rect b="b" l="l" r="r" t="t"/>
              <a:pathLst>
                <a:path extrusionOk="0" h="67410" w="722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7"/>
            <p:cNvSpPr/>
            <p:nvPr/>
          </p:nvSpPr>
          <p:spPr>
            <a:xfrm>
              <a:off x="4742325" y="1908025"/>
              <a:ext cx="15350" cy="1251550"/>
            </a:xfrm>
            <a:custGeom>
              <a:rect b="b" l="l" r="r" t="t"/>
              <a:pathLst>
                <a:path extrusionOk="0" h="50062" w="614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7"/>
            <p:cNvSpPr/>
            <p:nvPr/>
          </p:nvSpPr>
          <p:spPr>
            <a:xfrm>
              <a:off x="3923552" y="-166737"/>
              <a:ext cx="18104" cy="2984732"/>
            </a:xfrm>
            <a:custGeom>
              <a:rect b="b" l="l" r="r" t="t"/>
              <a:pathLst>
                <a:path extrusionOk="0" h="103153" w="722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7"/>
            <p:cNvSpPr/>
            <p:nvPr/>
          </p:nvSpPr>
          <p:spPr>
            <a:xfrm>
              <a:off x="3599900" y="4261400"/>
              <a:ext cx="339050" cy="267825"/>
            </a:xfrm>
            <a:custGeom>
              <a:rect b="b" l="l" r="r" t="t"/>
              <a:pathLst>
                <a:path extrusionOk="0" h="10713" w="13562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7"/>
            <p:cNvSpPr/>
            <p:nvPr/>
          </p:nvSpPr>
          <p:spPr>
            <a:xfrm>
              <a:off x="3591775" y="4254175"/>
              <a:ext cx="355300" cy="282700"/>
            </a:xfrm>
            <a:custGeom>
              <a:rect b="b" l="l" r="r" t="t"/>
              <a:pathLst>
                <a:path extrusionOk="0" h="11308" w="14212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7"/>
            <p:cNvSpPr/>
            <p:nvPr/>
          </p:nvSpPr>
          <p:spPr>
            <a:xfrm>
              <a:off x="3592675" y="4213600"/>
              <a:ext cx="394975" cy="349875"/>
            </a:xfrm>
            <a:custGeom>
              <a:rect b="b" l="l" r="r" t="t"/>
              <a:pathLst>
                <a:path extrusionOk="0" h="13995" w="15799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7"/>
            <p:cNvSpPr/>
            <p:nvPr/>
          </p:nvSpPr>
          <p:spPr>
            <a:xfrm>
              <a:off x="3584575" y="4205450"/>
              <a:ext cx="411175" cy="365600"/>
            </a:xfrm>
            <a:custGeom>
              <a:rect b="b" l="l" r="r" t="t"/>
              <a:pathLst>
                <a:path extrusionOk="0" h="14624" w="16447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7"/>
            <p:cNvSpPr/>
            <p:nvPr/>
          </p:nvSpPr>
          <p:spPr>
            <a:xfrm>
              <a:off x="3659400" y="4259600"/>
              <a:ext cx="255200" cy="233550"/>
            </a:xfrm>
            <a:custGeom>
              <a:rect b="b" l="l" r="r" t="t"/>
              <a:pathLst>
                <a:path extrusionOk="0" h="9342" w="10208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7"/>
            <p:cNvSpPr/>
            <p:nvPr/>
          </p:nvSpPr>
          <p:spPr>
            <a:xfrm>
              <a:off x="3651300" y="4252025"/>
              <a:ext cx="271425" cy="248425"/>
            </a:xfrm>
            <a:custGeom>
              <a:rect b="b" l="l" r="r" t="t"/>
              <a:pathLst>
                <a:path extrusionOk="0" h="9937" w="1085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7"/>
            <p:cNvSpPr/>
            <p:nvPr/>
          </p:nvSpPr>
          <p:spPr>
            <a:xfrm>
              <a:off x="2214925" y="4282725"/>
              <a:ext cx="151500" cy="319300"/>
            </a:xfrm>
            <a:custGeom>
              <a:rect b="b" l="l" r="r" t="t"/>
              <a:pathLst>
                <a:path extrusionOk="0" h="12772" w="606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7"/>
            <p:cNvSpPr/>
            <p:nvPr/>
          </p:nvSpPr>
          <p:spPr>
            <a:xfrm>
              <a:off x="2218525" y="4275825"/>
              <a:ext cx="153300" cy="333650"/>
            </a:xfrm>
            <a:custGeom>
              <a:rect b="b" l="l" r="r" t="t"/>
              <a:pathLst>
                <a:path extrusionOk="0" h="13346" w="6132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7"/>
            <p:cNvSpPr/>
            <p:nvPr/>
          </p:nvSpPr>
          <p:spPr>
            <a:xfrm>
              <a:off x="2166225" y="4403450"/>
              <a:ext cx="113650" cy="239800"/>
            </a:xfrm>
            <a:custGeom>
              <a:rect b="b" l="l" r="r" t="t"/>
              <a:pathLst>
                <a:path extrusionOk="0" h="9592" w="4546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7"/>
            <p:cNvSpPr/>
            <p:nvPr/>
          </p:nvSpPr>
          <p:spPr>
            <a:xfrm>
              <a:off x="2166225" y="4395750"/>
              <a:ext cx="119950" cy="255200"/>
            </a:xfrm>
            <a:custGeom>
              <a:rect b="b" l="l" r="r" t="t"/>
              <a:pathLst>
                <a:path extrusionOk="0" h="10208" w="479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7"/>
            <p:cNvSpPr/>
            <p:nvPr/>
          </p:nvSpPr>
          <p:spPr>
            <a:xfrm>
              <a:off x="2527800" y="4365100"/>
              <a:ext cx="239875" cy="326075"/>
            </a:xfrm>
            <a:custGeom>
              <a:rect b="b" l="l" r="r" t="t"/>
              <a:pathLst>
                <a:path extrusionOk="0" h="13043" w="9595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7"/>
            <p:cNvSpPr/>
            <p:nvPr/>
          </p:nvSpPr>
          <p:spPr>
            <a:xfrm>
              <a:off x="2526000" y="4357550"/>
              <a:ext cx="235350" cy="341200"/>
            </a:xfrm>
            <a:custGeom>
              <a:rect b="b" l="l" r="r" t="t"/>
              <a:pathLst>
                <a:path extrusionOk="0" h="13648" w="9414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7"/>
            <p:cNvSpPr/>
            <p:nvPr/>
          </p:nvSpPr>
          <p:spPr>
            <a:xfrm>
              <a:off x="2313200" y="426107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7"/>
            <p:cNvSpPr/>
            <p:nvPr/>
          </p:nvSpPr>
          <p:spPr>
            <a:xfrm>
              <a:off x="2316800" y="4254175"/>
              <a:ext cx="154225" cy="333650"/>
            </a:xfrm>
            <a:custGeom>
              <a:rect b="b" l="l" r="r" t="t"/>
              <a:pathLst>
                <a:path extrusionOk="0" h="13346" w="6169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7"/>
            <p:cNvSpPr/>
            <p:nvPr/>
          </p:nvSpPr>
          <p:spPr>
            <a:xfrm>
              <a:off x="2431325" y="428902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7"/>
            <p:cNvSpPr/>
            <p:nvPr/>
          </p:nvSpPr>
          <p:spPr>
            <a:xfrm>
              <a:off x="2434025" y="4281225"/>
              <a:ext cx="154225" cy="334550"/>
            </a:xfrm>
            <a:custGeom>
              <a:rect b="b" l="l" r="r" t="t"/>
              <a:pathLst>
                <a:path extrusionOk="0" h="13382" w="6169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7"/>
            <p:cNvSpPr/>
            <p:nvPr/>
          </p:nvSpPr>
          <p:spPr>
            <a:xfrm>
              <a:off x="3493500" y="4624625"/>
              <a:ext cx="241675" cy="332750"/>
            </a:xfrm>
            <a:custGeom>
              <a:rect b="b" l="l" r="r" t="t"/>
              <a:pathLst>
                <a:path extrusionOk="0" h="13310" w="9667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7"/>
            <p:cNvSpPr/>
            <p:nvPr/>
          </p:nvSpPr>
          <p:spPr>
            <a:xfrm>
              <a:off x="3492600" y="46175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7"/>
            <p:cNvSpPr/>
            <p:nvPr/>
          </p:nvSpPr>
          <p:spPr>
            <a:xfrm>
              <a:off x="3610725" y="4730250"/>
              <a:ext cx="182150" cy="250325"/>
            </a:xfrm>
            <a:custGeom>
              <a:rect b="b" l="l" r="r" t="t"/>
              <a:pathLst>
                <a:path extrusionOk="0" h="10013" w="7286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7"/>
            <p:cNvSpPr/>
            <p:nvPr/>
          </p:nvSpPr>
          <p:spPr>
            <a:xfrm>
              <a:off x="3608925" y="4723050"/>
              <a:ext cx="181250" cy="265125"/>
            </a:xfrm>
            <a:custGeom>
              <a:rect b="b" l="l" r="r" t="t"/>
              <a:pathLst>
                <a:path extrusionOk="0" h="10605" w="725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7"/>
            <p:cNvSpPr/>
            <p:nvPr/>
          </p:nvSpPr>
          <p:spPr>
            <a:xfrm>
              <a:off x="3129225" y="4525600"/>
              <a:ext cx="300275" cy="286350"/>
            </a:xfrm>
            <a:custGeom>
              <a:rect b="b" l="l" r="r" t="t"/>
              <a:pathLst>
                <a:path extrusionOk="0" h="11454" w="12011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7"/>
            <p:cNvSpPr/>
            <p:nvPr/>
          </p:nvSpPr>
          <p:spPr>
            <a:xfrm>
              <a:off x="3136425" y="4518300"/>
              <a:ext cx="300300" cy="301275"/>
            </a:xfrm>
            <a:custGeom>
              <a:rect b="b" l="l" r="r" t="t"/>
              <a:pathLst>
                <a:path extrusionOk="0" h="12051" w="12012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7"/>
            <p:cNvSpPr/>
            <p:nvPr/>
          </p:nvSpPr>
          <p:spPr>
            <a:xfrm>
              <a:off x="3441200" y="4492850"/>
              <a:ext cx="241675" cy="331975"/>
            </a:xfrm>
            <a:custGeom>
              <a:rect b="b" l="l" r="r" t="t"/>
              <a:pathLst>
                <a:path extrusionOk="0" h="13279" w="9667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7"/>
            <p:cNvSpPr/>
            <p:nvPr/>
          </p:nvSpPr>
          <p:spPr>
            <a:xfrm>
              <a:off x="3440300" y="4485025"/>
              <a:ext cx="237175" cy="348075"/>
            </a:xfrm>
            <a:custGeom>
              <a:rect b="b" l="l" r="r" t="t"/>
              <a:pathLst>
                <a:path extrusionOk="0" h="13923" w="9487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7"/>
            <p:cNvSpPr/>
            <p:nvPr/>
          </p:nvSpPr>
          <p:spPr>
            <a:xfrm>
              <a:off x="3309550" y="4463625"/>
              <a:ext cx="241675" cy="332350"/>
            </a:xfrm>
            <a:custGeom>
              <a:rect b="b" l="l" r="r" t="t"/>
              <a:pathLst>
                <a:path extrusionOk="0" h="13294" w="9667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7"/>
            <p:cNvSpPr/>
            <p:nvPr/>
          </p:nvSpPr>
          <p:spPr>
            <a:xfrm>
              <a:off x="3308650" y="44561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7"/>
            <p:cNvSpPr/>
            <p:nvPr/>
          </p:nvSpPr>
          <p:spPr>
            <a:xfrm>
              <a:off x="1841625" y="4237050"/>
              <a:ext cx="1703300" cy="1232625"/>
            </a:xfrm>
            <a:custGeom>
              <a:rect b="b" l="l" r="r" t="t"/>
              <a:pathLst>
                <a:path extrusionOk="0" h="49305" w="68132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7"/>
            <p:cNvSpPr/>
            <p:nvPr/>
          </p:nvSpPr>
          <p:spPr>
            <a:xfrm>
              <a:off x="1833500" y="4229500"/>
              <a:ext cx="1718625" cy="1247750"/>
            </a:xfrm>
            <a:custGeom>
              <a:rect b="b" l="l" r="r" t="t"/>
              <a:pathLst>
                <a:path extrusionOk="0" h="49910" w="68745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7"/>
            <p:cNvSpPr/>
            <p:nvPr/>
          </p:nvSpPr>
          <p:spPr>
            <a:xfrm>
              <a:off x="5068725" y="3813275"/>
              <a:ext cx="471600" cy="14450"/>
            </a:xfrm>
            <a:custGeom>
              <a:rect b="b" l="l" r="r" t="t"/>
              <a:pathLst>
                <a:path extrusionOk="0" h="578" w="18864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7"/>
            <p:cNvSpPr/>
            <p:nvPr/>
          </p:nvSpPr>
          <p:spPr>
            <a:xfrm>
              <a:off x="4743225" y="3813275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7"/>
            <p:cNvSpPr/>
            <p:nvPr/>
          </p:nvSpPr>
          <p:spPr>
            <a:xfrm>
              <a:off x="5445625" y="38962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7"/>
            <p:cNvSpPr/>
            <p:nvPr/>
          </p:nvSpPr>
          <p:spPr>
            <a:xfrm>
              <a:off x="5221125" y="38962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7"/>
            <p:cNvSpPr/>
            <p:nvPr/>
          </p:nvSpPr>
          <p:spPr>
            <a:xfrm>
              <a:off x="4743225" y="38962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7"/>
            <p:cNvSpPr/>
            <p:nvPr/>
          </p:nvSpPr>
          <p:spPr>
            <a:xfrm>
              <a:off x="5120125" y="397917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7"/>
            <p:cNvSpPr/>
            <p:nvPr/>
          </p:nvSpPr>
          <p:spPr>
            <a:xfrm>
              <a:off x="4743225" y="397917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7"/>
            <p:cNvSpPr/>
            <p:nvPr/>
          </p:nvSpPr>
          <p:spPr>
            <a:xfrm>
              <a:off x="5350950" y="406212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7"/>
            <p:cNvSpPr/>
            <p:nvPr/>
          </p:nvSpPr>
          <p:spPr>
            <a:xfrm>
              <a:off x="4917250" y="406212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7"/>
            <p:cNvSpPr/>
            <p:nvPr/>
          </p:nvSpPr>
          <p:spPr>
            <a:xfrm>
              <a:off x="4743225" y="406212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7"/>
            <p:cNvSpPr/>
            <p:nvPr/>
          </p:nvSpPr>
          <p:spPr>
            <a:xfrm>
              <a:off x="5068725" y="4135175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7"/>
            <p:cNvSpPr/>
            <p:nvPr/>
          </p:nvSpPr>
          <p:spPr>
            <a:xfrm>
              <a:off x="4743225" y="4135175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7"/>
            <p:cNvSpPr/>
            <p:nvPr/>
          </p:nvSpPr>
          <p:spPr>
            <a:xfrm>
              <a:off x="5445625" y="42181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7"/>
            <p:cNvSpPr/>
            <p:nvPr/>
          </p:nvSpPr>
          <p:spPr>
            <a:xfrm>
              <a:off x="5221125" y="42181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7"/>
            <p:cNvSpPr/>
            <p:nvPr/>
          </p:nvSpPr>
          <p:spPr>
            <a:xfrm>
              <a:off x="4743225" y="42181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7"/>
            <p:cNvSpPr/>
            <p:nvPr/>
          </p:nvSpPr>
          <p:spPr>
            <a:xfrm>
              <a:off x="5120125" y="430197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7"/>
            <p:cNvSpPr/>
            <p:nvPr/>
          </p:nvSpPr>
          <p:spPr>
            <a:xfrm>
              <a:off x="4743225" y="4301975"/>
              <a:ext cx="304800" cy="14450"/>
            </a:xfrm>
            <a:custGeom>
              <a:rect b="b" l="l" r="r" t="t"/>
              <a:pathLst>
                <a:path extrusionOk="0" h="578" w="12192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7"/>
            <p:cNvSpPr/>
            <p:nvPr/>
          </p:nvSpPr>
          <p:spPr>
            <a:xfrm>
              <a:off x="5445625" y="44579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7"/>
            <p:cNvSpPr/>
            <p:nvPr/>
          </p:nvSpPr>
          <p:spPr>
            <a:xfrm>
              <a:off x="5221125" y="44579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7"/>
            <p:cNvSpPr/>
            <p:nvPr/>
          </p:nvSpPr>
          <p:spPr>
            <a:xfrm>
              <a:off x="4743225" y="44579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7"/>
            <p:cNvSpPr/>
            <p:nvPr/>
          </p:nvSpPr>
          <p:spPr>
            <a:xfrm>
              <a:off x="5120125" y="454092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7"/>
            <p:cNvSpPr/>
            <p:nvPr/>
          </p:nvSpPr>
          <p:spPr>
            <a:xfrm>
              <a:off x="4743225" y="454092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7"/>
            <p:cNvSpPr/>
            <p:nvPr/>
          </p:nvSpPr>
          <p:spPr>
            <a:xfrm>
              <a:off x="5350950" y="46238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7"/>
            <p:cNvSpPr/>
            <p:nvPr/>
          </p:nvSpPr>
          <p:spPr>
            <a:xfrm>
              <a:off x="4917250" y="46238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7"/>
            <p:cNvSpPr/>
            <p:nvPr/>
          </p:nvSpPr>
          <p:spPr>
            <a:xfrm>
              <a:off x="4743225" y="46238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7"/>
            <p:cNvSpPr/>
            <p:nvPr/>
          </p:nvSpPr>
          <p:spPr>
            <a:xfrm>
              <a:off x="5068725" y="4696900"/>
              <a:ext cx="471600" cy="15375"/>
            </a:xfrm>
            <a:custGeom>
              <a:rect b="b" l="l" r="r" t="t"/>
              <a:pathLst>
                <a:path extrusionOk="0" h="615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7"/>
            <p:cNvSpPr/>
            <p:nvPr/>
          </p:nvSpPr>
          <p:spPr>
            <a:xfrm>
              <a:off x="4743225" y="4696900"/>
              <a:ext cx="174050" cy="15375"/>
            </a:xfrm>
            <a:custGeom>
              <a:rect b="b" l="l" r="r" t="t"/>
              <a:pathLst>
                <a:path extrusionOk="0" h="615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7"/>
            <p:cNvSpPr/>
            <p:nvPr/>
          </p:nvSpPr>
          <p:spPr>
            <a:xfrm>
              <a:off x="5445625" y="47798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7"/>
            <p:cNvSpPr/>
            <p:nvPr/>
          </p:nvSpPr>
          <p:spPr>
            <a:xfrm>
              <a:off x="5221125" y="47798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7"/>
            <p:cNvSpPr/>
            <p:nvPr/>
          </p:nvSpPr>
          <p:spPr>
            <a:xfrm>
              <a:off x="4743225" y="47798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7"/>
            <p:cNvSpPr/>
            <p:nvPr/>
          </p:nvSpPr>
          <p:spPr>
            <a:xfrm>
              <a:off x="5619650" y="3718600"/>
              <a:ext cx="671775" cy="1228275"/>
            </a:xfrm>
            <a:custGeom>
              <a:rect b="b" l="l" r="r" t="t"/>
              <a:pathLst>
                <a:path extrusionOk="0" h="49131" w="2687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7"/>
            <p:cNvSpPr/>
            <p:nvPr/>
          </p:nvSpPr>
          <p:spPr>
            <a:xfrm>
              <a:off x="4803625" y="3226950"/>
              <a:ext cx="1458050" cy="440500"/>
            </a:xfrm>
            <a:custGeom>
              <a:rect b="b" l="l" r="r" t="t"/>
              <a:pathLst>
                <a:path extrusionOk="0" h="17620" w="58322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7"/>
            <p:cNvSpPr/>
            <p:nvPr/>
          </p:nvSpPr>
          <p:spPr>
            <a:xfrm>
              <a:off x="5103900" y="3278575"/>
              <a:ext cx="89275" cy="89275"/>
            </a:xfrm>
            <a:custGeom>
              <a:rect b="b" l="l" r="r" t="t"/>
              <a:pathLst>
                <a:path extrusionOk="0" h="3571" w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7"/>
            <p:cNvSpPr/>
            <p:nvPr/>
          </p:nvSpPr>
          <p:spPr>
            <a:xfrm>
              <a:off x="5096675" y="32713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7"/>
            <p:cNvSpPr/>
            <p:nvPr/>
          </p:nvSpPr>
          <p:spPr>
            <a:xfrm>
              <a:off x="5561050" y="3311025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7"/>
            <p:cNvSpPr/>
            <p:nvPr/>
          </p:nvSpPr>
          <p:spPr>
            <a:xfrm>
              <a:off x="5553825" y="3302925"/>
              <a:ext cx="103725" cy="104600"/>
            </a:xfrm>
            <a:custGeom>
              <a:rect b="b" l="l" r="r" t="t"/>
              <a:pathLst>
                <a:path extrusionOk="0" h="4184" w="4149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7"/>
            <p:cNvSpPr/>
            <p:nvPr/>
          </p:nvSpPr>
          <p:spPr>
            <a:xfrm>
              <a:off x="5872125" y="3545475"/>
              <a:ext cx="89300" cy="89275"/>
            </a:xfrm>
            <a:custGeom>
              <a:rect b="b" l="l" r="r" t="t"/>
              <a:pathLst>
                <a:path extrusionOk="0" h="3571" w="3572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7"/>
            <p:cNvSpPr/>
            <p:nvPr/>
          </p:nvSpPr>
          <p:spPr>
            <a:xfrm>
              <a:off x="5864900" y="35382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7"/>
            <p:cNvSpPr/>
            <p:nvPr/>
          </p:nvSpPr>
          <p:spPr>
            <a:xfrm>
              <a:off x="6202150" y="31902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7"/>
            <p:cNvSpPr/>
            <p:nvPr/>
          </p:nvSpPr>
          <p:spPr>
            <a:xfrm>
              <a:off x="6194925" y="3183000"/>
              <a:ext cx="103725" cy="103700"/>
            </a:xfrm>
            <a:custGeom>
              <a:rect b="b" l="l" r="r" t="t"/>
              <a:pathLst>
                <a:path extrusionOk="0" h="4148" w="4149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7"/>
            <p:cNvSpPr/>
            <p:nvPr/>
          </p:nvSpPr>
          <p:spPr>
            <a:xfrm>
              <a:off x="4767575" y="36158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7"/>
            <p:cNvSpPr/>
            <p:nvPr/>
          </p:nvSpPr>
          <p:spPr>
            <a:xfrm>
              <a:off x="4760350" y="3607675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7"/>
            <p:cNvSpPr/>
            <p:nvPr/>
          </p:nvSpPr>
          <p:spPr>
            <a:xfrm>
              <a:off x="5351850" y="3488650"/>
              <a:ext cx="89300" cy="88400"/>
            </a:xfrm>
            <a:custGeom>
              <a:rect b="b" l="l" r="r" t="t"/>
              <a:pathLst>
                <a:path extrusionOk="0" h="3536" w="3572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7"/>
            <p:cNvSpPr/>
            <p:nvPr/>
          </p:nvSpPr>
          <p:spPr>
            <a:xfrm>
              <a:off x="5344650" y="3480550"/>
              <a:ext cx="103700" cy="104625"/>
            </a:xfrm>
            <a:custGeom>
              <a:rect b="b" l="l" r="r" t="t"/>
              <a:pathLst>
                <a:path extrusionOk="0" h="4185" w="4148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7"/>
            <p:cNvSpPr/>
            <p:nvPr/>
          </p:nvSpPr>
          <p:spPr>
            <a:xfrm>
              <a:off x="2393450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1756875" y="1902825"/>
              <a:ext cx="783575" cy="901950"/>
            </a:xfrm>
            <a:custGeom>
              <a:rect b="b" l="l" r="r" t="t"/>
              <a:pathLst>
                <a:path extrusionOk="0" h="36078" w="31343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1887600" y="2053425"/>
              <a:ext cx="522100" cy="600750"/>
            </a:xfrm>
            <a:custGeom>
              <a:rect b="b" l="l" r="r" t="t"/>
              <a:pathLst>
                <a:path extrusionOk="0" h="24030" w="20884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2140975" y="1573500"/>
              <a:ext cx="15350" cy="344475"/>
            </a:xfrm>
            <a:custGeom>
              <a:rect b="b" l="l" r="r" t="t"/>
              <a:pathLst>
                <a:path extrusionOk="0" h="13779" w="614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2083275" y="1499550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2076050" y="1492350"/>
              <a:ext cx="145200" cy="144300"/>
            </a:xfrm>
            <a:custGeom>
              <a:rect b="b" l="l" r="r" t="t"/>
              <a:pathLst>
                <a:path extrusionOk="0" h="5772" w="5808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2140975" y="2779950"/>
              <a:ext cx="15350" cy="345350"/>
            </a:xfrm>
            <a:custGeom>
              <a:rect b="b" l="l" r="r" t="t"/>
              <a:pathLst>
                <a:path extrusionOk="0" h="13814" w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2083275" y="306847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2076050" y="3061275"/>
              <a:ext cx="145200" cy="145175"/>
            </a:xfrm>
            <a:custGeom>
              <a:rect b="b" l="l" r="r" t="t"/>
              <a:pathLst>
                <a:path extrusionOk="0" h="5807" w="5808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1755975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1897525" y="2348350"/>
              <a:ext cx="513075" cy="161125"/>
            </a:xfrm>
            <a:custGeom>
              <a:rect b="b" l="l" r="r" t="t"/>
              <a:pathLst>
                <a:path extrusionOk="0" h="6445" w="20523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2151800" y="2053200"/>
              <a:ext cx="15350" cy="310200"/>
            </a:xfrm>
            <a:custGeom>
              <a:rect b="b" l="l" r="r" t="t"/>
              <a:pathLst>
                <a:path extrusionOk="0" h="12408" w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2929950" y="9116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2496250" y="9116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2322225" y="9116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2647725" y="9847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2322225" y="9847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3024625" y="10676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2800100" y="10676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2322225" y="10676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2699125" y="115152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2322225" y="1151525"/>
              <a:ext cx="304775" cy="14450"/>
            </a:xfrm>
            <a:custGeom>
              <a:rect b="b" l="l" r="r" t="t"/>
              <a:pathLst>
                <a:path extrusionOk="0" h="578" w="12191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2929950" y="12344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2496250" y="12344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2322225" y="12344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2647725" y="13066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2322225" y="13066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3024625" y="1390450"/>
              <a:ext cx="94700" cy="14450"/>
            </a:xfrm>
            <a:custGeom>
              <a:rect b="b" l="l" r="r" t="t"/>
              <a:pathLst>
                <a:path extrusionOk="0" h="578" w="378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800100" y="1390450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2322225" y="1390450"/>
              <a:ext cx="384125" cy="14450"/>
            </a:xfrm>
            <a:custGeom>
              <a:rect b="b" l="l" r="r" t="t"/>
              <a:pathLst>
                <a:path extrusionOk="0" h="578" w="15365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2699125" y="14734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2322225" y="14734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2929950" y="15563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2496250" y="15563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2322225" y="15563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2647725" y="16294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2322225" y="16294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3024625" y="17123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2800100" y="17123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2322225" y="17123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2699125" y="17953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2322225" y="17953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2929950" y="18791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2496250" y="18791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2322225" y="18791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8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Hyper-Parameter Tuning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48"/>
          <p:cNvSpPr/>
          <p:nvPr/>
        </p:nvSpPr>
        <p:spPr>
          <a:xfrm>
            <a:off x="987850" y="1114274"/>
            <a:ext cx="3384000" cy="3847200"/>
          </a:xfrm>
          <a:prstGeom prst="roundRect">
            <a:avLst>
              <a:gd fmla="val 6733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48"/>
          <p:cNvSpPr/>
          <p:nvPr/>
        </p:nvSpPr>
        <p:spPr>
          <a:xfrm>
            <a:off x="1093730" y="1216790"/>
            <a:ext cx="3144000" cy="3633300"/>
          </a:xfrm>
          <a:prstGeom prst="roundRect">
            <a:avLst>
              <a:gd fmla="val 5828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48"/>
          <p:cNvSpPr/>
          <p:nvPr/>
        </p:nvSpPr>
        <p:spPr>
          <a:xfrm>
            <a:off x="4612100" y="1109849"/>
            <a:ext cx="3384000" cy="3847200"/>
          </a:xfrm>
          <a:prstGeom prst="roundRect">
            <a:avLst>
              <a:gd fmla="val 6733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48"/>
          <p:cNvSpPr/>
          <p:nvPr/>
        </p:nvSpPr>
        <p:spPr>
          <a:xfrm>
            <a:off x="4717980" y="1212365"/>
            <a:ext cx="3144000" cy="3633300"/>
          </a:xfrm>
          <a:prstGeom prst="roundRect">
            <a:avLst>
              <a:gd fmla="val 5828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48"/>
          <p:cNvSpPr txBox="1"/>
          <p:nvPr>
            <p:ph idx="4" type="subTitle"/>
          </p:nvPr>
        </p:nvSpPr>
        <p:spPr>
          <a:xfrm>
            <a:off x="1361654" y="1285613"/>
            <a:ext cx="26364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</p:txBody>
      </p:sp>
      <p:sp>
        <p:nvSpPr>
          <p:cNvPr id="2942" name="Google Shape;2942;p48"/>
          <p:cNvSpPr txBox="1"/>
          <p:nvPr>
            <p:ph idx="2" type="subTitle"/>
          </p:nvPr>
        </p:nvSpPr>
        <p:spPr>
          <a:xfrm>
            <a:off x="1361650" y="1730578"/>
            <a:ext cx="2636400" cy="24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Solver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[‘newton-cg’, ‘liblinear’, ‘lbfgs’]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algorithm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Penalty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[‘none’, ‘l1’, ‘l2’]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norm of the penalty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 and above]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Regularization strength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48"/>
          <p:cNvSpPr txBox="1"/>
          <p:nvPr>
            <p:ph idx="2" type="subTitle"/>
          </p:nvPr>
        </p:nvSpPr>
        <p:spPr>
          <a:xfrm>
            <a:off x="4978838" y="1773453"/>
            <a:ext cx="2636400" cy="24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Learning Rate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[0.001 to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of each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Number of estimators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[10 to 1000]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Number of Boosting to perform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Maximum Depth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 to 8]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Number of branches per tree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48"/>
          <p:cNvSpPr txBox="1"/>
          <p:nvPr>
            <p:ph idx="4" type="subTitle"/>
          </p:nvPr>
        </p:nvSpPr>
        <p:spPr>
          <a:xfrm>
            <a:off x="4985892" y="1285613"/>
            <a:ext cx="26364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Gradient Boosting Tree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49"/>
          <p:cNvSpPr txBox="1"/>
          <p:nvPr>
            <p:ph type="title"/>
          </p:nvPr>
        </p:nvSpPr>
        <p:spPr>
          <a:xfrm>
            <a:off x="2246700" y="2231125"/>
            <a:ext cx="4650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Results &amp; Interpretation</a:t>
            </a:r>
            <a:endParaRPr sz="4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5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&amp; Test AUC</a:t>
            </a:r>
            <a:endParaRPr/>
          </a:p>
        </p:txBody>
      </p:sp>
      <p:graphicFrame>
        <p:nvGraphicFramePr>
          <p:cNvPr id="2955" name="Google Shape;2955;p50"/>
          <p:cNvGraphicFramePr/>
          <p:nvPr/>
        </p:nvGraphicFramePr>
        <p:xfrm>
          <a:off x="1186650" y="1864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{A5E08935-4BDF-4FF3-BB34-96F5C81A2079}</a:tableStyleId>
              </a:tblPr>
              <a:tblGrid>
                <a:gridCol w="1592125"/>
                <a:gridCol w="1926175"/>
                <a:gridCol w="1559700"/>
                <a:gridCol w="1692675"/>
              </a:tblGrid>
              <a:tr h="73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Model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Parameters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Validation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AUC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Kaggle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AUC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Gradient Boosting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max_depth=7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min_samples_leaf = 100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n_estimators = 250</a:t>
                      </a:r>
                      <a:endParaRPr sz="13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learning_rate = 0.09 min_samples_split=750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0.7967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0.8003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5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 Curve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51"/>
          <p:cNvSpPr txBox="1"/>
          <p:nvPr/>
        </p:nvSpPr>
        <p:spPr>
          <a:xfrm>
            <a:off x="600075" y="200382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51"/>
          <p:cNvSpPr txBox="1"/>
          <p:nvPr/>
        </p:nvSpPr>
        <p:spPr>
          <a:xfrm>
            <a:off x="676800" y="1617450"/>
            <a:ext cx="339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Visualisation of the learning performance as the size of the training set increases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Translucent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area represents the uncertainty/ standard deviation of the learning curve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Observation: good fit of the model</a:t>
            </a:r>
            <a:endParaRPr/>
          </a:p>
        </p:txBody>
      </p:sp>
      <p:pic>
        <p:nvPicPr>
          <p:cNvPr descr="image" id="2963" name="Google Shape;29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75" y="1317426"/>
            <a:ext cx="3864725" cy="26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5818585" y="2358846"/>
            <a:ext cx="3325295" cy="2248402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2413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306873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3328102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24872" y="23588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3810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 to predict and why?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975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16517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44863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Exploration of the data set and data pre-processing steps.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318757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3471041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models have we used, with which parameters?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222951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2564883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was the process and how did we arrive to the results?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3901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45778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348018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07041" y="25115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41" name="Google Shape;2141;p34"/>
          <p:cNvGrpSpPr/>
          <p:nvPr/>
        </p:nvGrpSpPr>
        <p:grpSpPr>
          <a:xfrm>
            <a:off x="731647" y="4217950"/>
            <a:ext cx="635100" cy="734704"/>
            <a:chOff x="731647" y="3806675"/>
            <a:chExt cx="635100" cy="734704"/>
          </a:xfrm>
        </p:grpSpPr>
        <p:grpSp>
          <p:nvGrpSpPr>
            <p:cNvPr id="2142" name="Google Shape;2142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3" name="Google Shape;2143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5" name="Google Shape;2145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46" name="Google Shape;214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8" name="Google Shape;214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9" name="Google Shape;2149;p34"/>
          <p:cNvSpPr txBox="1"/>
          <p:nvPr>
            <p:ph idx="7" type="subTitle"/>
          </p:nvPr>
        </p:nvSpPr>
        <p:spPr>
          <a:xfrm>
            <a:off x="1664208" y="407801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50" name="Google Shape;2150;p34"/>
          <p:cNvSpPr txBox="1"/>
          <p:nvPr>
            <p:ph idx="8" type="subTitle"/>
          </p:nvPr>
        </p:nvSpPr>
        <p:spPr>
          <a:xfrm>
            <a:off x="1664208" y="4361483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 we have chosen and its performance. </a:t>
            </a:r>
            <a:endParaRPr/>
          </a:p>
        </p:txBody>
      </p:sp>
      <p:sp>
        <p:nvSpPr>
          <p:cNvPr id="2151" name="Google Shape;2151;p34"/>
          <p:cNvSpPr txBox="1"/>
          <p:nvPr>
            <p:ph idx="15" type="title"/>
          </p:nvPr>
        </p:nvSpPr>
        <p:spPr>
          <a:xfrm>
            <a:off x="813816" y="437062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5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Importance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2969" name="Google Shape;29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5" y="1314450"/>
            <a:ext cx="43719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0" name="Google Shape;2970;p52"/>
          <p:cNvSpPr txBox="1"/>
          <p:nvPr/>
        </p:nvSpPr>
        <p:spPr>
          <a:xfrm>
            <a:off x="4993475" y="1371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52"/>
          <p:cNvSpPr txBox="1"/>
          <p:nvPr/>
        </p:nvSpPr>
        <p:spPr>
          <a:xfrm>
            <a:off x="5175650" y="1430100"/>
            <a:ext cx="37398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Representation of the most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important features for our final model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 Number of employees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 Euribor 3 month rate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 Days since last campaign contact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4. Outcome of the previous campaign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5. Consumer price index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53"/>
          <p:cNvSpPr txBox="1"/>
          <p:nvPr>
            <p:ph type="title"/>
          </p:nvPr>
        </p:nvSpPr>
        <p:spPr>
          <a:xfrm>
            <a:off x="2246700" y="2169450"/>
            <a:ext cx="4650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 for listening!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5"/>
          <p:cNvSpPr txBox="1"/>
          <p:nvPr>
            <p:ph type="title"/>
          </p:nvPr>
        </p:nvSpPr>
        <p:spPr>
          <a:xfrm>
            <a:off x="2246700" y="2169450"/>
            <a:ext cx="4650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 Definition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Definition</a:t>
            </a:r>
            <a:endParaRPr/>
          </a:p>
        </p:txBody>
      </p:sp>
      <p:sp>
        <p:nvSpPr>
          <p:cNvPr id="2162" name="Google Shape;2162;p36"/>
          <p:cNvSpPr txBox="1"/>
          <p:nvPr>
            <p:ph idx="1" type="subTitle"/>
          </p:nvPr>
        </p:nvSpPr>
        <p:spPr>
          <a:xfrm>
            <a:off x="4640451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</a:t>
            </a:r>
            <a:endParaRPr/>
          </a:p>
        </p:txBody>
      </p:sp>
      <p:sp>
        <p:nvSpPr>
          <p:cNvPr id="2163" name="Google Shape;2163;p36"/>
          <p:cNvSpPr txBox="1"/>
          <p:nvPr>
            <p:ph idx="2" type="subTitle"/>
          </p:nvPr>
        </p:nvSpPr>
        <p:spPr>
          <a:xfrm>
            <a:off x="64897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Company</a:t>
            </a:r>
            <a:endParaRPr/>
          </a:p>
        </p:txBody>
      </p:sp>
      <p:sp>
        <p:nvSpPr>
          <p:cNvPr id="2164" name="Google Shape;2164;p36"/>
          <p:cNvSpPr txBox="1"/>
          <p:nvPr>
            <p:ph idx="3" type="subTitle"/>
          </p:nvPr>
        </p:nvSpPr>
        <p:spPr>
          <a:xfrm>
            <a:off x="673013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</a:t>
            </a:r>
            <a:endParaRPr/>
          </a:p>
        </p:txBody>
      </p:sp>
      <p:sp>
        <p:nvSpPr>
          <p:cNvPr id="2165" name="Google Shape;2165;p36"/>
          <p:cNvSpPr txBox="1"/>
          <p:nvPr>
            <p:ph idx="4" type="subTitle"/>
          </p:nvPr>
        </p:nvSpPr>
        <p:spPr>
          <a:xfrm>
            <a:off x="4579275" y="2825500"/>
            <a:ext cx="18780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is to engage subscription to term deposits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6" name="Google Shape;2166;p36"/>
          <p:cNvSpPr txBox="1"/>
          <p:nvPr>
            <p:ph idx="5" type="subTitle"/>
          </p:nvPr>
        </p:nvSpPr>
        <p:spPr>
          <a:xfrm>
            <a:off x="648975" y="2825500"/>
            <a:ext cx="17649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of Portuguese Bank for </a:t>
            </a:r>
            <a:r>
              <a:rPr lang="en"/>
              <a:t>campaign</a:t>
            </a:r>
            <a:r>
              <a:rPr lang="en"/>
              <a:t> success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7" name="Google Shape;2167;p36"/>
          <p:cNvSpPr txBox="1"/>
          <p:nvPr>
            <p:ph idx="6" type="subTitle"/>
          </p:nvPr>
        </p:nvSpPr>
        <p:spPr>
          <a:xfrm>
            <a:off x="6730125" y="2825500"/>
            <a:ext cx="17649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 telemarketers focus on potential clients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68" name="Google Shape;2168;p36"/>
          <p:cNvGrpSpPr/>
          <p:nvPr/>
        </p:nvGrpSpPr>
        <p:grpSpPr>
          <a:xfrm>
            <a:off x="5219292" y="1909386"/>
            <a:ext cx="470015" cy="472388"/>
            <a:chOff x="-60620800" y="2304600"/>
            <a:chExt cx="319000" cy="318600"/>
          </a:xfrm>
        </p:grpSpPr>
        <p:sp>
          <p:nvSpPr>
            <p:cNvPr id="2169" name="Google Shape;2169;p36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36"/>
          <p:cNvGrpSpPr/>
          <p:nvPr/>
        </p:nvGrpSpPr>
        <p:grpSpPr>
          <a:xfrm>
            <a:off x="7377530" y="1909384"/>
            <a:ext cx="470001" cy="472398"/>
            <a:chOff x="2140225" y="2318650"/>
            <a:chExt cx="307975" cy="295600"/>
          </a:xfrm>
        </p:grpSpPr>
        <p:sp>
          <p:nvSpPr>
            <p:cNvPr id="2173" name="Google Shape;2173;p36"/>
            <p:cNvSpPr/>
            <p:nvPr/>
          </p:nvSpPr>
          <p:spPr>
            <a:xfrm>
              <a:off x="2281200" y="2353025"/>
              <a:ext cx="104000" cy="121300"/>
            </a:xfrm>
            <a:custGeom>
              <a:rect b="b" l="l" r="r" t="t"/>
              <a:pathLst>
                <a:path extrusionOk="0" h="4852" w="416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2140225" y="2318650"/>
              <a:ext cx="307975" cy="295600"/>
            </a:xfrm>
            <a:custGeom>
              <a:rect b="b" l="l" r="r" t="t"/>
              <a:pathLst>
                <a:path extrusionOk="0" h="11824" w="12319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36"/>
          <p:cNvGrpSpPr/>
          <p:nvPr/>
        </p:nvGrpSpPr>
        <p:grpSpPr>
          <a:xfrm>
            <a:off x="1296413" y="1909374"/>
            <a:ext cx="470016" cy="472403"/>
            <a:chOff x="-60987050" y="2671400"/>
            <a:chExt cx="315850" cy="318825"/>
          </a:xfrm>
        </p:grpSpPr>
        <p:sp>
          <p:nvSpPr>
            <p:cNvPr id="2176" name="Google Shape;2176;p36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8" name="Google Shape;2178;p36"/>
          <p:cNvSpPr txBox="1"/>
          <p:nvPr>
            <p:ph idx="2" type="subTitle"/>
          </p:nvPr>
        </p:nvSpPr>
        <p:spPr>
          <a:xfrm>
            <a:off x="261411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Telemarketing</a:t>
            </a:r>
            <a:endParaRPr/>
          </a:p>
        </p:txBody>
      </p:sp>
      <p:sp>
        <p:nvSpPr>
          <p:cNvPr id="2179" name="Google Shape;2179;p36"/>
          <p:cNvSpPr txBox="1"/>
          <p:nvPr>
            <p:ph idx="5" type="subTitle"/>
          </p:nvPr>
        </p:nvSpPr>
        <p:spPr>
          <a:xfrm>
            <a:off x="2614125" y="2825500"/>
            <a:ext cx="17649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calls to clients to offer subscriptions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0" name="Google Shape;2180;p36"/>
          <p:cNvSpPr/>
          <p:nvPr/>
        </p:nvSpPr>
        <p:spPr>
          <a:xfrm>
            <a:off x="3261553" y="1909372"/>
            <a:ext cx="470015" cy="472415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Problem</a:t>
            </a:r>
            <a:r>
              <a:rPr lang="en"/>
              <a:t> Definition</a:t>
            </a:r>
            <a:endParaRPr/>
          </a:p>
        </p:txBody>
      </p:sp>
      <p:sp>
        <p:nvSpPr>
          <p:cNvPr id="2186" name="Google Shape;2186;p37"/>
          <p:cNvSpPr txBox="1"/>
          <p:nvPr>
            <p:ph idx="1" type="subTitle"/>
          </p:nvPr>
        </p:nvSpPr>
        <p:spPr>
          <a:xfrm>
            <a:off x="3694175" y="2414025"/>
            <a:ext cx="18780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2187" name="Google Shape;2187;p3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88" name="Google Shape;2188;p3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189" name="Google Shape;2189;p37"/>
          <p:cNvSpPr txBox="1"/>
          <p:nvPr>
            <p:ph idx="4" type="subTitle"/>
          </p:nvPr>
        </p:nvSpPr>
        <p:spPr>
          <a:xfrm>
            <a:off x="3633000" y="2825500"/>
            <a:ext cx="18780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is whether the </a:t>
            </a:r>
            <a:r>
              <a:rPr lang="en"/>
              <a:t>client will potentially subscribe or not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37"/>
          <p:cNvSpPr txBox="1"/>
          <p:nvPr>
            <p:ph idx="5" type="subTitle"/>
          </p:nvPr>
        </p:nvSpPr>
        <p:spPr>
          <a:xfrm>
            <a:off x="1109853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of a categorical target variable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1" name="Google Shape;2191;p37"/>
          <p:cNvSpPr txBox="1"/>
          <p:nvPr>
            <p:ph idx="6" type="subTitle"/>
          </p:nvPr>
        </p:nvSpPr>
        <p:spPr>
          <a:xfrm>
            <a:off x="6269250" y="2825500"/>
            <a:ext cx="21639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 about demographics and numerical features about financial situation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92" name="Google Shape;2192;p37"/>
          <p:cNvGrpSpPr/>
          <p:nvPr/>
        </p:nvGrpSpPr>
        <p:grpSpPr>
          <a:xfrm>
            <a:off x="4273017" y="1909386"/>
            <a:ext cx="470015" cy="472388"/>
            <a:chOff x="-60620800" y="2304600"/>
            <a:chExt cx="319000" cy="318600"/>
          </a:xfrm>
        </p:grpSpPr>
        <p:sp>
          <p:nvSpPr>
            <p:cNvPr id="2193" name="Google Shape;2193;p37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Google Shape;2196;p37"/>
          <p:cNvGrpSpPr/>
          <p:nvPr/>
        </p:nvGrpSpPr>
        <p:grpSpPr>
          <a:xfrm>
            <a:off x="7002480" y="1909384"/>
            <a:ext cx="470001" cy="472398"/>
            <a:chOff x="2140225" y="2318650"/>
            <a:chExt cx="307975" cy="295600"/>
          </a:xfrm>
        </p:grpSpPr>
        <p:sp>
          <p:nvSpPr>
            <p:cNvPr id="2197" name="Google Shape;2197;p37"/>
            <p:cNvSpPr/>
            <p:nvPr/>
          </p:nvSpPr>
          <p:spPr>
            <a:xfrm>
              <a:off x="2281200" y="2353025"/>
              <a:ext cx="104000" cy="121300"/>
            </a:xfrm>
            <a:custGeom>
              <a:rect b="b" l="l" r="r" t="t"/>
              <a:pathLst>
                <a:path extrusionOk="0" h="4852" w="416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140225" y="2318650"/>
              <a:ext cx="307975" cy="295600"/>
            </a:xfrm>
            <a:custGeom>
              <a:rect b="b" l="l" r="r" t="t"/>
              <a:pathLst>
                <a:path extrusionOk="0" h="11824" w="12319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9" name="Google Shape;2199;p37"/>
          <p:cNvSpPr/>
          <p:nvPr/>
        </p:nvSpPr>
        <p:spPr>
          <a:xfrm>
            <a:off x="1671574" y="1909387"/>
            <a:ext cx="469992" cy="472386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8"/>
          <p:cNvSpPr/>
          <p:nvPr/>
        </p:nvSpPr>
        <p:spPr>
          <a:xfrm>
            <a:off x="6924250" y="2953150"/>
            <a:ext cx="1009200" cy="17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38"/>
          <p:cNvSpPr txBox="1"/>
          <p:nvPr>
            <p:ph type="title"/>
          </p:nvPr>
        </p:nvSpPr>
        <p:spPr>
          <a:xfrm>
            <a:off x="2246700" y="2169450"/>
            <a:ext cx="4650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</a:t>
            </a:r>
            <a:endParaRPr sz="4700"/>
          </a:p>
        </p:txBody>
      </p:sp>
      <p:sp>
        <p:nvSpPr>
          <p:cNvPr id="2206" name="Google Shape;2206;p38"/>
          <p:cNvSpPr/>
          <p:nvPr/>
        </p:nvSpPr>
        <p:spPr>
          <a:xfrm>
            <a:off x="5746425" y="3470950"/>
            <a:ext cx="1009200" cy="1270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38"/>
          <p:cNvSpPr txBox="1"/>
          <p:nvPr>
            <p:ph idx="1" type="subTitle"/>
          </p:nvPr>
        </p:nvSpPr>
        <p:spPr>
          <a:xfrm>
            <a:off x="6796075" y="3799750"/>
            <a:ext cx="1287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NON-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SUBSCRIBERS</a:t>
            </a:r>
            <a:endParaRPr sz="900"/>
          </a:p>
        </p:txBody>
      </p:sp>
      <p:sp>
        <p:nvSpPr>
          <p:cNvPr id="2208" name="Google Shape;2208;p38"/>
          <p:cNvSpPr txBox="1"/>
          <p:nvPr>
            <p:ph idx="2" type="title"/>
          </p:nvPr>
        </p:nvSpPr>
        <p:spPr>
          <a:xfrm>
            <a:off x="5735700" y="4741150"/>
            <a:ext cx="2197800" cy="402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20,000 profiles</a:t>
            </a:r>
            <a:endParaRPr sz="1700"/>
          </a:p>
        </p:txBody>
      </p:sp>
      <p:sp>
        <p:nvSpPr>
          <p:cNvPr id="2209" name="Google Shape;2209;p38"/>
          <p:cNvSpPr txBox="1"/>
          <p:nvPr>
            <p:ph idx="2" type="subTitle"/>
          </p:nvPr>
        </p:nvSpPr>
        <p:spPr>
          <a:xfrm>
            <a:off x="5848575" y="3757600"/>
            <a:ext cx="804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11.4%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0" name="Google Shape;2210;p38"/>
          <p:cNvSpPr txBox="1"/>
          <p:nvPr>
            <p:ph idx="3" type="subTitle"/>
          </p:nvPr>
        </p:nvSpPr>
        <p:spPr>
          <a:xfrm>
            <a:off x="6859154" y="3470950"/>
            <a:ext cx="1139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88.6%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1" name="Google Shape;2211;p38"/>
          <p:cNvSpPr txBox="1"/>
          <p:nvPr>
            <p:ph idx="4" type="subTitle"/>
          </p:nvPr>
        </p:nvSpPr>
        <p:spPr>
          <a:xfrm>
            <a:off x="5681325" y="4159900"/>
            <a:ext cx="1139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SUBSCRIBERS</a:t>
            </a:r>
            <a:endParaRPr sz="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6" name="Google Shape;2216;p39"/>
          <p:cNvGrpSpPr/>
          <p:nvPr/>
        </p:nvGrpSpPr>
        <p:grpSpPr>
          <a:xfrm>
            <a:off x="720922" y="1277923"/>
            <a:ext cx="635100" cy="734640"/>
            <a:chOff x="731647" y="573573"/>
            <a:chExt cx="635100" cy="734640"/>
          </a:xfrm>
        </p:grpSpPr>
        <p:grpSp>
          <p:nvGrpSpPr>
            <p:cNvPr id="2217" name="Google Shape;2217;p39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218" name="Google Shape;2218;p39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9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0" name="Google Shape;2220;p39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221" name="Google Shape;2221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22" name="Google Shape;2222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23" name="Google Shape;2223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224" name="Google Shape;2224;p39"/>
          <p:cNvGrpSpPr/>
          <p:nvPr/>
        </p:nvGrpSpPr>
        <p:grpSpPr>
          <a:xfrm>
            <a:off x="720922" y="2275323"/>
            <a:ext cx="635100" cy="733490"/>
            <a:chOff x="731647" y="1650460"/>
            <a:chExt cx="635100" cy="733490"/>
          </a:xfrm>
        </p:grpSpPr>
        <p:grpSp>
          <p:nvGrpSpPr>
            <p:cNvPr id="2225" name="Google Shape;2225;p39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226" name="Google Shape;2226;p39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9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8" name="Google Shape;2228;p39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229" name="Google Shape;2229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30" name="Google Shape;2230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31" name="Google Shape;2231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232" name="Google Shape;2232;p39"/>
          <p:cNvGrpSpPr/>
          <p:nvPr/>
        </p:nvGrpSpPr>
        <p:grpSpPr>
          <a:xfrm>
            <a:off x="720922" y="3265127"/>
            <a:ext cx="635100" cy="734984"/>
            <a:chOff x="731647" y="2728277"/>
            <a:chExt cx="635100" cy="734984"/>
          </a:xfrm>
        </p:grpSpPr>
        <p:grpSp>
          <p:nvGrpSpPr>
            <p:cNvPr id="2233" name="Google Shape;2233;p39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234" name="Google Shape;2234;p39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9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6" name="Google Shape;2236;p39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237" name="Google Shape;2237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38" name="Google Shape;2238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39" name="Google Shape;2239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240" name="Google Shape;2240;p39"/>
          <p:cNvGrpSpPr/>
          <p:nvPr/>
        </p:nvGrpSpPr>
        <p:grpSpPr>
          <a:xfrm>
            <a:off x="720922" y="4256400"/>
            <a:ext cx="635100" cy="734704"/>
            <a:chOff x="731647" y="3806675"/>
            <a:chExt cx="635100" cy="734704"/>
          </a:xfrm>
        </p:grpSpPr>
        <p:grpSp>
          <p:nvGrpSpPr>
            <p:cNvPr id="2241" name="Google Shape;2241;p39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242" name="Google Shape;2242;p39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9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4" name="Google Shape;2244;p39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245" name="Google Shape;2245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46" name="Google Shape;2246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47" name="Google Shape;2247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48" name="Google Shape;2248;p39"/>
          <p:cNvSpPr txBox="1"/>
          <p:nvPr>
            <p:ph type="title"/>
          </p:nvPr>
        </p:nvSpPr>
        <p:spPr>
          <a:xfrm>
            <a:off x="4779175" y="356625"/>
            <a:ext cx="3743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</a:t>
            </a:r>
            <a:endParaRPr/>
          </a:p>
        </p:txBody>
      </p:sp>
      <p:sp>
        <p:nvSpPr>
          <p:cNvPr id="2249" name="Google Shape;2249;p39"/>
          <p:cNvSpPr txBox="1"/>
          <p:nvPr>
            <p:ph idx="2" type="subTitle"/>
          </p:nvPr>
        </p:nvSpPr>
        <p:spPr>
          <a:xfrm>
            <a:off x="1653483" y="141758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values, outliers, encoding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50" name="Google Shape;2250;p39"/>
          <p:cNvSpPr txBox="1"/>
          <p:nvPr>
            <p:ph idx="1" type="subTitle"/>
          </p:nvPr>
        </p:nvSpPr>
        <p:spPr>
          <a:xfrm>
            <a:off x="1653483" y="114289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Error, data correction</a:t>
            </a:r>
            <a:endParaRPr/>
          </a:p>
        </p:txBody>
      </p:sp>
      <p:sp>
        <p:nvSpPr>
          <p:cNvPr id="2251" name="Google Shape;2251;p39"/>
          <p:cNvSpPr txBox="1"/>
          <p:nvPr>
            <p:ph idx="3" type="subTitle"/>
          </p:nvPr>
        </p:nvSpPr>
        <p:spPr>
          <a:xfrm>
            <a:off x="1653483" y="213362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52" name="Google Shape;2252;p39"/>
          <p:cNvSpPr txBox="1"/>
          <p:nvPr>
            <p:ph idx="4" type="subTitle"/>
          </p:nvPr>
        </p:nvSpPr>
        <p:spPr>
          <a:xfrm>
            <a:off x="1653483" y="24170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Polynomial terms</a:t>
            </a:r>
            <a:endParaRPr/>
          </a:p>
        </p:txBody>
      </p:sp>
      <p:sp>
        <p:nvSpPr>
          <p:cNvPr id="2253" name="Google Shape;2253;p39"/>
          <p:cNvSpPr txBox="1"/>
          <p:nvPr>
            <p:ph idx="5" type="subTitle"/>
          </p:nvPr>
        </p:nvSpPr>
        <p:spPr>
          <a:xfrm>
            <a:off x="1653483" y="31172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transformation</a:t>
            </a:r>
            <a:endParaRPr/>
          </a:p>
        </p:txBody>
      </p:sp>
      <p:sp>
        <p:nvSpPr>
          <p:cNvPr id="2254" name="Google Shape;2254;p39"/>
          <p:cNvSpPr txBox="1"/>
          <p:nvPr>
            <p:ph idx="6" type="subTitle"/>
          </p:nvPr>
        </p:nvSpPr>
        <p:spPr>
          <a:xfrm>
            <a:off x="1653475" y="3408088"/>
            <a:ext cx="4589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Categorical</a:t>
            </a:r>
            <a:r>
              <a:rPr lang="en"/>
              <a:t> variables: decision tree-based remapping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</a:t>
            </a:r>
            <a:r>
              <a:rPr lang="en"/>
              <a:t>variables</a:t>
            </a:r>
            <a:r>
              <a:rPr lang="en"/>
              <a:t>: </a:t>
            </a:r>
            <a:r>
              <a:rPr lang="en"/>
              <a:t>decision tree-based discretization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5" name="Google Shape;2255;p39"/>
          <p:cNvSpPr txBox="1"/>
          <p:nvPr>
            <p:ph idx="7" type="subTitle"/>
          </p:nvPr>
        </p:nvSpPr>
        <p:spPr>
          <a:xfrm>
            <a:off x="1653483" y="408511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representation</a:t>
            </a:r>
            <a:endParaRPr/>
          </a:p>
        </p:txBody>
      </p:sp>
      <p:sp>
        <p:nvSpPr>
          <p:cNvPr id="2256" name="Google Shape;2256;p39"/>
          <p:cNvSpPr txBox="1"/>
          <p:nvPr>
            <p:ph idx="8" type="subTitle"/>
          </p:nvPr>
        </p:nvSpPr>
        <p:spPr>
          <a:xfrm>
            <a:off x="1653483" y="4399933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Categorical variables: dummy encoding</a:t>
            </a:r>
            <a:endParaRPr/>
          </a:p>
        </p:txBody>
      </p:sp>
      <p:sp>
        <p:nvSpPr>
          <p:cNvPr id="2257" name="Google Shape;2257;p39"/>
          <p:cNvSpPr txBox="1"/>
          <p:nvPr>
            <p:ph idx="9" type="title"/>
          </p:nvPr>
        </p:nvSpPr>
        <p:spPr>
          <a:xfrm>
            <a:off x="1017416" y="63068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8" name="Google Shape;2258;p39"/>
          <p:cNvSpPr txBox="1"/>
          <p:nvPr>
            <p:ph idx="13" type="title"/>
          </p:nvPr>
        </p:nvSpPr>
        <p:spPr>
          <a:xfrm>
            <a:off x="803091" y="24262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9" name="Google Shape;2259;p39"/>
          <p:cNvSpPr txBox="1"/>
          <p:nvPr>
            <p:ph idx="14" type="title"/>
          </p:nvPr>
        </p:nvSpPr>
        <p:spPr>
          <a:xfrm>
            <a:off x="803091" y="341721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0" name="Google Shape;2260;p39"/>
          <p:cNvSpPr txBox="1"/>
          <p:nvPr>
            <p:ph idx="15" type="title"/>
          </p:nvPr>
        </p:nvSpPr>
        <p:spPr>
          <a:xfrm>
            <a:off x="803091" y="440907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261" name="Google Shape;2261;p39"/>
          <p:cNvGrpSpPr/>
          <p:nvPr/>
        </p:nvGrpSpPr>
        <p:grpSpPr>
          <a:xfrm>
            <a:off x="720922" y="336462"/>
            <a:ext cx="635100" cy="734704"/>
            <a:chOff x="731647" y="3806675"/>
            <a:chExt cx="635100" cy="734704"/>
          </a:xfrm>
        </p:grpSpPr>
        <p:grpSp>
          <p:nvGrpSpPr>
            <p:cNvPr id="2262" name="Google Shape;2262;p39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263" name="Google Shape;2263;p39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9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5" name="Google Shape;2265;p39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266" name="Google Shape;2266;p3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67" name="Google Shape;2267;p3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68" name="Google Shape;2268;p3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69" name="Google Shape;2269;p39"/>
          <p:cNvSpPr txBox="1"/>
          <p:nvPr>
            <p:ph idx="7" type="subTitle"/>
          </p:nvPr>
        </p:nvSpPr>
        <p:spPr>
          <a:xfrm>
            <a:off x="1653483" y="213131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Train, Validation &amp; Test</a:t>
            </a:r>
            <a:endParaRPr/>
          </a:p>
        </p:txBody>
      </p:sp>
      <p:sp>
        <p:nvSpPr>
          <p:cNvPr id="2270" name="Google Shape;2270;p39"/>
          <p:cNvSpPr txBox="1"/>
          <p:nvPr>
            <p:ph idx="8" type="subTitle"/>
          </p:nvPr>
        </p:nvSpPr>
        <p:spPr>
          <a:xfrm>
            <a:off x="1653483" y="5164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Splitting the train into train and validation</a:t>
            </a:r>
            <a:endParaRPr/>
          </a:p>
        </p:txBody>
      </p:sp>
      <p:sp>
        <p:nvSpPr>
          <p:cNvPr id="2271" name="Google Shape;2271;p39"/>
          <p:cNvSpPr txBox="1"/>
          <p:nvPr>
            <p:ph idx="15" type="title"/>
          </p:nvPr>
        </p:nvSpPr>
        <p:spPr>
          <a:xfrm>
            <a:off x="803091" y="48914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72" name="Google Shape;2272;p39"/>
          <p:cNvGrpSpPr/>
          <p:nvPr/>
        </p:nvGrpSpPr>
        <p:grpSpPr>
          <a:xfrm>
            <a:off x="6558030" y="1875949"/>
            <a:ext cx="2433572" cy="3115387"/>
            <a:chOff x="1744400" y="429725"/>
            <a:chExt cx="4623925" cy="4948200"/>
          </a:xfrm>
        </p:grpSpPr>
        <p:sp>
          <p:nvSpPr>
            <p:cNvPr id="2273" name="Google Shape;2273;p39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9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9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9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9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9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9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9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9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9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9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9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9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9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9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9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9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9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9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9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9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9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9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9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9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9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9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9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9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9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9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9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9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9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9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9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9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9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9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9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9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9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9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4" name="Google Shape;2494;p39"/>
          <p:cNvSpPr txBox="1"/>
          <p:nvPr>
            <p:ph idx="15" type="title"/>
          </p:nvPr>
        </p:nvSpPr>
        <p:spPr>
          <a:xfrm>
            <a:off x="809866" y="145300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40"/>
          <p:cNvSpPr txBox="1"/>
          <p:nvPr>
            <p:ph type="title"/>
          </p:nvPr>
        </p:nvSpPr>
        <p:spPr>
          <a:xfrm>
            <a:off x="2246700" y="2231125"/>
            <a:ext cx="4650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Experimental Setup</a:t>
            </a:r>
            <a:endParaRPr sz="4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4" name="Google Shape;2504;p41"/>
          <p:cNvGrpSpPr/>
          <p:nvPr/>
        </p:nvGrpSpPr>
        <p:grpSpPr>
          <a:xfrm>
            <a:off x="237643" y="1830015"/>
            <a:ext cx="8668705" cy="613104"/>
            <a:chOff x="238125" y="2506075"/>
            <a:chExt cx="7115411" cy="673075"/>
          </a:xfrm>
        </p:grpSpPr>
        <p:sp>
          <p:nvSpPr>
            <p:cNvPr id="2505" name="Google Shape;2505;p41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Feature 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Selection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506" name="Google Shape;2506;p41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Model 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Benchmark 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507" name="Google Shape;2507;p41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Model 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Selection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508" name="Google Shape;2508;p41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Interpretation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509" name="Google Shape;2509;p41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Hyper-parameter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Tuning</a:t>
              </a:r>
              <a:endPara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2510" name="Google Shape;2510;p41"/>
          <p:cNvSpPr txBox="1"/>
          <p:nvPr>
            <p:ph idx="4294967295" type="title"/>
          </p:nvPr>
        </p:nvSpPr>
        <p:spPr>
          <a:xfrm>
            <a:off x="4779175" y="356625"/>
            <a:ext cx="3743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grpSp>
        <p:nvGrpSpPr>
          <p:cNvPr id="2511" name="Google Shape;2511;p41"/>
          <p:cNvGrpSpPr/>
          <p:nvPr/>
        </p:nvGrpSpPr>
        <p:grpSpPr>
          <a:xfrm>
            <a:off x="317977" y="2450319"/>
            <a:ext cx="1589502" cy="1575602"/>
            <a:chOff x="3929014" y="1960515"/>
            <a:chExt cx="286500" cy="242400"/>
          </a:xfrm>
        </p:grpSpPr>
        <p:cxnSp>
          <p:nvCxnSpPr>
            <p:cNvPr id="2512" name="Google Shape;2512;p41"/>
            <p:cNvCxnSpPr/>
            <p:nvPr/>
          </p:nvCxnSpPr>
          <p:spPr>
            <a:xfrm rot="10800000">
              <a:off x="3988455" y="1960515"/>
              <a:ext cx="3000" cy="60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3" name="Google Shape;2513;p41"/>
            <p:cNvSpPr/>
            <p:nvPr/>
          </p:nvSpPr>
          <p:spPr>
            <a:xfrm>
              <a:off x="3929014" y="2021115"/>
              <a:ext cx="286500" cy="1818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Selecting the best 50 features with Fisher’s Score</a:t>
              </a:r>
              <a:endParaRPr/>
            </a:p>
          </p:txBody>
        </p:sp>
      </p:grpSp>
      <p:cxnSp>
        <p:nvCxnSpPr>
          <p:cNvPr id="2514" name="Google Shape;2514;p41"/>
          <p:cNvCxnSpPr/>
          <p:nvPr/>
        </p:nvCxnSpPr>
        <p:spPr>
          <a:xfrm flipH="1" rot="10800000">
            <a:off x="2293150" y="2450600"/>
            <a:ext cx="8100" cy="839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Google Shape;2515;p41"/>
          <p:cNvSpPr/>
          <p:nvPr/>
        </p:nvSpPr>
        <p:spPr>
          <a:xfrm>
            <a:off x="1971725" y="3302800"/>
            <a:ext cx="1589400" cy="1219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Fitting 7 different classification algorithms on the train set </a:t>
            </a:r>
            <a:endParaRPr/>
          </a:p>
        </p:txBody>
      </p:sp>
      <p:grpSp>
        <p:nvGrpSpPr>
          <p:cNvPr id="2516" name="Google Shape;2516;p41"/>
          <p:cNvGrpSpPr/>
          <p:nvPr/>
        </p:nvGrpSpPr>
        <p:grpSpPr>
          <a:xfrm>
            <a:off x="3625427" y="2450619"/>
            <a:ext cx="1589502" cy="1575602"/>
            <a:chOff x="3929014" y="1960515"/>
            <a:chExt cx="286500" cy="242400"/>
          </a:xfrm>
        </p:grpSpPr>
        <p:cxnSp>
          <p:nvCxnSpPr>
            <p:cNvPr id="2517" name="Google Shape;2517;p41"/>
            <p:cNvCxnSpPr/>
            <p:nvPr/>
          </p:nvCxnSpPr>
          <p:spPr>
            <a:xfrm rot="10800000">
              <a:off x="3988455" y="1960515"/>
              <a:ext cx="3000" cy="60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8" name="Google Shape;2518;p41"/>
            <p:cNvSpPr/>
            <p:nvPr/>
          </p:nvSpPr>
          <p:spPr>
            <a:xfrm>
              <a:off x="3929014" y="2021115"/>
              <a:ext cx="286500" cy="1818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Selecting the 2 models with the highest </a:t>
              </a: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AUC</a:t>
              </a: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on validation set</a:t>
              </a:r>
              <a:endParaRPr/>
            </a:p>
          </p:txBody>
        </p:sp>
      </p:grpSp>
      <p:sp>
        <p:nvSpPr>
          <p:cNvPr id="2519" name="Google Shape;2519;p41"/>
          <p:cNvSpPr/>
          <p:nvPr/>
        </p:nvSpPr>
        <p:spPr>
          <a:xfrm>
            <a:off x="5279175" y="3303100"/>
            <a:ext cx="1589400" cy="1529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GridSearch and Cross-Validation on selected models to obtain optimal parameters</a:t>
            </a:r>
            <a:endParaRPr/>
          </a:p>
        </p:txBody>
      </p:sp>
      <p:cxnSp>
        <p:nvCxnSpPr>
          <p:cNvPr id="2520" name="Google Shape;2520;p41"/>
          <p:cNvCxnSpPr/>
          <p:nvPr/>
        </p:nvCxnSpPr>
        <p:spPr>
          <a:xfrm flipH="1" rot="10800000">
            <a:off x="5600600" y="2450900"/>
            <a:ext cx="8100" cy="839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1" name="Google Shape;2521;p41"/>
          <p:cNvGrpSpPr/>
          <p:nvPr/>
        </p:nvGrpSpPr>
        <p:grpSpPr>
          <a:xfrm>
            <a:off x="6932850" y="2443118"/>
            <a:ext cx="1589502" cy="1575600"/>
            <a:chOff x="3929014" y="1960515"/>
            <a:chExt cx="286500" cy="267300"/>
          </a:xfrm>
        </p:grpSpPr>
        <p:cxnSp>
          <p:nvCxnSpPr>
            <p:cNvPr id="2522" name="Google Shape;2522;p41"/>
            <p:cNvCxnSpPr/>
            <p:nvPr/>
          </p:nvCxnSpPr>
          <p:spPr>
            <a:xfrm rot="10800000">
              <a:off x="3988455" y="1960515"/>
              <a:ext cx="3000" cy="60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3" name="Google Shape;2523;p41"/>
            <p:cNvSpPr/>
            <p:nvPr/>
          </p:nvSpPr>
          <p:spPr>
            <a:xfrm>
              <a:off x="3929014" y="2021115"/>
              <a:ext cx="286500" cy="2067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Interpreting the final model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