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73" r:id="rId4"/>
    <p:sldId id="276" r:id="rId5"/>
    <p:sldId id="274" r:id="rId6"/>
    <p:sldId id="275" r:id="rId7"/>
    <p:sldId id="277" r:id="rId8"/>
    <p:sldId id="279" r:id="rId9"/>
    <p:sldId id="278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9900"/>
    <a:srgbClr val="F4AF83"/>
    <a:srgbClr val="006666"/>
    <a:srgbClr val="0099FF"/>
    <a:srgbClr val="008080"/>
    <a:srgbClr val="0F9F7D"/>
    <a:srgbClr val="008000"/>
    <a:srgbClr val="373545"/>
    <a:srgbClr val="AF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8C179-06B6-4561-B3EC-F07A3B18C226}" v="1" dt="2025-09-21T10:35:50.8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5FBE0-5C21-4E83-8069-52D09BCDD71E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C5872-5BF2-424D-ADD9-174D7927D3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52924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Hi to all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6DD5-0A30-46AD-B2E1-F25508726044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FBC11-2ED2-450E-A0CC-CEA7380C61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959501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A3652-50D4-4FDF-8386-41D9AF369814}"/>
              </a:ext>
            </a:extLst>
          </p:cNvPr>
          <p:cNvSpPr txBox="1">
            <a:spLocks/>
          </p:cNvSpPr>
          <p:nvPr userDrawn="1"/>
        </p:nvSpPr>
        <p:spPr>
          <a:xfrm>
            <a:off x="777239" y="6634573"/>
            <a:ext cx="5781822" cy="220979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B31DCAD4-E344-44EC-AB07-C9E97F2AF1A1}"/>
              </a:ext>
            </a:extLst>
          </p:cNvPr>
          <p:cNvSpPr txBox="1">
            <a:spLocks/>
          </p:cNvSpPr>
          <p:nvPr userDrawn="1"/>
        </p:nvSpPr>
        <p:spPr>
          <a:xfrm>
            <a:off x="6559062" y="6634573"/>
            <a:ext cx="5195133" cy="220979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F22E408-EF1D-4BD0-98E0-8FC4C9B3A82C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37020"/>
            <a:ext cx="437803" cy="220979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651D7E-4AFA-4EAA-B423-DDD0ED684DAE}"/>
              </a:ext>
            </a:extLst>
          </p:cNvPr>
          <p:cNvSpPr txBox="1">
            <a:spLocks/>
          </p:cNvSpPr>
          <p:nvPr userDrawn="1"/>
        </p:nvSpPr>
        <p:spPr>
          <a:xfrm>
            <a:off x="-1" y="-1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25449CC-CB33-491F-903E-B38334CA8A09}"/>
              </a:ext>
            </a:extLst>
          </p:cNvPr>
          <p:cNvSpPr txBox="1">
            <a:spLocks/>
          </p:cNvSpPr>
          <p:nvPr userDrawn="1"/>
        </p:nvSpPr>
        <p:spPr>
          <a:xfrm>
            <a:off x="0" y="6634573"/>
            <a:ext cx="777239" cy="22152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732032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" y="232759"/>
            <a:ext cx="12192000" cy="714892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505" y="1097279"/>
            <a:ext cx="11779135" cy="5394960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/>
            </a:lvl1pPr>
            <a:lvl2pPr marL="685800" indent="-228600">
              <a:buFont typeface="Wingdings" panose="05000000000000000000" pitchFamily="2" charset="2"/>
              <a:buChar char="q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B998037-E035-4CAB-833F-75CAE5A73D0B}"/>
              </a:ext>
            </a:extLst>
          </p:cNvPr>
          <p:cNvSpPr txBox="1">
            <a:spLocks/>
          </p:cNvSpPr>
          <p:nvPr userDrawn="1"/>
        </p:nvSpPr>
        <p:spPr>
          <a:xfrm>
            <a:off x="777239" y="6642828"/>
            <a:ext cx="5654039" cy="21517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Computer Science and Engineering (Data Science)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C5DB233-EECA-4CB3-99D6-5066ABF08F18}"/>
              </a:ext>
            </a:extLst>
          </p:cNvPr>
          <p:cNvSpPr txBox="1">
            <a:spLocks/>
          </p:cNvSpPr>
          <p:nvPr userDrawn="1"/>
        </p:nvSpPr>
        <p:spPr>
          <a:xfrm>
            <a:off x="6431278" y="6641866"/>
            <a:ext cx="5322917" cy="216133"/>
          </a:xfrm>
          <a:prstGeom prst="rect">
            <a:avLst/>
          </a:prstGeom>
          <a:solidFill>
            <a:srgbClr val="00808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Srinivasa Ramanujan Institute of Technology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CB262772-2230-41D2-9B79-2AECA3A31396}"/>
              </a:ext>
            </a:extLst>
          </p:cNvPr>
          <p:cNvSpPr txBox="1">
            <a:spLocks/>
          </p:cNvSpPr>
          <p:nvPr userDrawn="1"/>
        </p:nvSpPr>
        <p:spPr>
          <a:xfrm>
            <a:off x="11754196" y="6641865"/>
            <a:ext cx="437803" cy="216133"/>
          </a:xfrm>
          <a:prstGeom prst="rect">
            <a:avLst/>
          </a:prstGeom>
          <a:solidFill>
            <a:schemeClr val="accent4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DAC095C-C545-42F9-B93D-2B3224753C51}" type="slidenum">
              <a:rPr lang="en-US" sz="1600" b="1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6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B44364A-DBDE-4F64-9D13-B56BF0C232A3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2191999" cy="232759"/>
          </a:xfrm>
          <a:prstGeom prst="rect">
            <a:avLst/>
          </a:prstGeom>
          <a:solidFill>
            <a:srgbClr val="006666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500" b="1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Coal Mine Safety Monitoring And Alerting System</a:t>
            </a:r>
            <a:endParaRPr lang="en-IN" sz="1500" b="1" i="1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2D5020-7DF7-495B-96CC-4064365630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00" y="5956065"/>
            <a:ext cx="685800" cy="6858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1D25D96C-1396-47B4-9E8C-C053C7555307}"/>
              </a:ext>
            </a:extLst>
          </p:cNvPr>
          <p:cNvSpPr txBox="1">
            <a:spLocks/>
          </p:cNvSpPr>
          <p:nvPr userDrawn="1"/>
        </p:nvSpPr>
        <p:spPr>
          <a:xfrm>
            <a:off x="0" y="6642828"/>
            <a:ext cx="777239" cy="21517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small" baseline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 - 9</a:t>
            </a:r>
            <a:endParaRPr lang="en-IN" sz="1600" b="0" cap="small" baseline="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9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51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1"/>
          <p:cNvSpPr txBox="1">
            <a:spLocks/>
          </p:cNvSpPr>
          <p:nvPr/>
        </p:nvSpPr>
        <p:spPr>
          <a:xfrm>
            <a:off x="6095991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Samreen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224G1A3283</a:t>
            </a:r>
          </a:p>
        </p:txBody>
      </p:sp>
      <p:sp>
        <p:nvSpPr>
          <p:cNvPr id="6" name="Subtitle 11"/>
          <p:cNvSpPr txBox="1">
            <a:spLocks/>
          </p:cNvSpPr>
          <p:nvPr/>
        </p:nvSpPr>
        <p:spPr>
          <a:xfrm>
            <a:off x="3759653" y="2475580"/>
            <a:ext cx="5717489" cy="8980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1400" b="0" i="1" dirty="0"/>
              <a:t>Under the guidance of</a:t>
            </a:r>
          </a:p>
          <a:p>
            <a:pPr>
              <a:spcBef>
                <a:spcPts val="200"/>
              </a:spcBef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Mr. Dr. G. Hemanth Kumar Yadav </a:t>
            </a:r>
            <a:r>
              <a:rPr lang="en-US" sz="2400" b="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 Tech, PhD</a:t>
            </a:r>
            <a:endParaRPr lang="en-IN" sz="2400" b="0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200"/>
              </a:spcBef>
            </a:pPr>
            <a:r>
              <a:rPr lang="en-IN" sz="1400" b="0" dirty="0"/>
              <a:t>Assistant Professor</a:t>
            </a:r>
          </a:p>
        </p:txBody>
      </p:sp>
      <p:sp>
        <p:nvSpPr>
          <p:cNvPr id="7" name="Subtitle 11"/>
          <p:cNvSpPr txBox="1">
            <a:spLocks/>
          </p:cNvSpPr>
          <p:nvPr/>
        </p:nvSpPr>
        <p:spPr>
          <a:xfrm>
            <a:off x="1514475" y="5162533"/>
            <a:ext cx="9163049" cy="1427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500"/>
              </a:spcBef>
            </a:pPr>
            <a:r>
              <a:rPr lang="en-US" sz="42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 of Computer Science and Engineering (Data Science)      </a:t>
            </a:r>
          </a:p>
          <a:p>
            <a:pPr>
              <a:spcBef>
                <a:spcPts val="500"/>
              </a:spcBef>
            </a:pPr>
            <a:r>
              <a:rPr lang="en-US" sz="6500" b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Srinivasa Ramanujan Institute of Technology</a:t>
            </a:r>
          </a:p>
          <a:p>
            <a:pPr>
              <a:spcBef>
                <a:spcPts val="300"/>
              </a:spcBef>
            </a:pPr>
            <a:r>
              <a:rPr lang="en-US" sz="2100" dirty="0">
                <a:effectLst/>
                <a:ea typeface="Times New Roman" panose="02020603050405020304" pitchFamily="18" charset="0"/>
              </a:rPr>
              <a:t>(Affiliated to JNTUA &amp; Approved by AICTE) (Accredited by NAAC with ‘A’ Grade &amp; Accredited by NBA (EEE, ECE &amp; CSE)</a:t>
            </a:r>
            <a:endParaRPr lang="en-US" sz="2100" b="0" dirty="0"/>
          </a:p>
          <a:p>
            <a:pPr>
              <a:spcBef>
                <a:spcPts val="300"/>
              </a:spcBef>
            </a:pPr>
            <a:r>
              <a:rPr lang="en-US" sz="2300" dirty="0" err="1"/>
              <a:t>Rotarypuram</a:t>
            </a:r>
            <a:r>
              <a:rPr lang="en-US" sz="2300" dirty="0"/>
              <a:t> Village, B K </a:t>
            </a:r>
            <a:r>
              <a:rPr lang="en-US" sz="2300" dirty="0" err="1"/>
              <a:t>Samudram</a:t>
            </a:r>
            <a:r>
              <a:rPr lang="en-US" sz="2300" dirty="0"/>
              <a:t> Mandal, </a:t>
            </a:r>
            <a:r>
              <a:rPr lang="en-US" sz="2300" dirty="0" err="1"/>
              <a:t>Ananthapuramu</a:t>
            </a:r>
            <a:r>
              <a:rPr lang="en-US" sz="2300" dirty="0"/>
              <a:t> – 515701.</a:t>
            </a:r>
          </a:p>
          <a:p>
            <a:pPr>
              <a:spcAft>
                <a:spcPts val="100"/>
              </a:spcAft>
            </a:pPr>
            <a:r>
              <a:rPr lang="en-US" sz="2500" dirty="0">
                <a:solidFill>
                  <a:schemeClr val="accent1">
                    <a:lumMod val="50000"/>
                  </a:schemeClr>
                </a:solidFill>
              </a:rPr>
              <a:t>2025 - 2026</a:t>
            </a:r>
            <a:endParaRPr lang="en-US" sz="2500" b="0" dirty="0"/>
          </a:p>
          <a:p>
            <a:endParaRPr lang="en-IN" b="0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6632DCF-444C-4AB9-A9A9-24B78326A786}"/>
              </a:ext>
            </a:extLst>
          </p:cNvPr>
          <p:cNvSpPr txBox="1">
            <a:spLocks/>
          </p:cNvSpPr>
          <p:nvPr/>
        </p:nvSpPr>
        <p:spPr>
          <a:xfrm>
            <a:off x="3574384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Uday Kiran Reddy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234G5A3212</a:t>
            </a:r>
          </a:p>
        </p:txBody>
      </p:sp>
      <p:sp>
        <p:nvSpPr>
          <p:cNvPr id="13" name="Subtitle 11">
            <a:extLst>
              <a:ext uri="{FF2B5EF4-FFF2-40B4-BE49-F238E27FC236}">
                <a16:creationId xmlns:a16="http://schemas.microsoft.com/office/drawing/2014/main" id="{F3C3CADE-4DE0-4FED-8446-912E92DB0292}"/>
              </a:ext>
            </a:extLst>
          </p:cNvPr>
          <p:cNvSpPr txBox="1">
            <a:spLocks/>
          </p:cNvSpPr>
          <p:nvPr/>
        </p:nvSpPr>
        <p:spPr>
          <a:xfrm>
            <a:off x="8617598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 Badrinath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234G5A3203</a:t>
            </a:r>
          </a:p>
        </p:txBody>
      </p:sp>
      <p:sp>
        <p:nvSpPr>
          <p:cNvPr id="14" name="Subtitle 11">
            <a:extLst>
              <a:ext uri="{FF2B5EF4-FFF2-40B4-BE49-F238E27FC236}">
                <a16:creationId xmlns:a16="http://schemas.microsoft.com/office/drawing/2014/main" id="{7DD300AE-D81E-4AC8-BC57-566B57D6C660}"/>
              </a:ext>
            </a:extLst>
          </p:cNvPr>
          <p:cNvSpPr txBox="1">
            <a:spLocks/>
          </p:cNvSpPr>
          <p:nvPr/>
        </p:nvSpPr>
        <p:spPr>
          <a:xfrm>
            <a:off x="1191460" y="1783000"/>
            <a:ext cx="2382924" cy="58453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sz="26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Sai Varshitha</a:t>
            </a:r>
          </a:p>
          <a:p>
            <a:pPr>
              <a:spcBef>
                <a:spcPts val="300"/>
              </a:spcBef>
            </a:pPr>
            <a:r>
              <a:rPr lang="en-US" sz="1200" b="0" dirty="0"/>
              <a:t>Roll No. 224G1A3282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2213882-6464-4A96-96D5-EA4F95F404DE}"/>
              </a:ext>
            </a:extLst>
          </p:cNvPr>
          <p:cNvSpPr/>
          <p:nvPr/>
        </p:nvSpPr>
        <p:spPr>
          <a:xfrm>
            <a:off x="755009" y="335271"/>
            <a:ext cx="10528183" cy="857864"/>
          </a:xfrm>
          <a:prstGeom prst="roundRect">
            <a:avLst/>
          </a:prstGeom>
          <a:solidFill>
            <a:srgbClr val="FF66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Coal Mine Safety Monitoring And Alerting System</a:t>
            </a:r>
            <a:endParaRPr lang="en-IN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50F0CE-B0FB-48DA-AD7D-E96A1D3BC2A8}"/>
              </a:ext>
            </a:extLst>
          </p:cNvPr>
          <p:cNvSpPr/>
          <p:nvPr/>
        </p:nvSpPr>
        <p:spPr>
          <a:xfrm>
            <a:off x="2714840" y="1261696"/>
            <a:ext cx="6762303" cy="3380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500"/>
              </a:spcBef>
              <a:spcAft>
                <a:spcPts val="500"/>
              </a:spcAft>
            </a:pPr>
            <a:r>
              <a:rPr lang="en-IN" sz="1600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by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4CA60F-9532-4FDC-90D1-528E33CD3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105" y="3477046"/>
            <a:ext cx="1843673" cy="168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00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603859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You!!!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96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D3944A0-0FCB-46FB-9E73-72A37CA2B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199" y="1230281"/>
            <a:ext cx="11779135" cy="53949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Coal mining is a </a:t>
            </a:r>
            <a:r>
              <a:rPr lang="en-US" sz="2400" b="1" dirty="0"/>
              <a:t>highly hazardous industry</a:t>
            </a:r>
            <a:r>
              <a:rPr lang="en-US" sz="2400" dirty="0"/>
              <a:t>, with dangers such as </a:t>
            </a:r>
            <a:r>
              <a:rPr lang="en-US" sz="2400" b="1" dirty="0"/>
              <a:t>toxic gases</a:t>
            </a:r>
            <a:r>
              <a:rPr lang="en-US" sz="2400" dirty="0"/>
              <a:t>, </a:t>
            </a:r>
            <a:r>
              <a:rPr lang="en-US" sz="2400" b="1" dirty="0"/>
              <a:t>high temperatures</a:t>
            </a:r>
            <a:r>
              <a:rPr lang="en-US" sz="2400" dirty="0"/>
              <a:t>, and </a:t>
            </a:r>
            <a:r>
              <a:rPr lang="en-US" sz="2400" b="1" dirty="0"/>
              <a:t>communication failures</a:t>
            </a:r>
            <a:r>
              <a:rPr lang="en-US" sz="2400" dirty="0"/>
              <a:t>, where </a:t>
            </a:r>
            <a:r>
              <a:rPr lang="en-US" sz="2400" b="1" dirty="0"/>
              <a:t>traditional safety systems</a:t>
            </a:r>
            <a:r>
              <a:rPr lang="en-US" sz="2400" dirty="0"/>
              <a:t> often fail to provide </a:t>
            </a:r>
            <a:r>
              <a:rPr lang="en-US" sz="2400" b="1" dirty="0"/>
              <a:t>real-time alerts</a:t>
            </a:r>
            <a:r>
              <a:rPr lang="en-US" sz="2400" dirty="0"/>
              <a:t> for sudden disasters. This research develops an </a:t>
            </a:r>
            <a:r>
              <a:rPr lang="en-US" sz="2400" b="1" dirty="0"/>
              <a:t>IoT-based safety monitoring and alert system</a:t>
            </a:r>
            <a:r>
              <a:rPr lang="en-US" sz="2400" dirty="0"/>
              <a:t> designed to address </a:t>
            </a:r>
            <a:r>
              <a:rPr lang="en-US" sz="2400" b="1" dirty="0"/>
              <a:t>life-threatening hazards</a:t>
            </a:r>
            <a:r>
              <a:rPr lang="en-US" sz="2400" dirty="0"/>
              <a:t> including </a:t>
            </a:r>
            <a:r>
              <a:rPr lang="en-US" sz="2400" b="1" dirty="0"/>
              <a:t>methane (CH₄)</a:t>
            </a:r>
            <a:r>
              <a:rPr lang="en-US" sz="2400" dirty="0"/>
              <a:t>, </a:t>
            </a:r>
            <a:r>
              <a:rPr lang="en-US" sz="2400" b="1" dirty="0"/>
              <a:t>carbon monoxide (CO)</a:t>
            </a:r>
            <a:r>
              <a:rPr lang="en-US" sz="2400" dirty="0"/>
              <a:t>, </a:t>
            </a:r>
            <a:r>
              <a:rPr lang="en-US" sz="2400" b="1" dirty="0"/>
              <a:t>oxygen deficiency</a:t>
            </a:r>
            <a:r>
              <a:rPr lang="en-US" sz="2400" dirty="0"/>
              <a:t>, </a:t>
            </a:r>
            <a:r>
              <a:rPr lang="en-US" sz="2400" b="1" dirty="0"/>
              <a:t>excessive heat</a:t>
            </a:r>
            <a:r>
              <a:rPr lang="en-US" sz="2400" dirty="0"/>
              <a:t>, and </a:t>
            </a:r>
            <a:r>
              <a:rPr lang="en-US" sz="2400" b="1" dirty="0"/>
              <a:t>fire</a:t>
            </a:r>
            <a:r>
              <a:rPr lang="en-US" sz="2400" dirty="0"/>
              <a:t>. The system ensures </a:t>
            </a:r>
            <a:r>
              <a:rPr lang="en-US" sz="2400" b="1" dirty="0"/>
              <a:t>continuous underground monitoring</a:t>
            </a:r>
            <a:r>
              <a:rPr lang="en-US" sz="2400" dirty="0"/>
              <a:t> and </a:t>
            </a:r>
            <a:r>
              <a:rPr lang="en-US" sz="2400" b="1" dirty="0"/>
              <a:t>instant alerts</a:t>
            </a:r>
            <a:r>
              <a:rPr lang="en-US" sz="2400" dirty="0"/>
              <a:t> when </a:t>
            </a:r>
            <a:r>
              <a:rPr lang="en-US" sz="2400" b="1" dirty="0"/>
              <a:t>unsafe thresholds</a:t>
            </a:r>
            <a:r>
              <a:rPr lang="en-US" sz="2400" dirty="0"/>
              <a:t> are detected, while enabling </a:t>
            </a:r>
            <a:r>
              <a:rPr lang="en-US" sz="2400" b="1" dirty="0"/>
              <a:t>cloud-based data storage</a:t>
            </a:r>
            <a:r>
              <a:rPr lang="en-US" sz="2400" dirty="0"/>
              <a:t> and </a:t>
            </a:r>
            <a:r>
              <a:rPr lang="en-US" sz="2400" b="1" dirty="0"/>
              <a:t>remote supervision</a:t>
            </a:r>
            <a:r>
              <a:rPr lang="en-US" sz="2400" dirty="0"/>
              <a:t> through </a:t>
            </a:r>
            <a:r>
              <a:rPr lang="en-US" sz="2400" b="1" dirty="0"/>
              <a:t>web and mobile applications</a:t>
            </a:r>
            <a:r>
              <a:rPr lang="en-US" sz="2400" dirty="0"/>
              <a:t>. It integrates </a:t>
            </a:r>
            <a:r>
              <a:rPr lang="en-US" sz="2400" b="1" dirty="0"/>
              <a:t>MQ-series gas sensors</a:t>
            </a:r>
            <a:r>
              <a:rPr lang="en-US" sz="2400" dirty="0"/>
              <a:t>, </a:t>
            </a:r>
            <a:r>
              <a:rPr lang="en-US" sz="2400" b="1" dirty="0"/>
              <a:t>DHT22</a:t>
            </a:r>
            <a:r>
              <a:rPr lang="en-US" sz="2400" dirty="0"/>
              <a:t>, and </a:t>
            </a:r>
            <a:r>
              <a:rPr lang="en-US" sz="2400" b="1" dirty="0"/>
              <a:t>pressure sensors</a:t>
            </a:r>
            <a:r>
              <a:rPr lang="en-US" sz="2400" dirty="0"/>
              <a:t> with an </a:t>
            </a:r>
            <a:r>
              <a:rPr lang="en-US" sz="2400" b="1" dirty="0"/>
              <a:t>ESP32/Arduino microcontroller</a:t>
            </a:r>
            <a:r>
              <a:rPr lang="en-US" sz="2400" dirty="0"/>
              <a:t>, transmitting collected data via </a:t>
            </a:r>
            <a:r>
              <a:rPr lang="en-US" sz="2400" b="1" dirty="0"/>
              <a:t>Wi-Fi or GSM</a:t>
            </a:r>
            <a:r>
              <a:rPr lang="en-US" sz="2400" dirty="0"/>
              <a:t> to a </a:t>
            </a:r>
            <a:r>
              <a:rPr lang="en-US" sz="2400" b="1" dirty="0"/>
              <a:t>cloud dashboard</a:t>
            </a:r>
            <a:r>
              <a:rPr lang="en-US" sz="2400" dirty="0"/>
              <a:t> for </a:t>
            </a:r>
            <a:r>
              <a:rPr lang="en-US" sz="2400" b="1" dirty="0"/>
              <a:t>live monitoring</a:t>
            </a:r>
            <a:r>
              <a:rPr lang="en-US" sz="2400" dirty="0"/>
              <a:t>. Results demonstrate that the system effectively </a:t>
            </a:r>
            <a:r>
              <a:rPr lang="en-US" sz="2400" b="1" dirty="0"/>
              <a:t>detects unsafe conditions</a:t>
            </a:r>
            <a:r>
              <a:rPr lang="en-US" sz="2400" dirty="0"/>
              <a:t> in </a:t>
            </a:r>
            <a:r>
              <a:rPr lang="en-US" sz="2400" b="1" dirty="0"/>
              <a:t>real time</a:t>
            </a:r>
            <a:r>
              <a:rPr lang="en-US" sz="2400" dirty="0"/>
              <a:t>, </a:t>
            </a:r>
            <a:r>
              <a:rPr lang="en-US" sz="2400" b="1" dirty="0"/>
              <a:t>triggers immediate alerts</a:t>
            </a:r>
            <a:r>
              <a:rPr lang="en-US" sz="2400" dirty="0"/>
              <a:t>, and allows </a:t>
            </a:r>
            <a:r>
              <a:rPr lang="en-US" sz="2400" b="1" dirty="0"/>
              <a:t>remote supervision</a:t>
            </a:r>
            <a:r>
              <a:rPr lang="en-US" sz="2400" dirty="0"/>
              <a:t>, thereby </a:t>
            </a:r>
            <a:r>
              <a:rPr lang="en-US" sz="2400" b="1" dirty="0"/>
              <a:t>enhancing miner safety</a:t>
            </a:r>
            <a:r>
              <a:rPr lang="en-US" sz="2400" dirty="0"/>
              <a:t> and </a:t>
            </a:r>
            <a:r>
              <a:rPr lang="en-US" sz="2400" b="1" dirty="0"/>
              <a:t>reducing accidents</a:t>
            </a:r>
            <a:r>
              <a:rPr lang="en-US" sz="2400" dirty="0"/>
              <a:t>. Overall, </a:t>
            </a:r>
            <a:r>
              <a:rPr lang="en-US" sz="2400" b="1" dirty="0"/>
              <a:t>IoT technology</a:t>
            </a:r>
            <a:r>
              <a:rPr lang="en-US" sz="2400" dirty="0"/>
              <a:t> offers a </a:t>
            </a:r>
            <a:r>
              <a:rPr lang="en-US" sz="2400" b="1" dirty="0"/>
              <a:t>scalable and reliable solution</a:t>
            </a:r>
            <a:r>
              <a:rPr lang="en-US" sz="2400" dirty="0"/>
              <a:t> for improving </a:t>
            </a:r>
            <a:r>
              <a:rPr lang="en-US" sz="2400" b="1" dirty="0"/>
              <a:t>coal mine safety</a:t>
            </a:r>
            <a:r>
              <a:rPr lang="en-US" sz="2400" dirty="0"/>
              <a:t> through </a:t>
            </a:r>
            <a:r>
              <a:rPr lang="en-US" sz="2400" b="1" dirty="0"/>
              <a:t>real-time hazard detection</a:t>
            </a:r>
            <a:r>
              <a:rPr lang="en-US" sz="2400" dirty="0"/>
              <a:t>, </a:t>
            </a:r>
            <a:r>
              <a:rPr lang="en-US" sz="2400" b="1" dirty="0"/>
              <a:t>accident prevention</a:t>
            </a:r>
            <a:r>
              <a:rPr lang="en-US" sz="2400" dirty="0"/>
              <a:t>, and better </a:t>
            </a:r>
            <a:r>
              <a:rPr lang="en-US" sz="2400" b="1" dirty="0"/>
              <a:t>protection of workers</a:t>
            </a:r>
            <a:r>
              <a:rPr lang="en-US" sz="2400" dirty="0"/>
              <a:t> in </a:t>
            </a:r>
            <a:r>
              <a:rPr lang="en-US" sz="2400" b="1" dirty="0"/>
              <a:t>hazardous environments</a:t>
            </a:r>
            <a:r>
              <a:rPr lang="en-US" sz="2400" dirty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112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2D7B-CF16-46D8-8243-8661747A4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CA917-AD8E-4861-804D-4A5A6A20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Abstract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Introduction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Literature survey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Proposed Work 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References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GitHub Link</a:t>
            </a:r>
          </a:p>
          <a:p>
            <a:pPr marL="461963" indent="-461963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/>
              <a:t>Queries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2094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32F6-FBCB-466E-BBD9-82200D06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C86CD8-CB6D-4B54-951B-2D0FC1B87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0" y="1349206"/>
            <a:ext cx="11779135" cy="4603725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b="1" dirty="0"/>
              <a:t>Coal mining hazards</a:t>
            </a:r>
            <a:r>
              <a:rPr lang="en-US" dirty="0"/>
              <a:t> – Coal mines are prone to toxic gases, high temperatures, oxygen deficiency, and communication failures, making miner safety a major concern.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/>
            <a:r>
              <a:rPr lang="en-US" b="1" dirty="0"/>
              <a:t>Limitations of traditional systems</a:t>
            </a:r>
            <a:r>
              <a:rPr lang="en-US" dirty="0"/>
              <a:t> – Existing safety systems often fail to provide real-time monitoring and instant alerts during emergencies.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/>
            <a:r>
              <a:rPr lang="en-US" b="1" dirty="0"/>
              <a:t>Need for smart solutions</a:t>
            </a:r>
            <a:r>
              <a:rPr lang="en-US" dirty="0"/>
              <a:t> – Continuous monitoring and quick detection of unsafe conditions are essential to prevent accidents and protect miners.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/>
            <a:r>
              <a:rPr lang="en-US" b="1" dirty="0"/>
              <a:t>Role of IoT</a:t>
            </a:r>
            <a:r>
              <a:rPr lang="en-US" dirty="0"/>
              <a:t> – IoT technology enables real-time data collection, cloud storage, and instant notifications through web and mobile applications.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/>
            <a:r>
              <a:rPr lang="en-US" b="1" dirty="0"/>
              <a:t>Project aim</a:t>
            </a:r>
            <a:r>
              <a:rPr lang="en-US" dirty="0"/>
              <a:t> – This project proposes an IoT-based coal mine safety monitoring system that ensures real-time alerts, improves supervision, and enhances miner safety.</a:t>
            </a:r>
          </a:p>
        </p:txBody>
      </p:sp>
    </p:spTree>
    <p:extLst>
      <p:ext uri="{BB962C8B-B14F-4D97-AF65-F5344CB8AC3E}">
        <p14:creationId xmlns:p14="http://schemas.microsoft.com/office/powerpoint/2010/main" val="31678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B1F9-5637-475E-835E-7AA9BC8E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n-US" dirty="0"/>
              <a:t>Literature Survey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724B96-9C9C-BF71-74CF-E01F65398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874302"/>
              </p:ext>
            </p:extLst>
          </p:nvPr>
        </p:nvGraphicFramePr>
        <p:xfrm>
          <a:off x="149291" y="1020874"/>
          <a:ext cx="1160728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412">
                  <a:extLst>
                    <a:ext uri="{9D8B030D-6E8A-4147-A177-3AD203B41FA5}">
                      <a16:colId xmlns:a16="http://schemas.microsoft.com/office/drawing/2014/main" val="1877128159"/>
                    </a:ext>
                  </a:extLst>
                </a:gridCol>
                <a:gridCol w="2192175">
                  <a:extLst>
                    <a:ext uri="{9D8B030D-6E8A-4147-A177-3AD203B41FA5}">
                      <a16:colId xmlns:a16="http://schemas.microsoft.com/office/drawing/2014/main" val="2353965450"/>
                    </a:ext>
                  </a:extLst>
                </a:gridCol>
                <a:gridCol w="1290609">
                  <a:extLst>
                    <a:ext uri="{9D8B030D-6E8A-4147-A177-3AD203B41FA5}">
                      <a16:colId xmlns:a16="http://schemas.microsoft.com/office/drawing/2014/main" val="4271515949"/>
                    </a:ext>
                  </a:extLst>
                </a:gridCol>
                <a:gridCol w="1508864">
                  <a:extLst>
                    <a:ext uri="{9D8B030D-6E8A-4147-A177-3AD203B41FA5}">
                      <a16:colId xmlns:a16="http://schemas.microsoft.com/office/drawing/2014/main" val="919807571"/>
                    </a:ext>
                  </a:extLst>
                </a:gridCol>
                <a:gridCol w="2086330">
                  <a:extLst>
                    <a:ext uri="{9D8B030D-6E8A-4147-A177-3AD203B41FA5}">
                      <a16:colId xmlns:a16="http://schemas.microsoft.com/office/drawing/2014/main" val="2381179260"/>
                    </a:ext>
                  </a:extLst>
                </a:gridCol>
                <a:gridCol w="1816755">
                  <a:extLst>
                    <a:ext uri="{9D8B030D-6E8A-4147-A177-3AD203B41FA5}">
                      <a16:colId xmlns:a16="http://schemas.microsoft.com/office/drawing/2014/main" val="1551066819"/>
                    </a:ext>
                  </a:extLst>
                </a:gridCol>
                <a:gridCol w="2244135">
                  <a:extLst>
                    <a:ext uri="{9D8B030D-6E8A-4147-A177-3AD203B41FA5}">
                      <a16:colId xmlns:a16="http://schemas.microsoft.com/office/drawing/2014/main" val="652884482"/>
                    </a:ext>
                  </a:extLst>
                </a:gridCol>
              </a:tblGrid>
              <a:tr h="565748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Author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Journal Name &amp;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Methodology Adapted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Findings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3324784"/>
                  </a:ext>
                </a:extLst>
              </a:tr>
              <a:tr h="1158436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Coal Mine Monitoring &amp; Alerting System with Smart Helmet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Gopi Setty,</a:t>
                      </a:r>
                    </a:p>
                    <a:p>
                      <a:r>
                        <a:rPr lang="en-US" sz="1600" dirty="0"/>
                        <a:t>Ramesh,</a:t>
                      </a:r>
                    </a:p>
                    <a:p>
                      <a:r>
                        <a:rPr lang="en-US" sz="1600" dirty="0"/>
                        <a:t>Satish </a:t>
                      </a:r>
                      <a:r>
                        <a:rPr lang="en-US" sz="1600" dirty="0" err="1"/>
                        <a:t>Bojjawar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IJARCCE &amp;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research represents ZigBee based WMS using a Smart Helmet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Coal mine Safety, Monitoring System, IoT, ZigBee, Smart Helmet.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Dependence on ZigBee only. Introducing LoRa for more efficient in deep underground Conditions.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871686"/>
                  </a:ext>
                </a:extLst>
              </a:tr>
              <a:tr h="158948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Advanced Coal Mine Safety Monitoring &amp; Auto Alert System using LoRa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N. Lakshmi </a:t>
                      </a:r>
                      <a:r>
                        <a:rPr lang="en-US" sz="1600" dirty="0" err="1"/>
                        <a:t>pathi</a:t>
                      </a:r>
                      <a:r>
                        <a:rPr lang="en-US" sz="1600" dirty="0"/>
                        <a:t> &amp; Amit Arora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CVR Journal Of Science and Technology</a:t>
                      </a:r>
                    </a:p>
                    <a:p>
                      <a:r>
                        <a:rPr lang="en-US" sz="1600" dirty="0"/>
                        <a:t>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Our device monitors coal mine conditions using </a:t>
                      </a:r>
                      <a:r>
                        <a:rPr lang="en-US" sz="1600" dirty="0" err="1"/>
                        <a:t>NodeMCU</a:t>
                      </a:r>
                      <a:r>
                        <a:rPr lang="en-US" sz="1600" dirty="0"/>
                        <a:t> ESP8266 with LoRa communication.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Monitoring via LoRa/ESP8266,sending emails &amp; data to Thing Speak, </a:t>
                      </a:r>
                      <a:r>
                        <a:rPr lang="en-US" sz="1600" dirty="0" err="1"/>
                        <a:t>includes,tempera-ture</a:t>
                      </a:r>
                      <a:r>
                        <a:rPr lang="en-US" sz="1600" dirty="0"/>
                        <a:t>, gas detector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It lacks integration with automated emergency response mechanisms.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20766"/>
                  </a:ext>
                </a:extLst>
              </a:tr>
              <a:tr h="1158436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Coal Mine Safety Monitoring System Using LoRa cloud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W. Akram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SSRN</a:t>
                      </a:r>
                    </a:p>
                    <a:p>
                      <a:r>
                        <a:rPr lang="en-US" sz="16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This system uses Arduino UNO connected via LoRa for monitoring and alerts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Monitors environmental conditions in real time, enables remote monitoring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Limited to prototype testing without large scale validation or integration of advanced analytics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2009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155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798DA22-7CB2-43B1-8B38-789CEC284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0" y="1078229"/>
            <a:ext cx="11779135" cy="5394960"/>
          </a:xfrm>
        </p:spPr>
        <p:txBody>
          <a:bodyPr>
            <a:normAutofit fontScale="77500" lnSpcReduction="20000"/>
          </a:bodyPr>
          <a:lstStyle/>
          <a:p>
            <a:pPr marL="457200" indent="-457200"/>
            <a:r>
              <a:rPr lang="en-US" b="1" dirty="0"/>
              <a:t>Real-time Environmental Monitoring</a:t>
            </a:r>
            <a:r>
              <a:rPr lang="en-US" dirty="0"/>
              <a:t>: The system is designed to </a:t>
            </a:r>
            <a:r>
              <a:rPr lang="en-US" b="1" dirty="0"/>
              <a:t>continuously monitor</a:t>
            </a:r>
            <a:r>
              <a:rPr lang="en-US" dirty="0"/>
              <a:t> underground conditions in real time, including toxic gases like methane (CH4​) and carbon monoxide (CO), as well as temperature, humidity, and air pressure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/>
            <a:r>
              <a:rPr lang="en-US" b="1" dirty="0"/>
              <a:t>Sensor and Microcontroller Integration</a:t>
            </a:r>
            <a:r>
              <a:rPr lang="en-US" dirty="0"/>
              <a:t>: It uses various sensors, specifically </a:t>
            </a:r>
            <a:r>
              <a:rPr lang="en-US" b="1" dirty="0"/>
              <a:t>MQ-series gas sensors</a:t>
            </a:r>
            <a:r>
              <a:rPr lang="en-US" dirty="0"/>
              <a:t>, a </a:t>
            </a:r>
            <a:r>
              <a:rPr lang="en-US" b="1" dirty="0"/>
              <a:t>DHT22 sensor</a:t>
            </a:r>
            <a:r>
              <a:rPr lang="en-US" dirty="0"/>
              <a:t> for temperature and humidity, and pressure sensors, all connected to an </a:t>
            </a:r>
            <a:r>
              <a:rPr lang="en-US" b="1" dirty="0"/>
              <a:t>ESP32/Arduino microcontroller</a:t>
            </a:r>
            <a:r>
              <a:rPr lang="en-US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457200" indent="-457200"/>
            <a:r>
              <a:rPr lang="en-US" b="1" dirty="0"/>
              <a:t>Data Transmission to the Cloud</a:t>
            </a:r>
            <a:r>
              <a:rPr lang="en-US" dirty="0"/>
              <a:t>: The collected real-time data from the sensors is transmitted via </a:t>
            </a:r>
            <a:r>
              <a:rPr lang="en-US" b="1" dirty="0"/>
              <a:t>Wi-Fi or GSM</a:t>
            </a:r>
            <a:r>
              <a:rPr lang="en-US" dirty="0"/>
              <a:t> to a cloud-based dashboard</a:t>
            </a:r>
          </a:p>
          <a:p>
            <a:pPr marL="457200" indent="-457200"/>
            <a:endParaRPr lang="en-US" b="1" dirty="0"/>
          </a:p>
          <a:p>
            <a:pPr marL="457200" indent="-457200"/>
            <a:r>
              <a:rPr lang="en-US" b="1" dirty="0"/>
              <a:t>Instant Alerts and Live Supervision</a:t>
            </a:r>
            <a:r>
              <a:rPr lang="en-US" dirty="0"/>
              <a:t>: The system is designed to trigger </a:t>
            </a:r>
            <a:r>
              <a:rPr lang="en-US" b="1" dirty="0"/>
              <a:t>instant alerts</a:t>
            </a:r>
            <a:r>
              <a:rPr lang="en-US" dirty="0"/>
              <a:t> when unsafe thresholds are detected. This allows for </a:t>
            </a:r>
            <a:r>
              <a:rPr lang="en-US" b="1" dirty="0"/>
              <a:t>live monitoring </a:t>
            </a:r>
            <a:r>
              <a:rPr lang="en-US" dirty="0"/>
              <a:t>through web and mobile applications, ensuring continuous supervision.</a:t>
            </a:r>
          </a:p>
          <a:p>
            <a:pPr marL="457200" indent="-457200"/>
            <a:endParaRPr lang="en-US" dirty="0"/>
          </a:p>
          <a:p>
            <a:pPr marL="457200" indent="-457200"/>
            <a:r>
              <a:rPr lang="en-US" b="1" dirty="0"/>
              <a:t>Enhanced Miner Safety</a:t>
            </a:r>
            <a:r>
              <a:rPr lang="en-US" dirty="0"/>
              <a:t>: By providing continuous monitoring and immediate alerts, the system's primary objective is to </a:t>
            </a:r>
            <a:r>
              <a:rPr lang="en-US" b="1" dirty="0"/>
              <a:t>reduce accidents</a:t>
            </a:r>
            <a:r>
              <a:rPr lang="en-US" dirty="0"/>
              <a:t> and improve the overall safety of miners.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269961-B761-7EB0-4D58-ED530A146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monitoring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web and mobile applications, ensuring continuous supervision.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08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1C01-5208-489A-A3A6-AF3CB24A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9AA8B-A301-49BF-9DA8-22F61405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30" y="1349206"/>
            <a:ext cx="11779135" cy="5394960"/>
          </a:xfrm>
        </p:spPr>
        <p:txBody>
          <a:bodyPr>
            <a:normAutofit/>
          </a:bodyPr>
          <a:lstStyle/>
          <a:p>
            <a:r>
              <a:rPr lang="en-US" dirty="0"/>
              <a:t>[1]. </a:t>
            </a:r>
            <a:r>
              <a:rPr lang="en-IN" dirty="0"/>
              <a:t>Thilaga raj M, R Krishna Kumar </a:t>
            </a:r>
            <a:r>
              <a:rPr lang="en-US" dirty="0"/>
              <a:t>and Krishna Raj N, “</a:t>
            </a:r>
            <a:r>
              <a:rPr lang="en-US" b="1" dirty="0"/>
              <a:t>Design and implementation of Coal Mine Safety Monitoring and Alerting System using IoT</a:t>
            </a:r>
            <a:r>
              <a:rPr lang="en-US" dirty="0"/>
              <a:t>” </a:t>
            </a:r>
            <a:r>
              <a:rPr lang="en-US" i="1" dirty="0"/>
              <a:t>International Journal Of Modern Agriculture</a:t>
            </a:r>
            <a:r>
              <a:rPr lang="en-US" dirty="0"/>
              <a:t>, vol. 10, NO.2(2021).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[2]. P. Sawant, S. Godse and K Kasar “</a:t>
            </a:r>
            <a:r>
              <a:rPr lang="en-US" b="1" dirty="0"/>
              <a:t>Arduino Based Smart Helmet For Coal Mine Safety</a:t>
            </a:r>
            <a:r>
              <a:rPr lang="en-US" dirty="0"/>
              <a:t>” SSRN Electron vol.9, NO.4(2020).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[3]. Anand Viswa Karma, Animesh Yash and Anishka Singh, “</a:t>
            </a:r>
            <a:r>
              <a:rPr lang="en-US" b="1" dirty="0"/>
              <a:t>IoT Mining Tracking &amp; Worker Safety Helmet</a:t>
            </a:r>
            <a:r>
              <a:rPr lang="en-US" dirty="0"/>
              <a:t>” IJRASET vol.12,(2024).</a:t>
            </a:r>
          </a:p>
          <a:p>
            <a:endParaRPr lang="en-US" dirty="0"/>
          </a:p>
          <a:p>
            <a:pPr marL="577850" indent="-577850">
              <a:buNone/>
            </a:pPr>
            <a:endParaRPr lang="en-US" dirty="0"/>
          </a:p>
          <a:p>
            <a:pPr marL="577850" indent="-577850">
              <a:buNone/>
            </a:pPr>
            <a:endParaRPr lang="en-US" dirty="0"/>
          </a:p>
          <a:p>
            <a:pPr marL="577850" indent="-57785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8754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C8ED-E8F7-40CD-8D41-BF01C7A78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0" strike="noStrike" spc="-1" dirty="0">
                <a:solidFill>
                  <a:srgbClr val="FFFFFF"/>
                </a:solidFill>
                <a:latin typeface="Times New Roman"/>
              </a:rPr>
              <a:t>Git Hub Dashboards of each student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6578A73-D112-6861-9A96-EA4E8ED0AE2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/>
        </p:blipFill>
        <p:spPr>
          <a:xfrm>
            <a:off x="1140884" y="1107038"/>
            <a:ext cx="9592732" cy="4128180"/>
          </a:xfrm>
          <a:prstGeom prst="rect">
            <a:avLst/>
          </a:prstGeom>
          <a:ln w="0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230333-6268-988A-D03E-098BB3A2845B}"/>
              </a:ext>
            </a:extLst>
          </p:cNvPr>
          <p:cNvSpPr txBox="1">
            <a:spLocks/>
          </p:cNvSpPr>
          <p:nvPr/>
        </p:nvSpPr>
        <p:spPr>
          <a:xfrm>
            <a:off x="199505" y="5497285"/>
            <a:ext cx="11779135" cy="994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dirty="0"/>
              <a:t>Repository Name Like: </a:t>
            </a:r>
            <a:r>
              <a:rPr lang="en-US"/>
              <a:t>CSD 2024 – 25 </a:t>
            </a:r>
            <a:r>
              <a:rPr lang="en-US" dirty="0"/>
              <a:t>Batch: A – XX</a:t>
            </a:r>
          </a:p>
          <a:p>
            <a:pPr marL="457200" indent="-457200"/>
            <a:r>
              <a:rPr lang="en-US" dirty="0"/>
              <a:t>Under that project data upload literature survey papers, and son on..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6BAEDE-FCD2-94AF-9AF2-3A99591A5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198915" y="4125685"/>
            <a:ext cx="468086" cy="1959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70F4D-121C-AD0E-B441-3D4678B999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057401" y="2166256"/>
            <a:ext cx="468086" cy="2177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1E50EC-577C-CC91-939F-2DB8FC405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25" t="24605" r="78751" b="18256"/>
          <a:stretch/>
        </p:blipFill>
        <p:spPr>
          <a:xfrm>
            <a:off x="2302331" y="1654925"/>
            <a:ext cx="468086" cy="19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406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53613" y="2375670"/>
            <a:ext cx="6920484" cy="15951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9600" i="1" dirty="0">
                <a:ln w="0"/>
                <a:solidFill>
                  <a:srgbClr val="FF66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Any Queries?</a:t>
            </a:r>
            <a:endParaRPr lang="en-IN" sz="9600" dirty="0">
              <a:ln w="0"/>
              <a:solidFill>
                <a:srgbClr val="FF66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1305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1490</TotalTime>
  <Words>961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Times New Roman</vt:lpstr>
      <vt:lpstr>Wingdings</vt:lpstr>
      <vt:lpstr>Custom Design</vt:lpstr>
      <vt:lpstr>PowerPoint Presentation</vt:lpstr>
      <vt:lpstr>Abstract</vt:lpstr>
      <vt:lpstr>Contents</vt:lpstr>
      <vt:lpstr>Introduction</vt:lpstr>
      <vt:lpstr>Literature Survey</vt:lpstr>
      <vt:lpstr>Proposed System</vt:lpstr>
      <vt:lpstr>Reference</vt:lpstr>
      <vt:lpstr>Git Hub Dashboards of each student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venkatesh k</dc:creator>
  <cp:lastModifiedBy>chagalsamreen895@gmail.com</cp:lastModifiedBy>
  <cp:revision>121</cp:revision>
  <dcterms:created xsi:type="dcterms:W3CDTF">2019-06-11T05:35:51Z</dcterms:created>
  <dcterms:modified xsi:type="dcterms:W3CDTF">2025-09-21T12:31:41Z</dcterms:modified>
</cp:coreProperties>
</file>