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94660"/>
  </p:normalViewPr>
  <p:slideViewPr>
    <p:cSldViewPr snapToGrid="0">
      <p:cViewPr varScale="1">
        <p:scale>
          <a:sx n="75" d="100"/>
          <a:sy n="75" d="100"/>
        </p:scale>
        <p:origin x="4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97834-D538-4961-8C92-587B9561DD24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2CD24-092D-40DA-AD14-BA9472BB8A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2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2CD24-092D-40DA-AD14-BA9472BB8AD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830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2CD24-092D-40DA-AD14-BA9472BB8AD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248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2CD24-092D-40DA-AD14-BA9472BB8AD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4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2CD24-092D-40DA-AD14-BA9472BB8AD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873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2CD24-092D-40DA-AD14-BA9472BB8AD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550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2CD24-092D-40DA-AD14-BA9472BB8AD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59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6CBF47-78EF-4972-B694-7F57F487A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7430077-8FDD-4B10-AFFB-934BDF42F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0B58F1-470C-40D2-A020-99AA1A9F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571F-64B0-42D6-AC4A-3FDB135FE0A0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82081D-6A61-4AFA-A773-A42EDD80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5F2064-A6EF-4F5F-83EF-3DA80A4B8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45FB-F509-43AA-9330-3F385FE8F6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77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ABD479-DF8A-40BF-8370-C9CB7FF1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EA19C5-A00B-425E-BB15-FA7E1C660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546568-4449-40C0-8F0C-E729B49B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571F-64B0-42D6-AC4A-3FDB135FE0A0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A0980C-3107-4314-91EE-2247A6318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C48EDC-BF0E-48D7-A381-80C1A4454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45FB-F509-43AA-9330-3F385FE8F6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45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909FA8F-24A5-4B22-9D8A-E6AFE2EB4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60FC590-FD84-415A-BC4A-04FEBF2E0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8C71D2-6DA0-4C37-B5C0-47A85D51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571F-64B0-42D6-AC4A-3FDB135FE0A0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74E55B-FC99-4122-B1D1-2D6E84072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552C83-C368-421C-87A0-EA114A93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45FB-F509-43AA-9330-3F385FE8F6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00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654F8-B7C2-42E6-AEEC-41BE6392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549EC8-9249-4C66-8A73-901511580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A4D88C-B84D-4A56-8A5D-E9106543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571F-64B0-42D6-AC4A-3FDB135FE0A0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06828C-65B0-496D-9163-EE61BBD9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0EF51A-5ABE-4894-8C35-E3A48D285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45FB-F509-43AA-9330-3F385FE8F6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83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0E4B2A-BE21-42B3-8C3C-7A85072B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7370A4-BE1D-4DCE-BAB6-594D80CB0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13821D-C595-4E20-A540-E5CFBF01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571F-64B0-42D6-AC4A-3FDB135FE0A0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640F26-572B-412A-B118-B74778EF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18E7C1-C9C1-436C-B584-2C602094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45FB-F509-43AA-9330-3F385FE8F6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75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D102E-2D0A-4F16-BEBA-0B34E5AA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05EC31-DA3A-475F-835C-0DA4912F2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A14D5B-DE8A-436A-A8A8-6C0CD9E5D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B259EB-86BC-4B5A-9546-CB9F7A42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571F-64B0-42D6-AC4A-3FDB135FE0A0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02EB17-29F7-462B-8EE5-F8A8D4F5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53A87D-B652-4DF5-AFA7-6B74F50A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45FB-F509-43AA-9330-3F385FE8F6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77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EAE061-9BCE-45DF-9D59-B7699E942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0085E1-66FF-4959-ABC7-6B0B7B5ED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8352D5-9786-4378-A1E5-5CECCEA33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BCEBCD-EB76-4D87-B4BA-CAE1DF4A8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940060A-0648-486D-913F-340227951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665C994-C007-4B4D-9F0F-41BA18951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571F-64B0-42D6-AC4A-3FDB135FE0A0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CFBC1BC-ACD2-42A5-AACA-E5B1992A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594ACC6-931C-4997-B6C3-B7467CFA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45FB-F509-43AA-9330-3F385FE8F6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57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9A0D0-6047-469B-B231-79358F18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E40E66-C956-4C2B-B162-F05174855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571F-64B0-42D6-AC4A-3FDB135FE0A0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FFC889-E0BD-474A-9C17-2EAAF0C2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06F3EE-A78D-4550-BEA3-6429D7F2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45FB-F509-43AA-9330-3F385FE8F6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53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1CF5A4F-4593-41E4-AA3F-619F029C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571F-64B0-42D6-AC4A-3FDB135FE0A0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6BDC560-546D-473F-9A88-E7669B08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43CE32-BEED-493E-A5E6-6995FFC89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45FB-F509-43AA-9330-3F385FE8F6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49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C99BD8-D8A7-4ABC-8A61-5B4ABAE0B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58AA8D-02D0-41CD-A1FC-D86F654AF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4A67AD-6594-40C2-B6DE-2A915B90B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5D640E-B4D4-492D-9B8A-B7FB3C06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571F-64B0-42D6-AC4A-3FDB135FE0A0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282D63-FC13-4444-B94F-E7901282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C53FEF-A058-43C5-8D79-83249004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45FB-F509-43AA-9330-3F385FE8F6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34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D15E19-F9A5-4DDB-8193-CACD01C4A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B8F8C06-A94F-41A2-BB7C-4DA74E9FD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3AF1B6-169D-4B91-9FBC-7C8D73A7B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588122-B2E0-4289-922F-72997768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571F-64B0-42D6-AC4A-3FDB135FE0A0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3A2637-3A8F-4D8B-897F-B81B037AB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07BFFC-B07D-456E-9911-ECD80561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45FB-F509-43AA-9330-3F385FE8F6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78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A6E79B7-01BA-4070-AAC2-C93806D98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A77526-D4B9-450A-A634-9034C46C5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4E0768-9DE5-4049-B99A-B7301907B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D571F-64B0-42D6-AC4A-3FDB135FE0A0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EA3DDD-0D8F-414A-BA1E-561979DBC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AED7D6-4E3A-4B21-9081-FFA6CFBDE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C45FB-F509-43AA-9330-3F385FE8F6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87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stephanedc/tutorial-cnn-partie-1-mnist-digits-classific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code/anktplwl91/visualizing-what-your-convnet-learns" TargetMode="External"/><Relationship Id="rId4" Type="http://schemas.openxmlformats.org/officeDocument/2006/relationships/hyperlink" Target="https://www.kaggle.com/code/arpitjain007/guide-to-visualize-filters-and-feature-maps-in-cn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05DD1-67B8-4F63-B6EF-B351302A4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8" y="1161142"/>
            <a:ext cx="10914743" cy="2692400"/>
          </a:xfrm>
        </p:spPr>
        <p:txBody>
          <a:bodyPr>
            <a:normAutofit/>
          </a:bodyPr>
          <a:lstStyle/>
          <a:p>
            <a:r>
              <a:rPr lang="fr-FR" dirty="0" err="1"/>
              <a:t>Convolutional</a:t>
            </a:r>
            <a:r>
              <a:rPr lang="fr-FR" dirty="0"/>
              <a:t> Neural Networks </a:t>
            </a:r>
            <a:br>
              <a:rPr lang="fr-FR" dirty="0"/>
            </a:br>
            <a:r>
              <a:rPr lang="fr-FR" dirty="0"/>
              <a:t>for</a:t>
            </a:r>
            <a:br>
              <a:rPr lang="fr-FR" dirty="0"/>
            </a:br>
            <a:r>
              <a:rPr lang="fr-FR" dirty="0"/>
              <a:t>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67559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24311-EF88-4789-B0B6-00302122D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71" y="308881"/>
            <a:ext cx="11564258" cy="881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Etape de </a:t>
            </a:r>
            <a:r>
              <a:rPr lang="fr-FR" dirty="0" err="1"/>
              <a:t>Pooling</a:t>
            </a:r>
            <a:r>
              <a:rPr lang="fr-FR" dirty="0"/>
              <a:t> (</a:t>
            </a:r>
            <a:r>
              <a:rPr lang="fr-FR" dirty="0" err="1"/>
              <a:t>aggrégation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b="0" dirty="0"/>
          </a:p>
          <a:p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D2FCE0-07F9-4D8E-82D9-64BFE8281E09}"/>
              </a:ext>
            </a:extLst>
          </p:cNvPr>
          <p:cNvSpPr txBox="1"/>
          <p:nvPr/>
        </p:nvSpPr>
        <p:spPr>
          <a:xfrm>
            <a:off x="0" y="6610006"/>
            <a:ext cx="5413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Source : Yu D. et.al, </a:t>
            </a:r>
            <a:r>
              <a:rPr lang="en-US" sz="1000" dirty="0"/>
              <a:t>Mixed Pooling for Convolutional Neural Networks, RSKT'14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156BE-3C3F-4069-9798-EB4440BA14D8}"/>
              </a:ext>
            </a:extLst>
          </p:cNvPr>
          <p:cNvSpPr txBox="1"/>
          <p:nvPr/>
        </p:nvSpPr>
        <p:spPr>
          <a:xfrm>
            <a:off x="313871" y="6030399"/>
            <a:ext cx="6232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Le </a:t>
            </a:r>
            <a:r>
              <a:rPr lang="fr-FR" sz="2000" dirty="0" err="1"/>
              <a:t>pooling</a:t>
            </a:r>
            <a:r>
              <a:rPr lang="fr-FR" sz="2000" dirty="0"/>
              <a:t> est aussi utile pour </a:t>
            </a:r>
            <a:r>
              <a:rPr lang="fr-FR" sz="2000" b="1" dirty="0"/>
              <a:t>diminuer</a:t>
            </a:r>
            <a:r>
              <a:rPr lang="fr-FR" sz="2000" dirty="0"/>
              <a:t> la taille de l’image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137BF7-9AC1-4FDB-9983-A4795AD16693}"/>
              </a:ext>
            </a:extLst>
          </p:cNvPr>
          <p:cNvSpPr txBox="1"/>
          <p:nvPr/>
        </p:nvSpPr>
        <p:spPr>
          <a:xfrm>
            <a:off x="313871" y="1269999"/>
            <a:ext cx="6800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Le choix du type de </a:t>
            </a:r>
            <a:r>
              <a:rPr lang="fr-FR" sz="2000" dirty="0" err="1"/>
              <a:t>pooling</a:t>
            </a:r>
            <a:r>
              <a:rPr lang="fr-FR" sz="2000" dirty="0"/>
              <a:t> est un hyperparamètre du modèle !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A71C63-02A1-41FA-AFB7-2BC3E2C83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514" y="1749937"/>
            <a:ext cx="5938041" cy="407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77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24311-EF88-4789-B0B6-00302122D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71" y="308881"/>
            <a:ext cx="11564258" cy="881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Architecture d’un CNN</a:t>
            </a:r>
          </a:p>
          <a:p>
            <a:pPr marL="0" indent="0">
              <a:buNone/>
            </a:pPr>
            <a:endParaRPr lang="fr-FR" b="0" dirty="0"/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549B4-CD1F-4F06-8770-139E9BAC3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914" y="1881623"/>
            <a:ext cx="6487430" cy="34866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DD9F47-5165-4D2C-9458-A2C5106B23EC}"/>
              </a:ext>
            </a:extLst>
          </p:cNvPr>
          <p:cNvSpPr txBox="1"/>
          <p:nvPr/>
        </p:nvSpPr>
        <p:spPr>
          <a:xfrm>
            <a:off x="313871" y="5595257"/>
            <a:ext cx="5868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Les couches finales forment un MLP classique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6063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24311-EF88-4789-B0B6-00302122D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71" y="308881"/>
            <a:ext cx="11564258" cy="881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Exemple : VGG-16 (2014)</a:t>
            </a:r>
          </a:p>
          <a:p>
            <a:pPr marL="0" indent="0">
              <a:buNone/>
            </a:pPr>
            <a:endParaRPr lang="fr-FR" b="0" dirty="0"/>
          </a:p>
          <a:p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E35E8-472E-4D7B-8175-ACC5CC4BF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086" y="1190171"/>
            <a:ext cx="6509827" cy="2846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D0C1C6-E849-4ED4-B793-C879A35A8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7542" y="4318006"/>
            <a:ext cx="6553371" cy="242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27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6886A-29D9-4E75-88F7-E7D38EAA9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627" y="3077482"/>
            <a:ext cx="10733316" cy="5402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800" dirty="0"/>
              <a:t>Démo : </a:t>
            </a:r>
            <a:r>
              <a:rPr lang="fr-FR" sz="2800" dirty="0">
                <a:hlinkClick r:id="rId3"/>
              </a:rPr>
              <a:t>https://www.kaggle.com/code/stephanedc/tutorial-cnn-partie-1-mnist-digits-classification</a:t>
            </a:r>
            <a:r>
              <a:rPr lang="fr-FR" sz="2800" dirty="0"/>
              <a:t> 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3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24311-EF88-4789-B0B6-00302122D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71" y="308881"/>
            <a:ext cx="11564258" cy="881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/>
              <a:t>Interpreting</a:t>
            </a:r>
            <a:r>
              <a:rPr lang="fr-FR" dirty="0"/>
              <a:t> CNN</a:t>
            </a:r>
          </a:p>
          <a:p>
            <a:pPr marL="0" indent="0">
              <a:buNone/>
            </a:pPr>
            <a:endParaRPr lang="fr-FR" b="0" dirty="0"/>
          </a:p>
          <a:p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E35E8-472E-4D7B-8175-ACC5CC4BF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086" y="1190171"/>
            <a:ext cx="6509827" cy="2846689"/>
          </a:xfrm>
          <a:prstGeom prst="rect">
            <a:avLst/>
          </a:prstGeom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B36E5129-A79E-4755-A626-C5187E80E6FD}"/>
              </a:ext>
            </a:extLst>
          </p:cNvPr>
          <p:cNvSpPr/>
          <p:nvPr/>
        </p:nvSpPr>
        <p:spPr>
          <a:xfrm rot="5400000">
            <a:off x="4955741" y="2794886"/>
            <a:ext cx="482515" cy="32058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009F0E-A3ED-4643-974D-5DCA2104EBF2}"/>
              </a:ext>
            </a:extLst>
          </p:cNvPr>
          <p:cNvSpPr txBox="1"/>
          <p:nvPr/>
        </p:nvSpPr>
        <p:spPr>
          <a:xfrm>
            <a:off x="4463143" y="4756605"/>
            <a:ext cx="1460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maps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BB91D16-E350-4B1E-9878-D7FC48EFBFE3}"/>
              </a:ext>
            </a:extLst>
          </p:cNvPr>
          <p:cNvSpPr txBox="1">
            <a:spLocks/>
          </p:cNvSpPr>
          <p:nvPr/>
        </p:nvSpPr>
        <p:spPr>
          <a:xfrm>
            <a:off x="313871" y="5508172"/>
            <a:ext cx="10733316" cy="5402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Démo : </a:t>
            </a:r>
            <a:r>
              <a:rPr lang="fr-FR" dirty="0">
                <a:hlinkClick r:id="rId4"/>
              </a:rPr>
              <a:t>https://www.kaggle.com/code/arpitjain007/guide-to-visualize-filters-and-feature-maps-in-cnn</a:t>
            </a:r>
            <a:r>
              <a:rPr lang="fr-FR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08421C-83EB-4198-949F-29979856AB92}"/>
              </a:ext>
            </a:extLst>
          </p:cNvPr>
          <p:cNvSpPr txBox="1"/>
          <p:nvPr/>
        </p:nvSpPr>
        <p:spPr>
          <a:xfrm>
            <a:off x="313872" y="6227917"/>
            <a:ext cx="11813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aller plus loin : </a:t>
            </a:r>
            <a:r>
              <a:rPr lang="fr-FR" dirty="0" err="1"/>
              <a:t>filter</a:t>
            </a:r>
            <a:r>
              <a:rPr lang="fr-FR" dirty="0"/>
              <a:t> patterns, class activation </a:t>
            </a:r>
            <a:r>
              <a:rPr lang="fr-FR" dirty="0" err="1"/>
              <a:t>heatmap</a:t>
            </a:r>
            <a:r>
              <a:rPr lang="fr-FR" dirty="0"/>
              <a:t> (ex : </a:t>
            </a:r>
            <a:r>
              <a:rPr lang="fr-FR" dirty="0">
                <a:hlinkClick r:id="rId5"/>
              </a:rPr>
              <a:t>https://www.kaggle.com/code/anktplwl91/visualizing-what-your-convnet-learns</a:t>
            </a:r>
            <a:r>
              <a:rPr lang="fr-FR" dirty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71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24311-EF88-4789-B0B6-00302122D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71" y="824138"/>
            <a:ext cx="11564258" cy="4509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Types de problèmes classiques en vision par ordinateur</a:t>
            </a:r>
          </a:p>
          <a:p>
            <a:pPr marL="0" indent="0">
              <a:buNone/>
            </a:pPr>
            <a:endParaRPr lang="fr-FR" b="0" dirty="0"/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59F4F-65CB-4A74-9DEE-82771B754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55" y="1599534"/>
            <a:ext cx="11212490" cy="5068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EE9B76-ACDF-499B-9F05-B6166F9E4C6B}"/>
              </a:ext>
            </a:extLst>
          </p:cNvPr>
          <p:cNvSpPr txBox="1"/>
          <p:nvPr/>
        </p:nvSpPr>
        <p:spPr>
          <a:xfrm>
            <a:off x="0" y="6610006"/>
            <a:ext cx="5413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Source : V7labs.com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8866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24311-EF88-4789-B0B6-00302122D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71" y="824138"/>
            <a:ext cx="11564258" cy="4509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Qu’est ce qu’une image pour un ordinateur ? </a:t>
            </a:r>
          </a:p>
          <a:p>
            <a:pPr marL="0" indent="0">
              <a:buNone/>
            </a:pPr>
            <a:endParaRPr lang="fr-FR" b="0" dirty="0"/>
          </a:p>
          <a:p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7B1A49-9730-40F4-AE58-428B43041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97" y="1731364"/>
            <a:ext cx="10832615" cy="46968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74587E-CE43-4E88-9365-DE4D9BC27003}"/>
              </a:ext>
            </a:extLst>
          </p:cNvPr>
          <p:cNvSpPr txBox="1"/>
          <p:nvPr/>
        </p:nvSpPr>
        <p:spPr>
          <a:xfrm>
            <a:off x="0" y="6610006"/>
            <a:ext cx="5413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Source : V7labs.com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3577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24311-EF88-4789-B0B6-00302122D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71" y="824138"/>
            <a:ext cx="11564258" cy="4509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Difficultés liées aux MLP pour la classification d’image</a:t>
            </a:r>
          </a:p>
          <a:p>
            <a:pPr lvl="1"/>
            <a:r>
              <a:rPr lang="fr-FR" dirty="0"/>
              <a:t>Paramètres </a:t>
            </a:r>
            <a:r>
              <a:rPr lang="fr-FR" b="1" dirty="0"/>
              <a:t>trop nombreux</a:t>
            </a:r>
          </a:p>
          <a:p>
            <a:pPr lvl="1"/>
            <a:r>
              <a:rPr lang="fr-FR" dirty="0"/>
              <a:t>Pas d’exploitation des </a:t>
            </a:r>
            <a:r>
              <a:rPr lang="fr-FR" b="1" dirty="0"/>
              <a:t>corrélations</a:t>
            </a:r>
            <a:r>
              <a:rPr lang="fr-FR" dirty="0"/>
              <a:t> entre pixels</a:t>
            </a:r>
          </a:p>
          <a:p>
            <a:pPr lvl="1"/>
            <a:r>
              <a:rPr lang="fr-FR" dirty="0"/>
              <a:t>Pas de respect des principes de </a:t>
            </a:r>
            <a:r>
              <a:rPr lang="fr-FR" b="1" dirty="0"/>
              <a:t>symétrie</a:t>
            </a:r>
            <a:r>
              <a:rPr lang="fr-FR" dirty="0"/>
              <a:t> liés au traitement d’image</a:t>
            </a:r>
          </a:p>
          <a:p>
            <a:pPr marL="0" indent="0">
              <a:buNone/>
            </a:pPr>
            <a:endParaRPr lang="fr-FR" b="0" dirty="0"/>
          </a:p>
          <a:p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19EBE1-9A2B-4016-BC12-835279FDA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047" y="3079069"/>
            <a:ext cx="5469535" cy="2477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60F024-1FF4-4298-85ED-5D4158A80134}"/>
              </a:ext>
            </a:extLst>
          </p:cNvPr>
          <p:cNvSpPr txBox="1"/>
          <p:nvPr/>
        </p:nvSpPr>
        <p:spPr>
          <a:xfrm>
            <a:off x="0" y="6610006"/>
            <a:ext cx="5413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Source : deeplearningbook.org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1303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24311-EF88-4789-B0B6-00302122D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71" y="824138"/>
            <a:ext cx="11564258" cy="4509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Principes de la convolution en traitement d’images</a:t>
            </a:r>
          </a:p>
          <a:p>
            <a:pPr marL="0" indent="0">
              <a:buNone/>
            </a:pPr>
            <a:endParaRPr lang="fr-FR" b="0" dirty="0"/>
          </a:p>
          <a:p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92F3CE-490E-47C7-9D9F-6E030D330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594" y="1821541"/>
            <a:ext cx="7348811" cy="1468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EBE1CA-445D-45EE-93FA-817DF9255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667" y="4789715"/>
            <a:ext cx="9677401" cy="98064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927004-EC65-45F2-9ABD-90D613116D4C}"/>
              </a:ext>
            </a:extLst>
          </p:cNvPr>
          <p:cNvCxnSpPr>
            <a:cxnSpLocks/>
          </p:cNvCxnSpPr>
          <p:nvPr/>
        </p:nvCxnSpPr>
        <p:spPr>
          <a:xfrm>
            <a:off x="6219366" y="3567819"/>
            <a:ext cx="1" cy="924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628DC1F-407D-4FC6-B965-A60AA758F41B}"/>
              </a:ext>
            </a:extLst>
          </p:cNvPr>
          <p:cNvSpPr txBox="1"/>
          <p:nvPr/>
        </p:nvSpPr>
        <p:spPr>
          <a:xfrm>
            <a:off x="0" y="6610006"/>
            <a:ext cx="5413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Source : deeplearningbook.org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623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AFE9AB-D829-4207-8537-7DB48D7FA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148" y="365815"/>
            <a:ext cx="4874046" cy="44529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F74887-A569-4BEF-A220-A33E60C9E47B}"/>
              </a:ext>
            </a:extLst>
          </p:cNvPr>
          <p:cNvSpPr txBox="1"/>
          <p:nvPr/>
        </p:nvSpPr>
        <p:spPr>
          <a:xfrm>
            <a:off x="466271" y="5368110"/>
            <a:ext cx="544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Vidéo : 3b1brown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4473A0-40DB-4599-91F5-60DDCAF1690B}"/>
              </a:ext>
            </a:extLst>
          </p:cNvPr>
          <p:cNvSpPr txBox="1"/>
          <p:nvPr/>
        </p:nvSpPr>
        <p:spPr>
          <a:xfrm>
            <a:off x="466271" y="6148309"/>
            <a:ext cx="6715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On va chercher à </a:t>
            </a:r>
            <a:r>
              <a:rPr lang="fr-FR" sz="2400" b="1" dirty="0"/>
              <a:t>apprendre</a:t>
            </a:r>
            <a:r>
              <a:rPr lang="fr-FR" sz="2400" dirty="0"/>
              <a:t> les poids de nos kernels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C97F62-08B3-4E97-8FE4-99BF2D0EFB7D}"/>
              </a:ext>
            </a:extLst>
          </p:cNvPr>
          <p:cNvSpPr txBox="1"/>
          <p:nvPr/>
        </p:nvSpPr>
        <p:spPr>
          <a:xfrm>
            <a:off x="0" y="6610006"/>
            <a:ext cx="5413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Source : deeplearningbook.org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19647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24311-EF88-4789-B0B6-00302122D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71" y="824138"/>
            <a:ext cx="11564258" cy="4509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Avantages de la convolution pour la classification d’images</a:t>
            </a:r>
          </a:p>
          <a:p>
            <a:pPr lvl="1"/>
            <a:r>
              <a:rPr lang="fr-FR" dirty="0"/>
              <a:t>Interactions </a:t>
            </a:r>
            <a:r>
              <a:rPr lang="fr-FR" b="1" dirty="0"/>
              <a:t>parcimonieuses</a:t>
            </a:r>
          </a:p>
          <a:p>
            <a:pPr lvl="1"/>
            <a:r>
              <a:rPr lang="fr-FR" b="1" dirty="0"/>
              <a:t>Partage</a:t>
            </a:r>
            <a:r>
              <a:rPr lang="fr-FR" dirty="0"/>
              <a:t> des paramètres</a:t>
            </a:r>
          </a:p>
          <a:p>
            <a:pPr lvl="1"/>
            <a:r>
              <a:rPr lang="fr-FR" b="1" dirty="0" err="1"/>
              <a:t>Equivariance</a:t>
            </a:r>
            <a:r>
              <a:rPr lang="fr-FR" dirty="0"/>
              <a:t> en translation (mais pas en rotation ou échelle)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b="0" dirty="0"/>
          </a:p>
          <a:p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680C1-AF02-4584-9104-2EC0032B5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575" y="3203388"/>
            <a:ext cx="4648849" cy="2686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F23EB9-430C-42F9-BBB5-F3A9932535ED}"/>
              </a:ext>
            </a:extLst>
          </p:cNvPr>
          <p:cNvSpPr txBox="1"/>
          <p:nvPr/>
        </p:nvSpPr>
        <p:spPr>
          <a:xfrm>
            <a:off x="313871" y="6204857"/>
            <a:ext cx="1076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Empiler les couches de convolution permet d’étendre le champ réceptif associé à un pixel de l’image d’entrée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26C1B8-7325-4B9C-895F-FF69D383E9FD}"/>
              </a:ext>
            </a:extLst>
          </p:cNvPr>
          <p:cNvSpPr txBox="1"/>
          <p:nvPr/>
        </p:nvSpPr>
        <p:spPr>
          <a:xfrm>
            <a:off x="0" y="6610006"/>
            <a:ext cx="5413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Source : deeplearningbook.org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726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24311-EF88-4789-B0B6-00302122D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71" y="308881"/>
            <a:ext cx="4011386" cy="852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Couche de convolution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115CD5-1730-4E08-89FB-F59740B4C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470" y="800984"/>
            <a:ext cx="3210373" cy="48679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40E1B9-40F5-4D4B-8A3E-B6E4ECD63007}"/>
              </a:ext>
            </a:extLst>
          </p:cNvPr>
          <p:cNvSpPr txBox="1"/>
          <p:nvPr/>
        </p:nvSpPr>
        <p:spPr>
          <a:xfrm>
            <a:off x="313871" y="5849257"/>
            <a:ext cx="10538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L’étape de détection est une fonction d’activation non-linéaire similaire à celles rencontrées en MLP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F5A440-0BC4-4D5F-A43C-6A0D9F4C12FF}"/>
              </a:ext>
            </a:extLst>
          </p:cNvPr>
          <p:cNvSpPr txBox="1"/>
          <p:nvPr/>
        </p:nvSpPr>
        <p:spPr>
          <a:xfrm>
            <a:off x="0" y="6610006"/>
            <a:ext cx="5413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Source : deeplearningbook.org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1357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24311-EF88-4789-B0B6-00302122D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71" y="308881"/>
            <a:ext cx="11564258" cy="881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Etape de </a:t>
            </a:r>
            <a:r>
              <a:rPr lang="fr-FR" dirty="0" err="1"/>
              <a:t>Pooling</a:t>
            </a:r>
            <a:r>
              <a:rPr lang="fr-FR" dirty="0"/>
              <a:t> (</a:t>
            </a:r>
            <a:r>
              <a:rPr lang="fr-FR" dirty="0" err="1"/>
              <a:t>aggrégation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b="0" dirty="0"/>
          </a:p>
          <a:p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8B08B2-EC9E-4ADA-829F-E24B4F5C6EAC}"/>
              </a:ext>
            </a:extLst>
          </p:cNvPr>
          <p:cNvSpPr txBox="1"/>
          <p:nvPr/>
        </p:nvSpPr>
        <p:spPr>
          <a:xfrm>
            <a:off x="313871" y="1371600"/>
            <a:ext cx="10007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L’étape de </a:t>
            </a:r>
            <a:r>
              <a:rPr lang="fr-FR" sz="2000" dirty="0" err="1"/>
              <a:t>pooling</a:t>
            </a:r>
            <a:r>
              <a:rPr lang="fr-FR" sz="2000" dirty="0"/>
              <a:t> remplace la valeur de chaque pixel par une statistique liée aux pixels voisins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9D72A9-1022-4039-93BF-8A186D84D9C4}"/>
              </a:ext>
            </a:extLst>
          </p:cNvPr>
          <p:cNvSpPr txBox="1"/>
          <p:nvPr/>
        </p:nvSpPr>
        <p:spPr>
          <a:xfrm>
            <a:off x="313871" y="2434319"/>
            <a:ext cx="2560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Exemple : </a:t>
            </a:r>
            <a:r>
              <a:rPr lang="fr-FR" sz="2000" b="1" dirty="0"/>
              <a:t>max </a:t>
            </a:r>
            <a:r>
              <a:rPr lang="fr-FR" sz="2000" b="1" dirty="0" err="1"/>
              <a:t>pooling</a:t>
            </a:r>
            <a:endParaRPr lang="en-US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8669CE-EA1B-4277-A990-364E3C8FD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82" y="3276292"/>
            <a:ext cx="5410955" cy="23148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D2FCE0-07F9-4D8E-82D9-64BFE8281E09}"/>
              </a:ext>
            </a:extLst>
          </p:cNvPr>
          <p:cNvSpPr txBox="1"/>
          <p:nvPr/>
        </p:nvSpPr>
        <p:spPr>
          <a:xfrm>
            <a:off x="0" y="6610006"/>
            <a:ext cx="5413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Source : deeplearningbook.org</a:t>
            </a:r>
            <a:endParaRPr lang="en-US" sz="1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F1B3DE-5097-428C-BC76-E631C8489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964" y="3276292"/>
            <a:ext cx="5306165" cy="221010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82F052-7BFB-4CD1-9B0F-8C59C2CEBD04}"/>
              </a:ext>
            </a:extLst>
          </p:cNvPr>
          <p:cNvCxnSpPr>
            <a:cxnSpLocks/>
          </p:cNvCxnSpPr>
          <p:nvPr/>
        </p:nvCxnSpPr>
        <p:spPr>
          <a:xfrm>
            <a:off x="5754914" y="4426857"/>
            <a:ext cx="10522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31518D5-67B4-4EC2-943B-7134C811E73C}"/>
              </a:ext>
            </a:extLst>
          </p:cNvPr>
          <p:cNvSpPr txBox="1"/>
          <p:nvPr/>
        </p:nvSpPr>
        <p:spPr>
          <a:xfrm>
            <a:off x="313870" y="5832998"/>
            <a:ext cx="9507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L’étape de </a:t>
            </a:r>
            <a:r>
              <a:rPr lang="fr-FR" sz="2000" dirty="0" err="1"/>
              <a:t>pooling</a:t>
            </a:r>
            <a:r>
              <a:rPr lang="fr-FR" sz="2000" dirty="0"/>
              <a:t> contribue à rendre le CNN </a:t>
            </a:r>
            <a:r>
              <a:rPr lang="fr-FR" sz="2000" b="1" dirty="0"/>
              <a:t>approximativement invariant </a:t>
            </a:r>
            <a:r>
              <a:rPr lang="fr-FR" sz="2000" dirty="0"/>
              <a:t>par translation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231917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338</Words>
  <Application>Microsoft Office PowerPoint</Application>
  <PresentationFormat>Widescreen</PresentationFormat>
  <Paragraphs>48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Convolutional Neural Networks  for Image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Linéaire</dc:title>
  <dc:creator>Tibo</dc:creator>
  <cp:lastModifiedBy>Thibault Faney</cp:lastModifiedBy>
  <cp:revision>148</cp:revision>
  <dcterms:created xsi:type="dcterms:W3CDTF">2023-06-18T16:04:32Z</dcterms:created>
  <dcterms:modified xsi:type="dcterms:W3CDTF">2024-06-30T09:45:02Z</dcterms:modified>
</cp:coreProperties>
</file>