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69" r:id="rId2"/>
    <p:sldId id="401" r:id="rId3"/>
    <p:sldId id="419" r:id="rId4"/>
    <p:sldId id="450" r:id="rId5"/>
    <p:sldId id="438" r:id="rId6"/>
    <p:sldId id="451" r:id="rId7"/>
    <p:sldId id="445" r:id="rId8"/>
    <p:sldId id="446" r:id="rId9"/>
    <p:sldId id="447" r:id="rId10"/>
    <p:sldId id="448" r:id="rId11"/>
    <p:sldId id="453" r:id="rId12"/>
    <p:sldId id="452" r:id="rId13"/>
    <p:sldId id="454" r:id="rId14"/>
    <p:sldId id="437" r:id="rId15"/>
    <p:sldId id="456" r:id="rId16"/>
    <p:sldId id="455" r:id="rId17"/>
    <p:sldId id="449" r:id="rId18"/>
    <p:sldId id="439" r:id="rId19"/>
    <p:sldId id="440" r:id="rId20"/>
    <p:sldId id="442" r:id="rId21"/>
    <p:sldId id="443" r:id="rId22"/>
    <p:sldId id="444" r:id="rId23"/>
    <p:sldId id="414" r:id="rId24"/>
  </p:sldIdLst>
  <p:sldSz cx="9144000" cy="6858000" type="screen4x3"/>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FC7362"/>
    <a:srgbClr val="4DA741"/>
    <a:srgbClr val="FF0000"/>
    <a:srgbClr val="FFFF99"/>
    <a:srgbClr val="FFFF66"/>
    <a:srgbClr val="0033CC"/>
    <a:srgbClr val="65BAE0"/>
    <a:srgbClr val="0088C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E2ECC-79A9-4785-8CF2-012CC39F647D}" v="34" dt="2025-03-14T17:35:59.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2208" autoAdjust="0"/>
  </p:normalViewPr>
  <p:slideViewPr>
    <p:cSldViewPr snapToGrid="0" snapToObjects="1">
      <p:cViewPr varScale="1">
        <p:scale>
          <a:sx n="103" d="100"/>
          <a:sy n="103" d="100"/>
        </p:scale>
        <p:origin x="180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7FAB598-4C6D-884B-A815-65D773AD6F06}" type="datetimeFigureOut">
              <a:rPr lang="en-US" smtClean="0"/>
              <a:t>3/14/2025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BE765E-3C49-694F-B05E-6475D14D049A}" type="slidenum">
              <a:rPr lang="en-US" smtClean="0"/>
              <a:t>‹Nº›</a:t>
            </a:fld>
            <a:endParaRPr lang="en-US" dirty="0"/>
          </a:p>
        </p:txBody>
      </p:sp>
    </p:spTree>
    <p:extLst>
      <p:ext uri="{BB962C8B-B14F-4D97-AF65-F5344CB8AC3E}">
        <p14:creationId xmlns:p14="http://schemas.microsoft.com/office/powerpoint/2010/main" val="16773008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03F94C-912C-5B4A-A442-7070715960FB}" type="datetimeFigureOut">
              <a:rPr lang="en-US" smtClean="0"/>
              <a:t>3/14/2025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25EAA3-6156-F14F-8991-5BF4CC8A40B0}" type="slidenum">
              <a:rPr lang="en-US" smtClean="0"/>
              <a:t>‹Nº›</a:t>
            </a:fld>
            <a:endParaRPr lang="en-US" dirty="0"/>
          </a:p>
        </p:txBody>
      </p:sp>
    </p:spTree>
    <p:extLst>
      <p:ext uri="{BB962C8B-B14F-4D97-AF65-F5344CB8AC3E}">
        <p14:creationId xmlns:p14="http://schemas.microsoft.com/office/powerpoint/2010/main" val="11235672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25EAA3-6156-F14F-8991-5BF4CC8A40B0}" type="slidenum">
              <a:rPr lang="en-US" smtClean="0"/>
              <a:pPr/>
              <a:t>1</a:t>
            </a:fld>
            <a:endParaRPr lang="en-US" dirty="0"/>
          </a:p>
        </p:txBody>
      </p:sp>
    </p:spTree>
    <p:extLst>
      <p:ext uri="{BB962C8B-B14F-4D97-AF65-F5344CB8AC3E}">
        <p14:creationId xmlns:p14="http://schemas.microsoft.com/office/powerpoint/2010/main" val="1789126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4825EAA3-6156-F14F-8991-5BF4CC8A40B0}" type="slidenum">
              <a:rPr lang="en-US" smtClean="0"/>
              <a:t>2</a:t>
            </a:fld>
            <a:endParaRPr lang="en-US" dirty="0"/>
          </a:p>
        </p:txBody>
      </p:sp>
    </p:spTree>
    <p:extLst>
      <p:ext uri="{BB962C8B-B14F-4D97-AF65-F5344CB8AC3E}">
        <p14:creationId xmlns:p14="http://schemas.microsoft.com/office/powerpoint/2010/main" val="121600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825EAA3-6156-F14F-8991-5BF4CC8A40B0}" type="slidenum">
              <a:rPr lang="en-US" smtClean="0"/>
              <a:t>19</a:t>
            </a:fld>
            <a:endParaRPr lang="en-US" dirty="0"/>
          </a:p>
        </p:txBody>
      </p:sp>
    </p:spTree>
    <p:extLst>
      <p:ext uri="{BB962C8B-B14F-4D97-AF65-F5344CB8AC3E}">
        <p14:creationId xmlns:p14="http://schemas.microsoft.com/office/powerpoint/2010/main" val="1681761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25EAA3-6156-F14F-8991-5BF4CC8A40B0}" type="slidenum">
              <a:rPr lang="en-US" smtClean="0"/>
              <a:pPr/>
              <a:t>23</a:t>
            </a:fld>
            <a:endParaRPr lang="en-US"/>
          </a:p>
        </p:txBody>
      </p:sp>
    </p:spTree>
    <p:extLst>
      <p:ext uri="{BB962C8B-B14F-4D97-AF65-F5344CB8AC3E}">
        <p14:creationId xmlns:p14="http://schemas.microsoft.com/office/powerpoint/2010/main" val="4156730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color graphic">
    <p:spTree>
      <p:nvGrpSpPr>
        <p:cNvPr id="1" name=""/>
        <p:cNvGrpSpPr/>
        <p:nvPr/>
      </p:nvGrpSpPr>
      <p:grpSpPr>
        <a:xfrm>
          <a:off x="0" y="0"/>
          <a:ext cx="0" cy="0"/>
          <a:chOff x="0" y="0"/>
          <a:chExt cx="0" cy="0"/>
        </a:xfrm>
      </p:grpSpPr>
      <p:pic>
        <p:nvPicPr>
          <p:cNvPr id="7" name="Picture 6" descr="WBA_lockup_standard_multi_Pos_rgb_3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9921" y="5651029"/>
            <a:ext cx="3355910" cy="836734"/>
          </a:xfrm>
          <a:prstGeom prst="rect">
            <a:avLst/>
          </a:prstGeom>
        </p:spPr>
      </p:pic>
      <p:pic>
        <p:nvPicPr>
          <p:cNvPr id="6" name="Picture 5" descr="title_multi_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294376"/>
          </a:xfrm>
          <a:prstGeom prst="rect">
            <a:avLst/>
          </a:prstGeom>
        </p:spPr>
      </p:pic>
      <p:sp>
        <p:nvSpPr>
          <p:cNvPr id="2" name="Title 1"/>
          <p:cNvSpPr>
            <a:spLocks noGrp="1"/>
          </p:cNvSpPr>
          <p:nvPr>
            <p:ph type="title" hasCustomPrompt="1"/>
          </p:nvPr>
        </p:nvSpPr>
        <p:spPr>
          <a:xfrm>
            <a:off x="537026" y="3108960"/>
            <a:ext cx="5891507" cy="921715"/>
          </a:xfrm>
        </p:spPr>
        <p:txBody>
          <a:bodyPr anchor="b">
            <a:normAutofit/>
          </a:bodyPr>
          <a:lstStyle>
            <a:lvl1pPr>
              <a:defRPr sz="3600">
                <a:solidFill>
                  <a:srgbClr val="212C64"/>
                </a:solidFill>
              </a:defRPr>
            </a:lvl1pPr>
          </a:lstStyle>
          <a:p>
            <a:r>
              <a:rPr lang="en-US" dirty="0"/>
              <a:t>Click to edit presentation title</a:t>
            </a:r>
          </a:p>
        </p:txBody>
      </p:sp>
      <p:sp>
        <p:nvSpPr>
          <p:cNvPr id="3" name="Date Placeholder 2"/>
          <p:cNvSpPr>
            <a:spLocks noGrp="1"/>
          </p:cNvSpPr>
          <p:nvPr>
            <p:ph type="dt" sz="half" idx="10"/>
          </p:nvPr>
        </p:nvSpPr>
        <p:spPr>
          <a:xfrm>
            <a:off x="6120486" y="5875018"/>
            <a:ext cx="2559310" cy="365125"/>
          </a:xfrm>
          <a:prstGeom prst="rect">
            <a:avLst/>
          </a:prstGeom>
        </p:spPr>
        <p:txBody>
          <a:bodyPr/>
          <a:lstStyle>
            <a:lvl1pPr algn="r">
              <a:defRPr sz="1600">
                <a:solidFill>
                  <a:srgbClr val="56AEE1"/>
                </a:solidFill>
                <a:latin typeface="+mj-lt"/>
              </a:defRPr>
            </a:lvl1pPr>
          </a:lstStyle>
          <a:p>
            <a:fld id="{02EC7AB2-8F3E-1A4C-96B9-8ABD981428DA}" type="datetime3">
              <a:rPr lang="en-GB" smtClean="0"/>
              <a:t>14 March, 2025</a:t>
            </a:fld>
            <a:endParaRPr lang="en-US" dirty="0"/>
          </a:p>
        </p:txBody>
      </p:sp>
      <p:sp>
        <p:nvSpPr>
          <p:cNvPr id="10" name="Text Placeholder 9"/>
          <p:cNvSpPr>
            <a:spLocks noGrp="1"/>
          </p:cNvSpPr>
          <p:nvPr>
            <p:ph type="body" sz="quarter" idx="12" hasCustomPrompt="1"/>
          </p:nvPr>
        </p:nvSpPr>
        <p:spPr>
          <a:xfrm>
            <a:off x="537022" y="4114800"/>
            <a:ext cx="5891512" cy="418089"/>
          </a:xfrm>
        </p:spPr>
        <p:txBody>
          <a:bodyPr/>
          <a:lstStyle>
            <a:lvl1pPr>
              <a:defRPr>
                <a:solidFill>
                  <a:schemeClr val="bg2"/>
                </a:solidFill>
              </a:defRPr>
            </a:lvl1pPr>
          </a:lstStyle>
          <a:p>
            <a:pPr lvl="0"/>
            <a:r>
              <a:rPr lang="en-US" dirty="0"/>
              <a:t>Click to edit subtitle</a:t>
            </a:r>
          </a:p>
        </p:txBody>
      </p:sp>
      <p:sp>
        <p:nvSpPr>
          <p:cNvPr id="8" name="Date Placeholder 3"/>
          <p:cNvSpPr txBox="1">
            <a:spLocks/>
          </p:cNvSpPr>
          <p:nvPr userDrawn="1"/>
        </p:nvSpPr>
        <p:spPr>
          <a:xfrm>
            <a:off x="546899" y="6492875"/>
            <a:ext cx="8053875" cy="365125"/>
          </a:xfrm>
          <a:prstGeom prst="rect">
            <a:avLst/>
          </a:prstGeom>
        </p:spPr>
        <p:txBody>
          <a:bodyPr vert="horz"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900" b="0" kern="1200" dirty="0">
                <a:solidFill>
                  <a:srgbClr val="195685"/>
                </a:solidFill>
                <a:effectLst/>
                <a:cs typeface="Arial"/>
              </a:rPr>
              <a:t>© 2016 Walgreens Boots Alliance, Inc. All rights reserved. Confidential and Proprietary information.</a:t>
            </a:r>
            <a:r>
              <a:rPr lang="en-US" sz="900" b="0" kern="1200" baseline="0" dirty="0">
                <a:solidFill>
                  <a:srgbClr val="195685"/>
                </a:solidFill>
                <a:effectLst/>
                <a:cs typeface="Arial"/>
              </a:rPr>
              <a:t> </a:t>
            </a:r>
            <a:r>
              <a:rPr lang="en-US" sz="900" b="0" kern="1200" dirty="0">
                <a:solidFill>
                  <a:srgbClr val="195685"/>
                </a:solidFill>
                <a:effectLst/>
                <a:cs typeface="Arial"/>
              </a:rPr>
              <a:t>For internal use only.</a:t>
            </a:r>
            <a:endParaRPr lang="en-US" sz="900" dirty="0"/>
          </a:p>
        </p:txBody>
      </p:sp>
    </p:spTree>
    <p:extLst>
      <p:ext uri="{BB962C8B-B14F-4D97-AF65-F5344CB8AC3E}">
        <p14:creationId xmlns:p14="http://schemas.microsoft.com/office/powerpoint/2010/main" val="2423098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blue graphic">
    <p:spTree>
      <p:nvGrpSpPr>
        <p:cNvPr id="1" name=""/>
        <p:cNvGrpSpPr/>
        <p:nvPr/>
      </p:nvGrpSpPr>
      <p:grpSpPr>
        <a:xfrm>
          <a:off x="0" y="0"/>
          <a:ext cx="0" cy="0"/>
          <a:chOff x="0" y="0"/>
          <a:chExt cx="0" cy="0"/>
        </a:xfrm>
      </p:grpSpPr>
      <p:pic>
        <p:nvPicPr>
          <p:cNvPr id="7" name="Picture 6" descr="WBA_lockup_standard_multi_Pos_rgb_3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9921" y="5651029"/>
            <a:ext cx="3355910" cy="836734"/>
          </a:xfrm>
          <a:prstGeom prst="rect">
            <a:avLst/>
          </a:prstGeom>
        </p:spPr>
      </p:pic>
      <p:pic>
        <p:nvPicPr>
          <p:cNvPr id="6" name="Picture 5" descr="title_blue_2.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583936"/>
          </a:xfrm>
          <a:prstGeom prst="rect">
            <a:avLst/>
          </a:prstGeom>
        </p:spPr>
      </p:pic>
      <p:sp>
        <p:nvSpPr>
          <p:cNvPr id="2" name="Title 1"/>
          <p:cNvSpPr>
            <a:spLocks noGrp="1"/>
          </p:cNvSpPr>
          <p:nvPr>
            <p:ph type="title" hasCustomPrompt="1"/>
          </p:nvPr>
        </p:nvSpPr>
        <p:spPr>
          <a:xfrm>
            <a:off x="537025" y="3108960"/>
            <a:ext cx="6736803" cy="921715"/>
          </a:xfrm>
        </p:spPr>
        <p:txBody>
          <a:bodyPr anchor="b">
            <a:normAutofit/>
          </a:bodyPr>
          <a:lstStyle>
            <a:lvl1pPr>
              <a:defRPr sz="3600">
                <a:solidFill>
                  <a:srgbClr val="212C64"/>
                </a:solidFill>
              </a:defRPr>
            </a:lvl1pPr>
          </a:lstStyle>
          <a:p>
            <a:r>
              <a:rPr lang="en-US" dirty="0"/>
              <a:t>Click to edit presentation title</a:t>
            </a:r>
          </a:p>
        </p:txBody>
      </p:sp>
      <p:sp>
        <p:nvSpPr>
          <p:cNvPr id="10" name="Text Placeholder 9"/>
          <p:cNvSpPr>
            <a:spLocks noGrp="1"/>
          </p:cNvSpPr>
          <p:nvPr>
            <p:ph type="body" sz="quarter" idx="12" hasCustomPrompt="1"/>
          </p:nvPr>
        </p:nvSpPr>
        <p:spPr>
          <a:xfrm>
            <a:off x="537021" y="4114800"/>
            <a:ext cx="6736808" cy="418089"/>
          </a:xfrm>
        </p:spPr>
        <p:txBody>
          <a:bodyPr/>
          <a:lstStyle>
            <a:lvl1pPr>
              <a:defRPr>
                <a:solidFill>
                  <a:srgbClr val="FFFFFF"/>
                </a:solidFill>
              </a:defRPr>
            </a:lvl1pPr>
          </a:lstStyle>
          <a:p>
            <a:pPr lvl="0"/>
            <a:r>
              <a:rPr lang="en-US" dirty="0"/>
              <a:t>Click to edit subtitle</a:t>
            </a:r>
          </a:p>
        </p:txBody>
      </p:sp>
      <p:sp>
        <p:nvSpPr>
          <p:cNvPr id="8" name="Date Placeholder 3"/>
          <p:cNvSpPr txBox="1">
            <a:spLocks/>
          </p:cNvSpPr>
          <p:nvPr userDrawn="1"/>
        </p:nvSpPr>
        <p:spPr>
          <a:xfrm>
            <a:off x="546899" y="6492875"/>
            <a:ext cx="8053875" cy="365125"/>
          </a:xfrm>
          <a:prstGeom prst="rect">
            <a:avLst/>
          </a:prstGeom>
        </p:spPr>
        <p:txBody>
          <a:bodyPr vert="horz"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900" b="0" kern="1200" dirty="0">
                <a:solidFill>
                  <a:srgbClr val="195685"/>
                </a:solidFill>
                <a:effectLst/>
                <a:cs typeface="Arial"/>
              </a:rPr>
              <a:t>© 2016 Walgreens Boots Alliance, Inc. All rights reserved. Confidential and Proprietary information. For internal use only.</a:t>
            </a:r>
            <a:endParaRPr lang="en-US" sz="900" dirty="0"/>
          </a:p>
        </p:txBody>
      </p:sp>
      <p:sp>
        <p:nvSpPr>
          <p:cNvPr id="9" name="Date Placeholder 2"/>
          <p:cNvSpPr>
            <a:spLocks noGrp="1"/>
          </p:cNvSpPr>
          <p:nvPr>
            <p:ph type="dt" sz="half" idx="10"/>
          </p:nvPr>
        </p:nvSpPr>
        <p:spPr>
          <a:xfrm>
            <a:off x="6120486" y="5875018"/>
            <a:ext cx="2559310" cy="365125"/>
          </a:xfrm>
          <a:prstGeom prst="rect">
            <a:avLst/>
          </a:prstGeom>
        </p:spPr>
        <p:txBody>
          <a:bodyPr/>
          <a:lstStyle>
            <a:lvl1pPr algn="r">
              <a:defRPr sz="1600">
                <a:solidFill>
                  <a:srgbClr val="56AEE1"/>
                </a:solidFill>
                <a:latin typeface="+mj-lt"/>
              </a:defRPr>
            </a:lvl1pPr>
          </a:lstStyle>
          <a:p>
            <a:fld id="{02EC7AB2-8F3E-1A4C-96B9-8ABD981428DA}" type="datetime3">
              <a:rPr lang="en-GB" smtClean="0"/>
              <a:t>14 March, 2025</a:t>
            </a:fld>
            <a:endParaRPr lang="en-US" dirty="0"/>
          </a:p>
        </p:txBody>
      </p:sp>
    </p:spTree>
    <p:extLst>
      <p:ext uri="{BB962C8B-B14F-4D97-AF65-F5344CB8AC3E}">
        <p14:creationId xmlns:p14="http://schemas.microsoft.com/office/powerpoint/2010/main" val="346619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sclaimer - blue">
    <p:spTree>
      <p:nvGrpSpPr>
        <p:cNvPr id="1" name=""/>
        <p:cNvGrpSpPr/>
        <p:nvPr/>
      </p:nvGrpSpPr>
      <p:grpSpPr>
        <a:xfrm>
          <a:off x="0" y="0"/>
          <a:ext cx="0" cy="0"/>
          <a:chOff x="0" y="0"/>
          <a:chExt cx="0" cy="0"/>
        </a:xfrm>
      </p:grpSpPr>
      <p:pic>
        <p:nvPicPr>
          <p:cNvPr id="3" name="Picture 2" descr="divider_blue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Date Placeholder 3"/>
          <p:cNvSpPr txBox="1">
            <a:spLocks/>
          </p:cNvSpPr>
          <p:nvPr userDrawn="1"/>
        </p:nvSpPr>
        <p:spPr>
          <a:xfrm>
            <a:off x="546899" y="6492875"/>
            <a:ext cx="8053875" cy="365125"/>
          </a:xfrm>
          <a:prstGeom prst="rect">
            <a:avLst/>
          </a:prstGeom>
        </p:spPr>
        <p:txBody>
          <a:bodyPr vert="horz"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900" b="0" kern="1200" dirty="0">
                <a:solidFill>
                  <a:srgbClr val="FFFFFF"/>
                </a:solidFill>
                <a:effectLst/>
                <a:cs typeface="Arial"/>
              </a:rPr>
              <a:t>© 2016 Walgreens Boots Alliance, Inc. All rights reserved. Confidential and Proprietary information. For internal use only.</a:t>
            </a:r>
            <a:endParaRPr lang="en-US" sz="900" dirty="0">
              <a:solidFill>
                <a:srgbClr val="FFFFFF"/>
              </a:solidFill>
            </a:endParaRPr>
          </a:p>
        </p:txBody>
      </p:sp>
      <p:sp>
        <p:nvSpPr>
          <p:cNvPr id="5" name="Title 4"/>
          <p:cNvSpPr txBox="1">
            <a:spLocks/>
          </p:cNvSpPr>
          <p:nvPr userDrawn="1"/>
        </p:nvSpPr>
        <p:spPr>
          <a:xfrm>
            <a:off x="537026" y="2622254"/>
            <a:ext cx="5677623" cy="3145267"/>
          </a:xfrm>
          <a:prstGeom prst="rect">
            <a:avLst/>
          </a:prstGeom>
        </p:spPr>
        <p:txBody>
          <a:bodyPr vert="horz" lIns="0" tIns="0" rIns="0" bIns="0" rtlCol="0" anchor="b" anchorCtr="0">
            <a:noAutofit/>
          </a:bodyPr>
          <a:lstStyle>
            <a:lvl1pPr algn="l" defTabSz="457200" rtl="0" eaLnBrk="1" latinLnBrk="0" hangingPunct="1">
              <a:lnSpc>
                <a:spcPct val="100000"/>
              </a:lnSpc>
              <a:spcBef>
                <a:spcPct val="0"/>
              </a:spcBef>
              <a:buNone/>
              <a:defRPr sz="2800" b="0" kern="1200">
                <a:solidFill>
                  <a:schemeClr val="accent1"/>
                </a:solidFill>
                <a:latin typeface="+mj-lt"/>
                <a:ea typeface="+mj-ea"/>
                <a:cs typeface="Arial"/>
              </a:defRPr>
            </a:lvl1pPr>
          </a:lstStyle>
          <a:p>
            <a:r>
              <a:rPr lang="en-US" sz="1600" b="1" dirty="0">
                <a:solidFill>
                  <a:srgbClr val="FFFFFF"/>
                </a:solidFill>
              </a:rPr>
              <a:t>Forward-Looking Statements and confidentiality</a:t>
            </a:r>
            <a:br>
              <a:rPr lang="en-US" sz="1600" b="1" dirty="0">
                <a:solidFill>
                  <a:srgbClr val="FFFFFF"/>
                </a:solidFill>
              </a:rPr>
            </a:br>
            <a:br>
              <a:rPr lang="en-US" sz="1200" b="1" dirty="0">
                <a:solidFill>
                  <a:srgbClr val="FFFFFF"/>
                </a:solidFill>
              </a:rPr>
            </a:br>
            <a:r>
              <a:rPr lang="en-US" sz="1200" dirty="0">
                <a:solidFill>
                  <a:srgbClr val="FFFFFF"/>
                </a:solidFill>
              </a:rPr>
              <a:t>Certain statements and projections of future results made in this presentation constitute forward-looking statements that are based on current market, competitive and regulatory expectations that involve risks and uncertainties which may cause actual results to vary materially. Except to the extent required by the law, WBA undertakes no obligation to update publicly any forward-looking statement after this presentation, whether as a result of new information, future events, changes in assumptions or otherwise.  </a:t>
            </a:r>
            <a:br>
              <a:rPr lang="en-US" sz="1200" dirty="0">
                <a:solidFill>
                  <a:srgbClr val="FFFFFF"/>
                </a:solidFill>
              </a:rPr>
            </a:br>
            <a:br>
              <a:rPr lang="en-US" sz="1200" dirty="0">
                <a:solidFill>
                  <a:srgbClr val="FFFFFF"/>
                </a:solidFill>
              </a:rPr>
            </a:br>
            <a:r>
              <a:rPr lang="en-US" sz="1200" dirty="0">
                <a:solidFill>
                  <a:srgbClr val="FFFFFF"/>
                </a:solidFill>
              </a:rPr>
              <a:t>Please see WBA’s latest Annual Report on Form 10-K and subsequent filings</a:t>
            </a:r>
            <a:r>
              <a:rPr lang="en-US" sz="1200" baseline="0" dirty="0">
                <a:solidFill>
                  <a:srgbClr val="FFFFFF"/>
                </a:solidFill>
              </a:rPr>
              <a:t> with the U.S. Securities and Exchange Commission</a:t>
            </a:r>
            <a:r>
              <a:rPr lang="en-US" sz="1200" dirty="0">
                <a:solidFill>
                  <a:srgbClr val="FFFFFF"/>
                </a:solidFill>
              </a:rPr>
              <a:t> for a discussion of risk factors as they relate to forward-looking statements.</a:t>
            </a:r>
            <a:br>
              <a:rPr lang="en-US" sz="1200" dirty="0">
                <a:solidFill>
                  <a:srgbClr val="FFFFFF"/>
                </a:solidFill>
              </a:rPr>
            </a:br>
            <a:br>
              <a:rPr lang="en-US" sz="1200" dirty="0">
                <a:solidFill>
                  <a:srgbClr val="FFFFFF"/>
                </a:solidFill>
              </a:rPr>
            </a:br>
            <a:r>
              <a:rPr lang="en-US" sz="1200" i="1" dirty="0">
                <a:solidFill>
                  <a:srgbClr val="FFFFFF"/>
                </a:solidFill>
              </a:rPr>
              <a:t>This presentation contains confidential non-public information. </a:t>
            </a:r>
            <a:r>
              <a:rPr lang="en-US" sz="1200" dirty="0">
                <a:solidFill>
                  <a:srgbClr val="FFFFFF"/>
                </a:solidFill>
              </a:rPr>
              <a:t>You must maintain and protect the confidential nature of this information in accordance with WBA’s Disclosure Policy and Code of Conduct and Business Ethics.</a:t>
            </a:r>
            <a:r>
              <a:rPr lang="en-US" sz="1200" dirty="0"/>
              <a:t>  </a:t>
            </a:r>
          </a:p>
        </p:txBody>
      </p:sp>
    </p:spTree>
    <p:extLst>
      <p:ext uri="{BB962C8B-B14F-4D97-AF65-F5344CB8AC3E}">
        <p14:creationId xmlns:p14="http://schemas.microsoft.com/office/powerpoint/2010/main" val="74676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blue">
    <p:spTree>
      <p:nvGrpSpPr>
        <p:cNvPr id="1" name=""/>
        <p:cNvGrpSpPr/>
        <p:nvPr/>
      </p:nvGrpSpPr>
      <p:grpSpPr>
        <a:xfrm>
          <a:off x="0" y="0"/>
          <a:ext cx="0" cy="0"/>
          <a:chOff x="0" y="0"/>
          <a:chExt cx="0" cy="0"/>
        </a:xfrm>
      </p:grpSpPr>
      <p:pic>
        <p:nvPicPr>
          <p:cNvPr id="3" name="Picture 2" descr="divider_blue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537026" y="3108960"/>
            <a:ext cx="6296856" cy="921715"/>
          </a:xfrm>
        </p:spPr>
        <p:txBody>
          <a:bodyPr anchor="b">
            <a:normAutofit/>
          </a:bodyPr>
          <a:lstStyle>
            <a:lvl1pPr>
              <a:defRPr sz="3600">
                <a:solidFill>
                  <a:srgbClr val="FFFFFF"/>
                </a:solidFill>
              </a:defRPr>
            </a:lvl1pPr>
          </a:lstStyle>
          <a:p>
            <a:r>
              <a:rPr lang="en-US" dirty="0"/>
              <a:t>Click to edit divider title</a:t>
            </a:r>
          </a:p>
        </p:txBody>
      </p:sp>
      <p:sp>
        <p:nvSpPr>
          <p:cNvPr id="4" name="Date Placeholder 3"/>
          <p:cNvSpPr txBox="1">
            <a:spLocks/>
          </p:cNvSpPr>
          <p:nvPr userDrawn="1"/>
        </p:nvSpPr>
        <p:spPr>
          <a:xfrm>
            <a:off x="546899" y="6492875"/>
            <a:ext cx="8053875" cy="365125"/>
          </a:xfrm>
          <a:prstGeom prst="rect">
            <a:avLst/>
          </a:prstGeom>
        </p:spPr>
        <p:txBody>
          <a:bodyPr vert="horz"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900" b="0" kern="1200" dirty="0">
                <a:solidFill>
                  <a:srgbClr val="FFFFFF"/>
                </a:solidFill>
                <a:effectLst/>
                <a:cs typeface="Arial"/>
              </a:rPr>
              <a:t>© 2016 Walgreens Boots Alliance, Inc. All rights reserved. Confidential and Proprietary information. For internal use only.</a:t>
            </a:r>
            <a:endParaRPr lang="en-US" sz="900" dirty="0">
              <a:solidFill>
                <a:srgbClr val="FFFFFF"/>
              </a:solidFill>
            </a:endParaRPr>
          </a:p>
        </p:txBody>
      </p:sp>
    </p:spTree>
    <p:extLst>
      <p:ext uri="{BB962C8B-B14F-4D97-AF65-F5344CB8AC3E}">
        <p14:creationId xmlns:p14="http://schemas.microsoft.com/office/powerpoint/2010/main" val="222498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green">
    <p:spTree>
      <p:nvGrpSpPr>
        <p:cNvPr id="1" name=""/>
        <p:cNvGrpSpPr/>
        <p:nvPr/>
      </p:nvGrpSpPr>
      <p:grpSpPr>
        <a:xfrm>
          <a:off x="0" y="0"/>
          <a:ext cx="0" cy="0"/>
          <a:chOff x="0" y="0"/>
          <a:chExt cx="0" cy="0"/>
        </a:xfrm>
      </p:grpSpPr>
      <p:pic>
        <p:nvPicPr>
          <p:cNvPr id="3" name="Picture 2" descr="divider_green_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537026" y="3108960"/>
            <a:ext cx="6296856" cy="921715"/>
          </a:xfrm>
        </p:spPr>
        <p:txBody>
          <a:bodyPr anchor="b">
            <a:normAutofit/>
          </a:bodyPr>
          <a:lstStyle>
            <a:lvl1pPr>
              <a:defRPr sz="3600">
                <a:solidFill>
                  <a:schemeClr val="bg1"/>
                </a:solidFill>
              </a:defRPr>
            </a:lvl1pPr>
          </a:lstStyle>
          <a:p>
            <a:r>
              <a:rPr lang="en-US" dirty="0"/>
              <a:t>Click to edit divider title</a:t>
            </a:r>
          </a:p>
        </p:txBody>
      </p:sp>
      <p:sp>
        <p:nvSpPr>
          <p:cNvPr id="4" name="Date Placeholder 3"/>
          <p:cNvSpPr txBox="1">
            <a:spLocks/>
          </p:cNvSpPr>
          <p:nvPr userDrawn="1"/>
        </p:nvSpPr>
        <p:spPr>
          <a:xfrm>
            <a:off x="546899" y="6492875"/>
            <a:ext cx="8053875" cy="365125"/>
          </a:xfrm>
          <a:prstGeom prst="rect">
            <a:avLst/>
          </a:prstGeom>
        </p:spPr>
        <p:txBody>
          <a:bodyPr vert="horz"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900" b="0" kern="1200" dirty="0">
                <a:solidFill>
                  <a:srgbClr val="FFFFFF"/>
                </a:solidFill>
                <a:effectLst/>
                <a:cs typeface="Arial"/>
              </a:rPr>
              <a:t>© 2016 Walgreens Boots Alliance, Inc. All rights reserved. Confidential and Proprietary information. For internal use only.</a:t>
            </a:r>
            <a:endParaRPr lang="en-US" sz="900" dirty="0">
              <a:solidFill>
                <a:srgbClr val="FFFFFF"/>
              </a:solidFill>
            </a:endParaRPr>
          </a:p>
        </p:txBody>
      </p:sp>
    </p:spTree>
    <p:extLst>
      <p:ext uri="{BB962C8B-B14F-4D97-AF65-F5344CB8AC3E}">
        <p14:creationId xmlns:p14="http://schemas.microsoft.com/office/powerpoint/2010/main" val="367971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Small text/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0"/>
              </a:spcBef>
              <a:spcAft>
                <a:spcPts val="600"/>
              </a:spcAft>
              <a:defRPr/>
            </a:lvl1pPr>
            <a:lvl2pPr marL="287338" indent="-287338">
              <a:spcBef>
                <a:spcPts val="0"/>
              </a:spcBef>
              <a:spcAft>
                <a:spcPts val="600"/>
              </a:spcAft>
              <a:defRPr/>
            </a:lvl2pPr>
            <a:lvl3pPr marL="512763" indent="-282575">
              <a:spcBef>
                <a:spcPts val="0"/>
              </a:spcBef>
              <a:spcAft>
                <a:spcPts val="600"/>
              </a:spcAft>
              <a:defRPr/>
            </a:lvl3pPr>
            <a:lvl4pPr marL="744538" indent="-288925">
              <a:spcBef>
                <a:spcPts val="0"/>
              </a:spcBef>
              <a:spcAft>
                <a:spcPts val="300"/>
              </a:spcAft>
              <a:defRPr/>
            </a:lvl4pPr>
            <a:lvl5pPr marL="968375" indent="-282575">
              <a:spcBef>
                <a:spcPts val="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05530B4C-3CF7-F94D-8349-296E2D6C0A14}" type="slidenum">
              <a:rPr lang="en-US" smtClean="0"/>
              <a:t>‹Nº›</a:t>
            </a:fld>
            <a:endParaRPr lang="en-US" dirty="0"/>
          </a:p>
        </p:txBody>
      </p:sp>
    </p:spTree>
    <p:extLst>
      <p:ext uri="{BB962C8B-B14F-4D97-AF65-F5344CB8AC3E}">
        <p14:creationId xmlns:p14="http://schemas.microsoft.com/office/powerpoint/2010/main" val="322485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arge text/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0"/>
              </a:spcBef>
              <a:spcAft>
                <a:spcPts val="600"/>
              </a:spcAft>
              <a:defRPr sz="2400"/>
            </a:lvl1pPr>
            <a:lvl2pPr marL="287338" indent="-287338">
              <a:spcBef>
                <a:spcPts val="0"/>
              </a:spcBef>
              <a:spcAft>
                <a:spcPts val="600"/>
              </a:spcAft>
              <a:defRPr sz="2400"/>
            </a:lvl2pPr>
            <a:lvl3pPr marL="512763" indent="-282575">
              <a:spcBef>
                <a:spcPts val="0"/>
              </a:spcBef>
              <a:spcAft>
                <a:spcPts val="600"/>
              </a:spcAft>
              <a:defRPr sz="2000"/>
            </a:lvl3pPr>
            <a:lvl4pPr marL="744538" indent="-288925">
              <a:spcBef>
                <a:spcPts val="0"/>
              </a:spcBef>
              <a:spcAft>
                <a:spcPts val="300"/>
              </a:spcAft>
              <a:defRPr/>
            </a:lvl4pPr>
            <a:lvl5pPr marL="968375" indent="-282575">
              <a:spcBef>
                <a:spcPts val="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05530B4C-3CF7-F94D-8349-296E2D6C0A14}" type="slidenum">
              <a:rPr lang="en-US" smtClean="0"/>
              <a:t>‹Nº›</a:t>
            </a:fld>
            <a:endParaRPr lang="en-US" dirty="0"/>
          </a:p>
        </p:txBody>
      </p:sp>
    </p:spTree>
    <p:extLst>
      <p:ext uri="{BB962C8B-B14F-4D97-AF65-F5344CB8AC3E}">
        <p14:creationId xmlns:p14="http://schemas.microsoft.com/office/powerpoint/2010/main" val="269791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ext /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1040966" y="1236783"/>
            <a:ext cx="3709073" cy="4893941"/>
          </a:xfrm>
        </p:spPr>
        <p:txBody>
          <a:bodyPr/>
          <a:lstStyle>
            <a:lvl1pPr>
              <a:spcBef>
                <a:spcPts val="0"/>
              </a:spcBef>
              <a:spcAft>
                <a:spcPts val="600"/>
              </a:spcAft>
              <a:defRPr sz="2400"/>
            </a:lvl1pPr>
            <a:lvl2pPr marL="287338" indent="-287338">
              <a:spcBef>
                <a:spcPts val="0"/>
              </a:spcBef>
              <a:spcAft>
                <a:spcPts val="600"/>
              </a:spcAft>
              <a:defRPr sz="2400"/>
            </a:lvl2pPr>
            <a:lvl3pPr marL="512763" indent="-282575">
              <a:spcBef>
                <a:spcPts val="0"/>
              </a:spcBef>
              <a:spcAft>
                <a:spcPts val="600"/>
              </a:spcAft>
              <a:defRPr sz="2000"/>
            </a:lvl3pPr>
            <a:lvl4pPr marL="744538" indent="-288925">
              <a:spcBef>
                <a:spcPts val="0"/>
              </a:spcBef>
              <a:spcAft>
                <a:spcPts val="300"/>
              </a:spcAft>
              <a:defRPr/>
            </a:lvl4pPr>
            <a:lvl5pPr marL="968375" indent="-282575">
              <a:spcBef>
                <a:spcPts val="0"/>
              </a:spcBef>
              <a:spcAft>
                <a:spcPts val="30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05530B4C-3CF7-F94D-8349-296E2D6C0A14}" type="slidenum">
              <a:rPr lang="en-US" smtClean="0"/>
              <a:t>‹Nº›</a:t>
            </a:fld>
            <a:endParaRPr lang="en-US" dirty="0"/>
          </a:p>
        </p:txBody>
      </p:sp>
      <p:sp>
        <p:nvSpPr>
          <p:cNvPr id="7" name="Picture Placeholder 6"/>
          <p:cNvSpPr>
            <a:spLocks noGrp="1"/>
          </p:cNvSpPr>
          <p:nvPr>
            <p:ph type="pic" sz="quarter" idx="13"/>
          </p:nvPr>
        </p:nvSpPr>
        <p:spPr>
          <a:xfrm>
            <a:off x="5030788" y="1459262"/>
            <a:ext cx="3656012" cy="3656012"/>
          </a:xfrm>
        </p:spPr>
        <p:txBody>
          <a:bodyPr/>
          <a:lstStyle/>
          <a:p>
            <a:r>
              <a:rPr lang="en-US" dirty="0"/>
              <a:t>Click icon to add picture</a:t>
            </a:r>
          </a:p>
        </p:txBody>
      </p:sp>
    </p:spTree>
    <p:extLst>
      <p:ext uri="{BB962C8B-B14F-4D97-AF65-F5344CB8AC3E}">
        <p14:creationId xmlns:p14="http://schemas.microsoft.com/office/powerpoint/2010/main" val="233490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da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05530B4C-3CF7-F94D-8349-296E2D6C0A14}" type="slidenum">
              <a:rPr lang="en-US" smtClean="0"/>
              <a:pPr/>
              <a:t>‹Nº›</a:t>
            </a:fld>
            <a:endParaRPr lang="en-US" dirty="0"/>
          </a:p>
        </p:txBody>
      </p:sp>
      <p:sp>
        <p:nvSpPr>
          <p:cNvPr id="6" name="Content Placeholder 5"/>
          <p:cNvSpPr>
            <a:spLocks noGrp="1"/>
          </p:cNvSpPr>
          <p:nvPr>
            <p:ph sz="quarter" idx="12"/>
          </p:nvPr>
        </p:nvSpPr>
        <p:spPr>
          <a:xfrm>
            <a:off x="1041400" y="1234440"/>
            <a:ext cx="7645400" cy="4694701"/>
          </a:xfrm>
        </p:spPr>
        <p:txBody>
          <a:bodyPr/>
          <a:lstStyle/>
          <a:p>
            <a:pPr lvl="0"/>
            <a:r>
              <a:rPr lang="en-US"/>
              <a:t>Click to edit Master text styles</a:t>
            </a:r>
          </a:p>
        </p:txBody>
      </p:sp>
      <p:sp>
        <p:nvSpPr>
          <p:cNvPr id="7" name="Text Placeholder 6"/>
          <p:cNvSpPr>
            <a:spLocks noGrp="1"/>
          </p:cNvSpPr>
          <p:nvPr>
            <p:ph type="body" sz="quarter" idx="13" hasCustomPrompt="1"/>
          </p:nvPr>
        </p:nvSpPr>
        <p:spPr>
          <a:xfrm>
            <a:off x="1040966" y="5929141"/>
            <a:ext cx="7645400" cy="228181"/>
          </a:xfrm>
        </p:spPr>
        <p:txBody>
          <a:bodyPr>
            <a:noAutofit/>
          </a:bodyPr>
          <a:lstStyle>
            <a:lvl1pPr>
              <a:defRPr sz="900"/>
            </a:lvl1pPr>
          </a:lstStyle>
          <a:p>
            <a:pPr lvl="0"/>
            <a:r>
              <a:rPr lang="en-US" dirty="0"/>
              <a:t>Source: Information here</a:t>
            </a:r>
          </a:p>
        </p:txBody>
      </p:sp>
    </p:spTree>
    <p:extLst>
      <p:ext uri="{BB962C8B-B14F-4D97-AF65-F5344CB8AC3E}">
        <p14:creationId xmlns:p14="http://schemas.microsoft.com/office/powerpoint/2010/main" val="120027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040965" y="-2328"/>
            <a:ext cx="8103036" cy="18275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0" y="-2328"/>
            <a:ext cx="914400" cy="18275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0966" y="184581"/>
            <a:ext cx="7645833" cy="859371"/>
          </a:xfrm>
          <a:prstGeom prst="rect">
            <a:avLst/>
          </a:prstGeom>
        </p:spPr>
        <p:txBody>
          <a:bodyPr vert="horz" lIns="0" tIns="0" rIns="0" bIns="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040966" y="1230135"/>
            <a:ext cx="7645834" cy="4854044"/>
          </a:xfrm>
          <a:prstGeom prst="rect">
            <a:avLst/>
          </a:prstGeom>
        </p:spPr>
        <p:txBody>
          <a:bodyPr vert="horz" lIns="0" tIns="4572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356844" y="6258026"/>
            <a:ext cx="329956" cy="365125"/>
          </a:xfrm>
          <a:prstGeom prst="rect">
            <a:avLst/>
          </a:prstGeom>
        </p:spPr>
        <p:txBody>
          <a:bodyPr vert="horz" lIns="0" tIns="0" rIns="0" bIns="0" rtlCol="0" anchor="ctr"/>
          <a:lstStyle>
            <a:lvl1pPr algn="r">
              <a:defRPr sz="1000" b="0">
                <a:solidFill>
                  <a:srgbClr val="195685"/>
                </a:solidFill>
                <a:latin typeface="+mn-lt"/>
                <a:cs typeface="Arial"/>
              </a:defRPr>
            </a:lvl1pPr>
          </a:lstStyle>
          <a:p>
            <a:fld id="{05530B4C-3CF7-F94D-8349-296E2D6C0A14}" type="slidenum">
              <a:rPr lang="en-US" smtClean="0"/>
              <a:pPr/>
              <a:t>‹Nº›</a:t>
            </a:fld>
            <a:endParaRPr lang="en-US" dirty="0"/>
          </a:p>
        </p:txBody>
      </p:sp>
      <p:pic>
        <p:nvPicPr>
          <p:cNvPr id="7" name="Picture 6" descr="WBA_lockup_standard_multi_Pos_rgb_300.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6121" y="6225256"/>
            <a:ext cx="1835853" cy="457736"/>
          </a:xfrm>
          <a:prstGeom prst="rect">
            <a:avLst/>
          </a:prstGeom>
        </p:spPr>
      </p:pic>
      <p:sp>
        <p:nvSpPr>
          <p:cNvPr id="8" name="Date Placeholder 3"/>
          <p:cNvSpPr txBox="1">
            <a:spLocks/>
          </p:cNvSpPr>
          <p:nvPr userDrawn="1"/>
        </p:nvSpPr>
        <p:spPr>
          <a:xfrm>
            <a:off x="3082786" y="-107775"/>
            <a:ext cx="5609618" cy="365125"/>
          </a:xfrm>
          <a:prstGeom prst="rect">
            <a:avLst/>
          </a:prstGeom>
        </p:spPr>
        <p:txBody>
          <a:bodyPr vert="horz"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800" b="0" kern="1200" dirty="0">
                <a:solidFill>
                  <a:schemeClr val="bg1"/>
                </a:solidFill>
                <a:effectLst/>
                <a:cs typeface="Arial"/>
              </a:rPr>
              <a:t>© 2016 Walgreens Boots Alliance, Inc. All rights reserved.</a:t>
            </a:r>
            <a:r>
              <a:rPr lang="en-US" sz="800" b="0" kern="1200" baseline="0" dirty="0">
                <a:solidFill>
                  <a:schemeClr val="bg1"/>
                </a:solidFill>
                <a:effectLst/>
                <a:cs typeface="Arial"/>
              </a:rPr>
              <a:t> </a:t>
            </a:r>
            <a:r>
              <a:rPr lang="en-US" sz="800" b="0" kern="1200" dirty="0">
                <a:solidFill>
                  <a:schemeClr val="bg1"/>
                </a:solidFill>
                <a:effectLst/>
                <a:cs typeface="Arial"/>
              </a:rPr>
              <a:t>Confidential and Proprietary information. For internal use only.</a:t>
            </a:r>
            <a:endParaRPr lang="en-US" sz="800" dirty="0">
              <a:solidFill>
                <a:schemeClr val="bg1"/>
              </a:solidFill>
            </a:endParaRPr>
          </a:p>
        </p:txBody>
      </p:sp>
    </p:spTree>
    <p:extLst>
      <p:ext uri="{BB962C8B-B14F-4D97-AF65-F5344CB8AC3E}">
        <p14:creationId xmlns:p14="http://schemas.microsoft.com/office/powerpoint/2010/main" val="467674412"/>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9" r:id="rId3"/>
    <p:sldLayoutId id="2147483664" r:id="rId4"/>
    <p:sldLayoutId id="2147483665" r:id="rId5"/>
    <p:sldLayoutId id="2147483650" r:id="rId6"/>
    <p:sldLayoutId id="2147483666" r:id="rId7"/>
    <p:sldLayoutId id="2147483667" r:id="rId8"/>
    <p:sldLayoutId id="2147483668" r:id="rId9"/>
  </p:sldLayoutIdLst>
  <p:hf hdr="0" ftr="0"/>
  <p:txStyles>
    <p:titleStyle>
      <a:lvl1pPr algn="l" defTabSz="457200" rtl="0" eaLnBrk="1" latinLnBrk="0" hangingPunct="1">
        <a:lnSpc>
          <a:spcPct val="100000"/>
        </a:lnSpc>
        <a:spcBef>
          <a:spcPct val="0"/>
        </a:spcBef>
        <a:buNone/>
        <a:defRPr sz="2800" b="0" kern="1200">
          <a:solidFill>
            <a:schemeClr val="accent1"/>
          </a:solidFill>
          <a:latin typeface="+mj-lt"/>
          <a:ea typeface="+mj-ea"/>
          <a:cs typeface="Arial"/>
        </a:defRPr>
      </a:lvl1pPr>
    </p:titleStyle>
    <p:bodyStyle>
      <a:lvl1pPr marL="0" indent="0" algn="l" defTabSz="457200" rtl="0" eaLnBrk="1" latinLnBrk="0" hangingPunct="1">
        <a:spcBef>
          <a:spcPts val="0"/>
        </a:spcBef>
        <a:spcAft>
          <a:spcPts val="600"/>
        </a:spcAft>
        <a:buFontTx/>
        <a:buNone/>
        <a:defRPr sz="2000" kern="1200">
          <a:solidFill>
            <a:schemeClr val="tx1"/>
          </a:solidFill>
          <a:latin typeface="+mn-lt"/>
          <a:ea typeface="+mn-ea"/>
          <a:cs typeface="Arial"/>
        </a:defRPr>
      </a:lvl1pPr>
      <a:lvl2pPr marL="230188" indent="-230188" algn="l" defTabSz="457200" rtl="0" eaLnBrk="1" latinLnBrk="0" hangingPunct="1">
        <a:spcBef>
          <a:spcPts val="0"/>
        </a:spcBef>
        <a:spcAft>
          <a:spcPts val="600"/>
        </a:spcAft>
        <a:buSzPct val="90000"/>
        <a:buFont typeface="Calibri" panose="020F0502020204030204" pitchFamily="34" charset="0"/>
        <a:buChar char="•"/>
        <a:defRPr sz="2000" kern="1200">
          <a:solidFill>
            <a:schemeClr val="tx1"/>
          </a:solidFill>
          <a:latin typeface="+mn-lt"/>
          <a:ea typeface="+mn-ea"/>
          <a:cs typeface="Arial"/>
        </a:defRPr>
      </a:lvl2pPr>
      <a:lvl3pPr marL="455613" indent="-225425" algn="l" defTabSz="457200" rtl="0" eaLnBrk="1" latinLnBrk="0" hangingPunct="1">
        <a:spcBef>
          <a:spcPts val="0"/>
        </a:spcBef>
        <a:spcAft>
          <a:spcPts val="600"/>
        </a:spcAft>
        <a:buFont typeface="Lucida Grande"/>
        <a:buChar char="-"/>
        <a:defRPr sz="1800" kern="1200">
          <a:solidFill>
            <a:schemeClr val="tx1"/>
          </a:solidFill>
          <a:latin typeface="+mn-lt"/>
          <a:ea typeface="+mn-ea"/>
          <a:cs typeface="Arial"/>
        </a:defRPr>
      </a:lvl3pPr>
      <a:lvl4pPr marL="685800" indent="-230188" algn="l" defTabSz="457200" rtl="0" eaLnBrk="1" latinLnBrk="0" hangingPunct="1">
        <a:spcBef>
          <a:spcPts val="0"/>
        </a:spcBef>
        <a:spcAft>
          <a:spcPts val="300"/>
        </a:spcAft>
        <a:buFont typeface="Lucida Grande"/>
        <a:buChar char="‣"/>
        <a:defRPr sz="1600" kern="1200">
          <a:solidFill>
            <a:schemeClr val="tx1"/>
          </a:solidFill>
          <a:latin typeface="+mn-lt"/>
          <a:ea typeface="+mn-ea"/>
          <a:cs typeface="Arial"/>
        </a:defRPr>
      </a:lvl4pPr>
      <a:lvl5pPr marL="917575" indent="-231775" algn="l" defTabSz="457200" rtl="0" eaLnBrk="1" latinLnBrk="0" hangingPunct="1">
        <a:spcBef>
          <a:spcPts val="0"/>
        </a:spcBef>
        <a:spcAft>
          <a:spcPts val="300"/>
        </a:spcAft>
        <a:buSzPct val="110000"/>
        <a:buFont typeface="Arial"/>
        <a:buChar char="◦"/>
        <a:defRPr sz="1600" kern="1200">
          <a:solidFill>
            <a:schemeClr val="tx1"/>
          </a:solidFill>
          <a:latin typeface="+mn-lt"/>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10.30.43.103:5020/"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96680" y="3569817"/>
            <a:ext cx="7003461" cy="921715"/>
          </a:xfrm>
        </p:spPr>
        <p:txBody>
          <a:bodyPr>
            <a:normAutofit fontScale="90000"/>
          </a:bodyPr>
          <a:lstStyle/>
          <a:p>
            <a:r>
              <a:rPr lang="es-MX" dirty="0"/>
              <a:t>Tour Aplicación Web</a:t>
            </a:r>
            <a:br>
              <a:rPr lang="es-MX" dirty="0"/>
            </a:br>
            <a:r>
              <a:rPr lang="es-MX" dirty="0"/>
              <a:t>Cierre de Farmacias</a:t>
            </a:r>
            <a:endParaRPr lang="es-MX" dirty="0">
              <a:solidFill>
                <a:schemeClr val="accent6"/>
              </a:solidFill>
            </a:endParaRPr>
          </a:p>
        </p:txBody>
      </p:sp>
      <p:sp>
        <p:nvSpPr>
          <p:cNvPr id="2" name="Date Placeholder 1"/>
          <p:cNvSpPr>
            <a:spLocks noGrp="1"/>
          </p:cNvSpPr>
          <p:nvPr>
            <p:ph type="dt" sz="half" idx="10"/>
          </p:nvPr>
        </p:nvSpPr>
        <p:spPr/>
        <p:txBody>
          <a:bodyPr/>
          <a:lstStyle/>
          <a:p>
            <a:fld id="{01F6B464-770E-D441-9FA8-3D4D1D913AD6}" type="datetime3">
              <a:rPr lang="en-GB" smtClean="0"/>
              <a:pPr/>
              <a:t>14 March, 2025</a:t>
            </a:fld>
            <a:endParaRPr lang="en-US" dirty="0"/>
          </a:p>
        </p:txBody>
      </p:sp>
    </p:spTree>
    <p:extLst>
      <p:ext uri="{BB962C8B-B14F-4D97-AF65-F5344CB8AC3E}">
        <p14:creationId xmlns:p14="http://schemas.microsoft.com/office/powerpoint/2010/main" val="31380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3F7D2-A2B0-73BA-BCEB-A028BBB8E40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83C198-E2E5-504E-59FE-474846DF6985}"/>
              </a:ext>
            </a:extLst>
          </p:cNvPr>
          <p:cNvSpPr>
            <a:spLocks noGrp="1"/>
          </p:cNvSpPr>
          <p:nvPr>
            <p:ph type="sldNum" sz="quarter" idx="12"/>
          </p:nvPr>
        </p:nvSpPr>
        <p:spPr/>
        <p:txBody>
          <a:bodyPr/>
          <a:lstStyle/>
          <a:p>
            <a:fld id="{05530B4C-3CF7-F94D-8349-296E2D6C0A14}" type="slidenum">
              <a:rPr lang="en-US" smtClean="0"/>
              <a:t>10</a:t>
            </a:fld>
            <a:endParaRPr lang="en-US" dirty="0"/>
          </a:p>
        </p:txBody>
      </p:sp>
      <p:sp>
        <p:nvSpPr>
          <p:cNvPr id="9" name="CuadroTexto 8">
            <a:extLst>
              <a:ext uri="{FF2B5EF4-FFF2-40B4-BE49-F238E27FC236}">
                <a16:creationId xmlns:a16="http://schemas.microsoft.com/office/drawing/2014/main" id="{749D2715-216F-FC31-8AA1-683F9F514FF8}"/>
              </a:ext>
            </a:extLst>
          </p:cNvPr>
          <p:cNvSpPr txBox="1"/>
          <p:nvPr/>
        </p:nvSpPr>
        <p:spPr>
          <a:xfrm>
            <a:off x="1866122" y="550506"/>
            <a:ext cx="4049486" cy="338554"/>
          </a:xfrm>
          <a:prstGeom prst="rect">
            <a:avLst/>
          </a:prstGeom>
          <a:noFill/>
        </p:spPr>
        <p:txBody>
          <a:bodyPr wrap="square" rtlCol="0">
            <a:spAutoFit/>
          </a:bodyPr>
          <a:lstStyle/>
          <a:p>
            <a:r>
              <a:rPr lang="es-MX" sz="1600" dirty="0">
                <a:latin typeface="+mn-lt"/>
              </a:rPr>
              <a:t>Consulta de Información- Subórdenes.</a:t>
            </a:r>
          </a:p>
        </p:txBody>
      </p:sp>
      <p:pic>
        <p:nvPicPr>
          <p:cNvPr id="7" name="Imagen 6">
            <a:extLst>
              <a:ext uri="{FF2B5EF4-FFF2-40B4-BE49-F238E27FC236}">
                <a16:creationId xmlns:a16="http://schemas.microsoft.com/office/drawing/2014/main" id="{0DA65406-F45B-03D7-2A44-153FF5E8F07F}"/>
              </a:ext>
            </a:extLst>
          </p:cNvPr>
          <p:cNvPicPr>
            <a:picLocks noChangeAspect="1"/>
          </p:cNvPicPr>
          <p:nvPr/>
        </p:nvPicPr>
        <p:blipFill>
          <a:blip r:embed="rId2"/>
          <a:stretch>
            <a:fillRect/>
          </a:stretch>
        </p:blipFill>
        <p:spPr>
          <a:xfrm>
            <a:off x="0" y="853909"/>
            <a:ext cx="9144000" cy="5150181"/>
          </a:xfrm>
          <a:prstGeom prst="rect">
            <a:avLst/>
          </a:prstGeom>
        </p:spPr>
      </p:pic>
    </p:spTree>
    <p:extLst>
      <p:ext uri="{BB962C8B-B14F-4D97-AF65-F5344CB8AC3E}">
        <p14:creationId xmlns:p14="http://schemas.microsoft.com/office/powerpoint/2010/main" val="236858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914D8-1325-C349-EAAE-4661EE93C1F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61307F-BB72-179A-E07C-A3D2685161C1}"/>
              </a:ext>
            </a:extLst>
          </p:cNvPr>
          <p:cNvSpPr>
            <a:spLocks noGrp="1"/>
          </p:cNvSpPr>
          <p:nvPr>
            <p:ph type="sldNum" sz="quarter" idx="12"/>
          </p:nvPr>
        </p:nvSpPr>
        <p:spPr/>
        <p:txBody>
          <a:bodyPr/>
          <a:lstStyle/>
          <a:p>
            <a:fld id="{05530B4C-3CF7-F94D-8349-296E2D6C0A14}" type="slidenum">
              <a:rPr lang="en-US" smtClean="0"/>
              <a:t>11</a:t>
            </a:fld>
            <a:endParaRPr lang="en-US" dirty="0"/>
          </a:p>
        </p:txBody>
      </p:sp>
      <p:sp>
        <p:nvSpPr>
          <p:cNvPr id="2" name="CuadroTexto 1">
            <a:extLst>
              <a:ext uri="{FF2B5EF4-FFF2-40B4-BE49-F238E27FC236}">
                <a16:creationId xmlns:a16="http://schemas.microsoft.com/office/drawing/2014/main" id="{F7134A6C-2329-9FA3-C29B-AC72E3D362FD}"/>
              </a:ext>
            </a:extLst>
          </p:cNvPr>
          <p:cNvSpPr txBox="1"/>
          <p:nvPr/>
        </p:nvSpPr>
        <p:spPr>
          <a:xfrm>
            <a:off x="709126" y="1912777"/>
            <a:ext cx="8154955" cy="1200329"/>
          </a:xfrm>
          <a:prstGeom prst="rect">
            <a:avLst/>
          </a:prstGeom>
          <a:noFill/>
        </p:spPr>
        <p:txBody>
          <a:bodyPr wrap="square" rtlCol="0">
            <a:spAutoFit/>
          </a:bodyPr>
          <a:lstStyle/>
          <a:p>
            <a:r>
              <a:rPr lang="es-MX" sz="3600" dirty="0">
                <a:latin typeface="+mn-lt"/>
              </a:rPr>
              <a:t>Sección de registros a accesos a la aplicación web</a:t>
            </a:r>
          </a:p>
        </p:txBody>
      </p:sp>
    </p:spTree>
    <p:extLst>
      <p:ext uri="{BB962C8B-B14F-4D97-AF65-F5344CB8AC3E}">
        <p14:creationId xmlns:p14="http://schemas.microsoft.com/office/powerpoint/2010/main" val="62576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2927D-7CD1-B751-E668-6C8E5D33FA4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4EE8E4-C4D6-F06C-A176-5BE87A422DE1}"/>
              </a:ext>
            </a:extLst>
          </p:cNvPr>
          <p:cNvSpPr>
            <a:spLocks noGrp="1"/>
          </p:cNvSpPr>
          <p:nvPr>
            <p:ph type="sldNum" sz="quarter" idx="12"/>
          </p:nvPr>
        </p:nvSpPr>
        <p:spPr/>
        <p:txBody>
          <a:bodyPr/>
          <a:lstStyle/>
          <a:p>
            <a:fld id="{05530B4C-3CF7-F94D-8349-296E2D6C0A14}" type="slidenum">
              <a:rPr lang="en-US" smtClean="0"/>
              <a:t>12</a:t>
            </a:fld>
            <a:endParaRPr lang="en-US" dirty="0"/>
          </a:p>
        </p:txBody>
      </p:sp>
      <p:sp>
        <p:nvSpPr>
          <p:cNvPr id="9" name="CuadroTexto 8">
            <a:extLst>
              <a:ext uri="{FF2B5EF4-FFF2-40B4-BE49-F238E27FC236}">
                <a16:creationId xmlns:a16="http://schemas.microsoft.com/office/drawing/2014/main" id="{7ECF0171-9316-E5FF-0BB9-FD27EB4B955F}"/>
              </a:ext>
            </a:extLst>
          </p:cNvPr>
          <p:cNvSpPr txBox="1"/>
          <p:nvPr/>
        </p:nvSpPr>
        <p:spPr>
          <a:xfrm>
            <a:off x="2388636" y="381229"/>
            <a:ext cx="5439747" cy="338554"/>
          </a:xfrm>
          <a:prstGeom prst="rect">
            <a:avLst/>
          </a:prstGeom>
          <a:noFill/>
        </p:spPr>
        <p:txBody>
          <a:bodyPr wrap="square" rtlCol="0">
            <a:spAutoFit/>
          </a:bodyPr>
          <a:lstStyle/>
          <a:p>
            <a:r>
              <a:rPr lang="es-MX" sz="1600" dirty="0">
                <a:latin typeface="+mn-lt"/>
              </a:rPr>
              <a:t>Registros de Accesos al portal Web Cierre de Farmacias.</a:t>
            </a:r>
          </a:p>
        </p:txBody>
      </p:sp>
      <p:pic>
        <p:nvPicPr>
          <p:cNvPr id="3" name="Imagen 2">
            <a:extLst>
              <a:ext uri="{FF2B5EF4-FFF2-40B4-BE49-F238E27FC236}">
                <a16:creationId xmlns:a16="http://schemas.microsoft.com/office/drawing/2014/main" id="{9E588C2A-93D8-AEB3-7513-F0F2B2BA76B3}"/>
              </a:ext>
            </a:extLst>
          </p:cNvPr>
          <p:cNvPicPr>
            <a:picLocks noChangeAspect="1"/>
          </p:cNvPicPr>
          <p:nvPr/>
        </p:nvPicPr>
        <p:blipFill>
          <a:blip r:embed="rId2"/>
          <a:stretch>
            <a:fillRect/>
          </a:stretch>
        </p:blipFill>
        <p:spPr>
          <a:xfrm>
            <a:off x="65314" y="889060"/>
            <a:ext cx="9144000" cy="4416065"/>
          </a:xfrm>
          <a:prstGeom prst="rect">
            <a:avLst/>
          </a:prstGeom>
        </p:spPr>
      </p:pic>
    </p:spTree>
    <p:extLst>
      <p:ext uri="{BB962C8B-B14F-4D97-AF65-F5344CB8AC3E}">
        <p14:creationId xmlns:p14="http://schemas.microsoft.com/office/powerpoint/2010/main" val="1625020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C5A8D-4463-612D-365D-3A77E82BA8F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3281FB-6010-CADA-2756-BDED2FBBFDAD}"/>
              </a:ext>
            </a:extLst>
          </p:cNvPr>
          <p:cNvSpPr>
            <a:spLocks noGrp="1"/>
          </p:cNvSpPr>
          <p:nvPr>
            <p:ph type="sldNum" sz="quarter" idx="12"/>
          </p:nvPr>
        </p:nvSpPr>
        <p:spPr/>
        <p:txBody>
          <a:bodyPr/>
          <a:lstStyle/>
          <a:p>
            <a:fld id="{05530B4C-3CF7-F94D-8349-296E2D6C0A14}" type="slidenum">
              <a:rPr lang="en-US" smtClean="0"/>
              <a:t>13</a:t>
            </a:fld>
            <a:endParaRPr lang="en-US" dirty="0"/>
          </a:p>
        </p:txBody>
      </p:sp>
      <p:sp>
        <p:nvSpPr>
          <p:cNvPr id="9" name="CuadroTexto 8">
            <a:extLst>
              <a:ext uri="{FF2B5EF4-FFF2-40B4-BE49-F238E27FC236}">
                <a16:creationId xmlns:a16="http://schemas.microsoft.com/office/drawing/2014/main" id="{1194AF0D-44DF-C77E-F8E5-28A8EFA3E017}"/>
              </a:ext>
            </a:extLst>
          </p:cNvPr>
          <p:cNvSpPr txBox="1"/>
          <p:nvPr/>
        </p:nvSpPr>
        <p:spPr>
          <a:xfrm>
            <a:off x="2388636" y="381229"/>
            <a:ext cx="5439747" cy="338554"/>
          </a:xfrm>
          <a:prstGeom prst="rect">
            <a:avLst/>
          </a:prstGeom>
          <a:noFill/>
        </p:spPr>
        <p:txBody>
          <a:bodyPr wrap="square" rtlCol="0">
            <a:spAutoFit/>
          </a:bodyPr>
          <a:lstStyle/>
          <a:p>
            <a:r>
              <a:rPr lang="es-MX" sz="1600" dirty="0">
                <a:latin typeface="+mn-lt"/>
              </a:rPr>
              <a:t>Registros de Accesos al portal Web Cierre de Farmacias.</a:t>
            </a:r>
          </a:p>
        </p:txBody>
      </p:sp>
      <p:pic>
        <p:nvPicPr>
          <p:cNvPr id="5" name="Imagen 4">
            <a:extLst>
              <a:ext uri="{FF2B5EF4-FFF2-40B4-BE49-F238E27FC236}">
                <a16:creationId xmlns:a16="http://schemas.microsoft.com/office/drawing/2014/main" id="{3FADA46C-981D-52ED-A0D2-54840F02E295}"/>
              </a:ext>
            </a:extLst>
          </p:cNvPr>
          <p:cNvPicPr>
            <a:picLocks noChangeAspect="1"/>
          </p:cNvPicPr>
          <p:nvPr/>
        </p:nvPicPr>
        <p:blipFill>
          <a:blip r:embed="rId2"/>
          <a:stretch>
            <a:fillRect/>
          </a:stretch>
        </p:blipFill>
        <p:spPr>
          <a:xfrm>
            <a:off x="0" y="764024"/>
            <a:ext cx="9144000" cy="4367813"/>
          </a:xfrm>
          <a:prstGeom prst="rect">
            <a:avLst/>
          </a:prstGeom>
        </p:spPr>
      </p:pic>
      <p:sp>
        <p:nvSpPr>
          <p:cNvPr id="6" name="CuadroTexto 5">
            <a:extLst>
              <a:ext uri="{FF2B5EF4-FFF2-40B4-BE49-F238E27FC236}">
                <a16:creationId xmlns:a16="http://schemas.microsoft.com/office/drawing/2014/main" id="{13BEE57D-31FA-8352-D4AC-F5AC36CA5DB5}"/>
              </a:ext>
            </a:extLst>
          </p:cNvPr>
          <p:cNvSpPr txBox="1"/>
          <p:nvPr/>
        </p:nvSpPr>
        <p:spPr>
          <a:xfrm>
            <a:off x="177282" y="5206482"/>
            <a:ext cx="8780106" cy="584775"/>
          </a:xfrm>
          <a:prstGeom prst="rect">
            <a:avLst/>
          </a:prstGeom>
          <a:noFill/>
        </p:spPr>
        <p:txBody>
          <a:bodyPr wrap="square" rtlCol="0">
            <a:spAutoFit/>
          </a:bodyPr>
          <a:lstStyle/>
          <a:p>
            <a:r>
              <a:rPr lang="es-MX" sz="1600" dirty="0">
                <a:latin typeface="+mn-lt"/>
              </a:rPr>
              <a:t>Nota: En esta pagina puedes editar los accesos  que se han hecho al app del portal, así como eliminar los accesos.</a:t>
            </a:r>
          </a:p>
        </p:txBody>
      </p:sp>
    </p:spTree>
    <p:extLst>
      <p:ext uri="{BB962C8B-B14F-4D97-AF65-F5344CB8AC3E}">
        <p14:creationId xmlns:p14="http://schemas.microsoft.com/office/powerpoint/2010/main" val="233257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463F19-CBD6-3135-321F-7A0EAFCB4719}"/>
              </a:ext>
            </a:extLst>
          </p:cNvPr>
          <p:cNvSpPr>
            <a:spLocks noGrp="1"/>
          </p:cNvSpPr>
          <p:nvPr>
            <p:ph type="sldNum" sz="quarter" idx="12"/>
          </p:nvPr>
        </p:nvSpPr>
        <p:spPr/>
        <p:txBody>
          <a:bodyPr/>
          <a:lstStyle/>
          <a:p>
            <a:fld id="{05530B4C-3CF7-F94D-8349-296E2D6C0A14}" type="slidenum">
              <a:rPr lang="en-US" smtClean="0"/>
              <a:t>14</a:t>
            </a:fld>
            <a:endParaRPr lang="en-US" dirty="0"/>
          </a:p>
        </p:txBody>
      </p:sp>
      <p:sp>
        <p:nvSpPr>
          <p:cNvPr id="2" name="CuadroTexto 1">
            <a:extLst>
              <a:ext uri="{FF2B5EF4-FFF2-40B4-BE49-F238E27FC236}">
                <a16:creationId xmlns:a16="http://schemas.microsoft.com/office/drawing/2014/main" id="{7811DD9E-2B14-EC6A-F8FA-05E3A0C59B72}"/>
              </a:ext>
            </a:extLst>
          </p:cNvPr>
          <p:cNvSpPr txBox="1"/>
          <p:nvPr/>
        </p:nvSpPr>
        <p:spPr>
          <a:xfrm>
            <a:off x="531845" y="2090058"/>
            <a:ext cx="8154955" cy="646331"/>
          </a:xfrm>
          <a:prstGeom prst="rect">
            <a:avLst/>
          </a:prstGeom>
          <a:noFill/>
        </p:spPr>
        <p:txBody>
          <a:bodyPr wrap="square" rtlCol="0">
            <a:spAutoFit/>
          </a:bodyPr>
          <a:lstStyle/>
          <a:p>
            <a:r>
              <a:rPr lang="es-MX" sz="3600" dirty="0">
                <a:latin typeface="+mn-lt"/>
              </a:rPr>
              <a:t>Sección Alta Firmas Seguridad-Gerencia</a:t>
            </a:r>
          </a:p>
        </p:txBody>
      </p:sp>
    </p:spTree>
    <p:extLst>
      <p:ext uri="{BB962C8B-B14F-4D97-AF65-F5344CB8AC3E}">
        <p14:creationId xmlns:p14="http://schemas.microsoft.com/office/powerpoint/2010/main" val="2538599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0744D-89A2-5F35-0F2A-BD5D1E84CAF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7F8652-5800-D142-6DC8-9F98833D197A}"/>
              </a:ext>
            </a:extLst>
          </p:cNvPr>
          <p:cNvSpPr>
            <a:spLocks noGrp="1"/>
          </p:cNvSpPr>
          <p:nvPr>
            <p:ph type="sldNum" sz="quarter" idx="12"/>
          </p:nvPr>
        </p:nvSpPr>
        <p:spPr/>
        <p:txBody>
          <a:bodyPr/>
          <a:lstStyle/>
          <a:p>
            <a:fld id="{05530B4C-3CF7-F94D-8349-296E2D6C0A14}" type="slidenum">
              <a:rPr lang="en-US" smtClean="0"/>
              <a:t>15</a:t>
            </a:fld>
            <a:endParaRPr lang="en-US" dirty="0"/>
          </a:p>
        </p:txBody>
      </p:sp>
      <p:pic>
        <p:nvPicPr>
          <p:cNvPr id="5" name="Imagen 4">
            <a:extLst>
              <a:ext uri="{FF2B5EF4-FFF2-40B4-BE49-F238E27FC236}">
                <a16:creationId xmlns:a16="http://schemas.microsoft.com/office/drawing/2014/main" id="{C956BDA0-085B-7826-AF8E-710E7FBFC078}"/>
              </a:ext>
            </a:extLst>
          </p:cNvPr>
          <p:cNvPicPr>
            <a:picLocks noChangeAspect="1"/>
          </p:cNvPicPr>
          <p:nvPr/>
        </p:nvPicPr>
        <p:blipFill>
          <a:blip r:embed="rId2"/>
          <a:stretch>
            <a:fillRect/>
          </a:stretch>
        </p:blipFill>
        <p:spPr>
          <a:xfrm>
            <a:off x="102637" y="1218451"/>
            <a:ext cx="9144000" cy="2592298"/>
          </a:xfrm>
          <a:prstGeom prst="rect">
            <a:avLst/>
          </a:prstGeom>
        </p:spPr>
      </p:pic>
      <p:sp>
        <p:nvSpPr>
          <p:cNvPr id="6" name="CuadroTexto 5">
            <a:extLst>
              <a:ext uri="{FF2B5EF4-FFF2-40B4-BE49-F238E27FC236}">
                <a16:creationId xmlns:a16="http://schemas.microsoft.com/office/drawing/2014/main" id="{1938E4C4-AE2D-2A5C-C67B-47DAD39BB7B2}"/>
              </a:ext>
            </a:extLst>
          </p:cNvPr>
          <p:cNvSpPr txBox="1"/>
          <p:nvPr/>
        </p:nvSpPr>
        <p:spPr>
          <a:xfrm>
            <a:off x="2388636" y="381229"/>
            <a:ext cx="5439747" cy="338554"/>
          </a:xfrm>
          <a:prstGeom prst="rect">
            <a:avLst/>
          </a:prstGeom>
          <a:noFill/>
        </p:spPr>
        <p:txBody>
          <a:bodyPr wrap="square" rtlCol="0">
            <a:spAutoFit/>
          </a:bodyPr>
          <a:lstStyle/>
          <a:p>
            <a:r>
              <a:rPr lang="es-MX" sz="1600" dirty="0">
                <a:latin typeface="+mn-lt"/>
              </a:rPr>
              <a:t>Registros de firmantes Seguridad y Gerencia.</a:t>
            </a:r>
          </a:p>
        </p:txBody>
      </p:sp>
      <p:sp>
        <p:nvSpPr>
          <p:cNvPr id="7" name="CuadroTexto 6">
            <a:extLst>
              <a:ext uri="{FF2B5EF4-FFF2-40B4-BE49-F238E27FC236}">
                <a16:creationId xmlns:a16="http://schemas.microsoft.com/office/drawing/2014/main" id="{7C4DC052-9F60-0F49-5075-95A80AB7F43F}"/>
              </a:ext>
            </a:extLst>
          </p:cNvPr>
          <p:cNvSpPr txBox="1"/>
          <p:nvPr/>
        </p:nvSpPr>
        <p:spPr>
          <a:xfrm>
            <a:off x="345233" y="4226767"/>
            <a:ext cx="7912359" cy="584775"/>
          </a:xfrm>
          <a:prstGeom prst="rect">
            <a:avLst/>
          </a:prstGeom>
          <a:noFill/>
        </p:spPr>
        <p:txBody>
          <a:bodyPr wrap="square" rtlCol="0">
            <a:spAutoFit/>
          </a:bodyPr>
          <a:lstStyle/>
          <a:p>
            <a:r>
              <a:rPr lang="es-MX" sz="1600" dirty="0">
                <a:latin typeface="+mn-lt"/>
              </a:rPr>
              <a:t>Nota: En esta sección puedes agregar 3 personas firmantes del área de Seguridad y 3 personas del área de Gerencia. Tiene la opción de edición en el portal.</a:t>
            </a:r>
          </a:p>
        </p:txBody>
      </p:sp>
    </p:spTree>
    <p:extLst>
      <p:ext uri="{BB962C8B-B14F-4D97-AF65-F5344CB8AC3E}">
        <p14:creationId xmlns:p14="http://schemas.microsoft.com/office/powerpoint/2010/main" val="3897468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BD33-8C4D-9310-C2FE-A6EB2277182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8E51B3-9944-33CE-3EBB-74A0F3B03DAD}"/>
              </a:ext>
            </a:extLst>
          </p:cNvPr>
          <p:cNvSpPr>
            <a:spLocks noGrp="1"/>
          </p:cNvSpPr>
          <p:nvPr>
            <p:ph type="sldNum" sz="quarter" idx="12"/>
          </p:nvPr>
        </p:nvSpPr>
        <p:spPr/>
        <p:txBody>
          <a:bodyPr/>
          <a:lstStyle/>
          <a:p>
            <a:fld id="{05530B4C-3CF7-F94D-8349-296E2D6C0A14}" type="slidenum">
              <a:rPr lang="en-US" smtClean="0"/>
              <a:t>16</a:t>
            </a:fld>
            <a:endParaRPr lang="en-US" dirty="0"/>
          </a:p>
        </p:txBody>
      </p:sp>
      <p:sp>
        <p:nvSpPr>
          <p:cNvPr id="2" name="CuadroTexto 1">
            <a:extLst>
              <a:ext uri="{FF2B5EF4-FFF2-40B4-BE49-F238E27FC236}">
                <a16:creationId xmlns:a16="http://schemas.microsoft.com/office/drawing/2014/main" id="{E7C6C547-F296-5FB4-AEBC-93BC15F4ED45}"/>
              </a:ext>
            </a:extLst>
          </p:cNvPr>
          <p:cNvSpPr txBox="1"/>
          <p:nvPr/>
        </p:nvSpPr>
        <p:spPr>
          <a:xfrm>
            <a:off x="531845" y="2090058"/>
            <a:ext cx="8154955" cy="1200329"/>
          </a:xfrm>
          <a:prstGeom prst="rect">
            <a:avLst/>
          </a:prstGeom>
          <a:noFill/>
        </p:spPr>
        <p:txBody>
          <a:bodyPr wrap="square" rtlCol="0">
            <a:spAutoFit/>
          </a:bodyPr>
          <a:lstStyle/>
          <a:p>
            <a:r>
              <a:rPr lang="es-MX" sz="3600" dirty="0">
                <a:latin typeface="+mn-lt"/>
              </a:rPr>
              <a:t>Sección de aplicación  de firmas </a:t>
            </a:r>
          </a:p>
          <a:p>
            <a:r>
              <a:rPr lang="es-MX" sz="3600" dirty="0">
                <a:latin typeface="+mn-lt"/>
              </a:rPr>
              <a:t>de Cierre Farmacias</a:t>
            </a:r>
          </a:p>
        </p:txBody>
      </p:sp>
    </p:spTree>
    <p:extLst>
      <p:ext uri="{BB962C8B-B14F-4D97-AF65-F5344CB8AC3E}">
        <p14:creationId xmlns:p14="http://schemas.microsoft.com/office/powerpoint/2010/main" val="268270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FA745-DB14-8964-6AF4-E3178231B07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97AA57-32D5-6E44-FF37-6E432860A47A}"/>
              </a:ext>
            </a:extLst>
          </p:cNvPr>
          <p:cNvSpPr>
            <a:spLocks noGrp="1"/>
          </p:cNvSpPr>
          <p:nvPr>
            <p:ph type="sldNum" sz="quarter" idx="12"/>
          </p:nvPr>
        </p:nvSpPr>
        <p:spPr/>
        <p:txBody>
          <a:bodyPr/>
          <a:lstStyle/>
          <a:p>
            <a:fld id="{05530B4C-3CF7-F94D-8349-296E2D6C0A14}" type="slidenum">
              <a:rPr lang="en-US" smtClean="0"/>
              <a:t>17</a:t>
            </a:fld>
            <a:endParaRPr lang="en-US" dirty="0"/>
          </a:p>
        </p:txBody>
      </p:sp>
      <p:pic>
        <p:nvPicPr>
          <p:cNvPr id="5" name="Imagen 4">
            <a:extLst>
              <a:ext uri="{FF2B5EF4-FFF2-40B4-BE49-F238E27FC236}">
                <a16:creationId xmlns:a16="http://schemas.microsoft.com/office/drawing/2014/main" id="{F736BC08-1CAC-8575-F9A8-298D438368BC}"/>
              </a:ext>
            </a:extLst>
          </p:cNvPr>
          <p:cNvPicPr>
            <a:picLocks noChangeAspect="1"/>
          </p:cNvPicPr>
          <p:nvPr/>
        </p:nvPicPr>
        <p:blipFill>
          <a:blip r:embed="rId2"/>
          <a:stretch>
            <a:fillRect/>
          </a:stretch>
        </p:blipFill>
        <p:spPr>
          <a:xfrm>
            <a:off x="426876" y="786493"/>
            <a:ext cx="2971800" cy="1104900"/>
          </a:xfrm>
          <a:prstGeom prst="rect">
            <a:avLst/>
          </a:prstGeom>
        </p:spPr>
      </p:pic>
      <p:sp>
        <p:nvSpPr>
          <p:cNvPr id="6" name="CuadroTexto 5">
            <a:extLst>
              <a:ext uri="{FF2B5EF4-FFF2-40B4-BE49-F238E27FC236}">
                <a16:creationId xmlns:a16="http://schemas.microsoft.com/office/drawing/2014/main" id="{0A2AEFE1-05B3-3AB6-F6C3-BFC5F805EF77}"/>
              </a:ext>
            </a:extLst>
          </p:cNvPr>
          <p:cNvSpPr txBox="1"/>
          <p:nvPr/>
        </p:nvSpPr>
        <p:spPr>
          <a:xfrm>
            <a:off x="426876" y="447939"/>
            <a:ext cx="402868" cy="338554"/>
          </a:xfrm>
          <a:prstGeom prst="rect">
            <a:avLst/>
          </a:prstGeom>
          <a:noFill/>
        </p:spPr>
        <p:txBody>
          <a:bodyPr wrap="square" rtlCol="0">
            <a:spAutoFit/>
          </a:bodyPr>
          <a:lstStyle/>
          <a:p>
            <a:r>
              <a:rPr lang="es-MX" sz="1600" dirty="0">
                <a:latin typeface="+mn-lt"/>
              </a:rPr>
              <a:t>1</a:t>
            </a:r>
          </a:p>
        </p:txBody>
      </p:sp>
      <p:pic>
        <p:nvPicPr>
          <p:cNvPr id="9" name="Imagen 8">
            <a:extLst>
              <a:ext uri="{FF2B5EF4-FFF2-40B4-BE49-F238E27FC236}">
                <a16:creationId xmlns:a16="http://schemas.microsoft.com/office/drawing/2014/main" id="{4BA98E98-76F0-A02B-438C-4350BD2DCFC7}"/>
              </a:ext>
            </a:extLst>
          </p:cNvPr>
          <p:cNvPicPr>
            <a:picLocks noChangeAspect="1"/>
          </p:cNvPicPr>
          <p:nvPr/>
        </p:nvPicPr>
        <p:blipFill>
          <a:blip r:embed="rId3"/>
          <a:stretch>
            <a:fillRect/>
          </a:stretch>
        </p:blipFill>
        <p:spPr>
          <a:xfrm>
            <a:off x="148609" y="2229947"/>
            <a:ext cx="8314256" cy="2630269"/>
          </a:xfrm>
          <a:prstGeom prst="rect">
            <a:avLst/>
          </a:prstGeom>
        </p:spPr>
      </p:pic>
      <p:sp>
        <p:nvSpPr>
          <p:cNvPr id="10" name="CuadroTexto 9">
            <a:extLst>
              <a:ext uri="{FF2B5EF4-FFF2-40B4-BE49-F238E27FC236}">
                <a16:creationId xmlns:a16="http://schemas.microsoft.com/office/drawing/2014/main" id="{0435C4DE-FB76-1F5C-9B1C-2ABA12233B65}"/>
              </a:ext>
            </a:extLst>
          </p:cNvPr>
          <p:cNvSpPr txBox="1"/>
          <p:nvPr/>
        </p:nvSpPr>
        <p:spPr>
          <a:xfrm>
            <a:off x="4127971" y="836802"/>
            <a:ext cx="3971000" cy="1077218"/>
          </a:xfrm>
          <a:prstGeom prst="rect">
            <a:avLst/>
          </a:prstGeom>
          <a:noFill/>
        </p:spPr>
        <p:txBody>
          <a:bodyPr wrap="square" rtlCol="0">
            <a:spAutoFit/>
          </a:bodyPr>
          <a:lstStyle/>
          <a:p>
            <a:r>
              <a:rPr lang="es-MX" sz="1600" dirty="0">
                <a:latin typeface="+mn-lt"/>
              </a:rPr>
              <a:t>Tomamos el ejemplo 201Y0021, segundo paso es seleccionar detalles. Recuerda que los registros son un ejemplo y varían con respecto a cada caso del </a:t>
            </a:r>
            <a:r>
              <a:rPr lang="es-MX" sz="1600" dirty="0" err="1">
                <a:latin typeface="+mn-lt"/>
              </a:rPr>
              <a:t>ceco</a:t>
            </a:r>
            <a:r>
              <a:rPr lang="es-MX" sz="1600" dirty="0">
                <a:latin typeface="+mn-lt"/>
              </a:rPr>
              <a:t> que se registre</a:t>
            </a:r>
          </a:p>
        </p:txBody>
      </p:sp>
      <p:sp>
        <p:nvSpPr>
          <p:cNvPr id="2" name="CuadroTexto 1">
            <a:extLst>
              <a:ext uri="{FF2B5EF4-FFF2-40B4-BE49-F238E27FC236}">
                <a16:creationId xmlns:a16="http://schemas.microsoft.com/office/drawing/2014/main" id="{EBDED581-9C7A-D2A0-EF97-757B2A84C6A2}"/>
              </a:ext>
            </a:extLst>
          </p:cNvPr>
          <p:cNvSpPr txBox="1"/>
          <p:nvPr/>
        </p:nvSpPr>
        <p:spPr>
          <a:xfrm>
            <a:off x="2659224" y="270588"/>
            <a:ext cx="4245429" cy="338554"/>
          </a:xfrm>
          <a:prstGeom prst="rect">
            <a:avLst/>
          </a:prstGeom>
          <a:noFill/>
        </p:spPr>
        <p:txBody>
          <a:bodyPr wrap="square" rtlCol="0">
            <a:spAutoFit/>
          </a:bodyPr>
          <a:lstStyle/>
          <a:p>
            <a:r>
              <a:rPr lang="es-MX" sz="1600" dirty="0">
                <a:highlight>
                  <a:srgbClr val="00FFFF"/>
                </a:highlight>
                <a:latin typeface="+mn-lt"/>
              </a:rPr>
              <a:t>Sección de aplicación  de Cierre Farmacias</a:t>
            </a:r>
          </a:p>
        </p:txBody>
      </p:sp>
    </p:spTree>
    <p:extLst>
      <p:ext uri="{BB962C8B-B14F-4D97-AF65-F5344CB8AC3E}">
        <p14:creationId xmlns:p14="http://schemas.microsoft.com/office/powerpoint/2010/main" val="3885247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463F19-CBD6-3135-321F-7A0EAFCB4719}"/>
              </a:ext>
            </a:extLst>
          </p:cNvPr>
          <p:cNvSpPr>
            <a:spLocks noGrp="1"/>
          </p:cNvSpPr>
          <p:nvPr>
            <p:ph type="sldNum" sz="quarter" idx="12"/>
          </p:nvPr>
        </p:nvSpPr>
        <p:spPr/>
        <p:txBody>
          <a:bodyPr/>
          <a:lstStyle/>
          <a:p>
            <a:fld id="{05530B4C-3CF7-F94D-8349-296E2D6C0A14}" type="slidenum">
              <a:rPr lang="en-US" smtClean="0"/>
              <a:t>18</a:t>
            </a:fld>
            <a:endParaRPr lang="en-US" dirty="0"/>
          </a:p>
        </p:txBody>
      </p:sp>
      <p:pic>
        <p:nvPicPr>
          <p:cNvPr id="6" name="Imagen 5">
            <a:extLst>
              <a:ext uri="{FF2B5EF4-FFF2-40B4-BE49-F238E27FC236}">
                <a16:creationId xmlns:a16="http://schemas.microsoft.com/office/drawing/2014/main" id="{DC166434-CF60-C5F5-8F83-C10A7EBE37F0}"/>
              </a:ext>
            </a:extLst>
          </p:cNvPr>
          <p:cNvPicPr>
            <a:picLocks noChangeAspect="1"/>
          </p:cNvPicPr>
          <p:nvPr/>
        </p:nvPicPr>
        <p:blipFill>
          <a:blip r:embed="rId2"/>
          <a:stretch>
            <a:fillRect/>
          </a:stretch>
        </p:blipFill>
        <p:spPr>
          <a:xfrm>
            <a:off x="575290" y="724579"/>
            <a:ext cx="771525" cy="314325"/>
          </a:xfrm>
          <a:prstGeom prst="rect">
            <a:avLst/>
          </a:prstGeom>
        </p:spPr>
      </p:pic>
      <p:sp>
        <p:nvSpPr>
          <p:cNvPr id="7" name="CuadroTexto 6">
            <a:extLst>
              <a:ext uri="{FF2B5EF4-FFF2-40B4-BE49-F238E27FC236}">
                <a16:creationId xmlns:a16="http://schemas.microsoft.com/office/drawing/2014/main" id="{7A2D0645-3529-A4EA-1121-CD72AAC9471D}"/>
              </a:ext>
            </a:extLst>
          </p:cNvPr>
          <p:cNvSpPr txBox="1"/>
          <p:nvPr/>
        </p:nvSpPr>
        <p:spPr>
          <a:xfrm>
            <a:off x="426876" y="447939"/>
            <a:ext cx="402868" cy="338554"/>
          </a:xfrm>
          <a:prstGeom prst="rect">
            <a:avLst/>
          </a:prstGeom>
          <a:noFill/>
        </p:spPr>
        <p:txBody>
          <a:bodyPr wrap="square" rtlCol="0">
            <a:spAutoFit/>
          </a:bodyPr>
          <a:lstStyle/>
          <a:p>
            <a:r>
              <a:rPr lang="es-MX" sz="1600" dirty="0">
                <a:latin typeface="+mn-lt"/>
              </a:rPr>
              <a:t>2</a:t>
            </a:r>
          </a:p>
        </p:txBody>
      </p:sp>
      <p:pic>
        <p:nvPicPr>
          <p:cNvPr id="9" name="Imagen 8">
            <a:extLst>
              <a:ext uri="{FF2B5EF4-FFF2-40B4-BE49-F238E27FC236}">
                <a16:creationId xmlns:a16="http://schemas.microsoft.com/office/drawing/2014/main" id="{09C385AE-EBCE-8C99-6EC3-81EC2CFC4313}"/>
              </a:ext>
            </a:extLst>
          </p:cNvPr>
          <p:cNvPicPr>
            <a:picLocks noChangeAspect="1"/>
          </p:cNvPicPr>
          <p:nvPr/>
        </p:nvPicPr>
        <p:blipFill>
          <a:blip r:embed="rId3"/>
          <a:stretch>
            <a:fillRect/>
          </a:stretch>
        </p:blipFill>
        <p:spPr>
          <a:xfrm>
            <a:off x="0" y="1212980"/>
            <a:ext cx="9144000" cy="2286000"/>
          </a:xfrm>
          <a:prstGeom prst="rect">
            <a:avLst/>
          </a:prstGeom>
        </p:spPr>
      </p:pic>
      <p:sp>
        <p:nvSpPr>
          <p:cNvPr id="11" name="CuadroTexto 10">
            <a:extLst>
              <a:ext uri="{FF2B5EF4-FFF2-40B4-BE49-F238E27FC236}">
                <a16:creationId xmlns:a16="http://schemas.microsoft.com/office/drawing/2014/main" id="{F68EC6B3-3856-1D1E-4613-02296C64C389}"/>
              </a:ext>
            </a:extLst>
          </p:cNvPr>
          <p:cNvSpPr txBox="1"/>
          <p:nvPr/>
        </p:nvSpPr>
        <p:spPr>
          <a:xfrm>
            <a:off x="668791" y="4214396"/>
            <a:ext cx="3436678" cy="830997"/>
          </a:xfrm>
          <a:prstGeom prst="rect">
            <a:avLst/>
          </a:prstGeom>
          <a:noFill/>
        </p:spPr>
        <p:txBody>
          <a:bodyPr wrap="square" rtlCol="0">
            <a:spAutoFit/>
          </a:bodyPr>
          <a:lstStyle/>
          <a:p>
            <a:r>
              <a:rPr lang="es-MX" sz="1600" dirty="0">
                <a:latin typeface="+mn-lt"/>
              </a:rPr>
              <a:t>Para este ejemplo tomaremos “IT” y nos vamos como tercer paso a Detalles.</a:t>
            </a:r>
          </a:p>
        </p:txBody>
      </p:sp>
    </p:spTree>
    <p:extLst>
      <p:ext uri="{BB962C8B-B14F-4D97-AF65-F5344CB8AC3E}">
        <p14:creationId xmlns:p14="http://schemas.microsoft.com/office/powerpoint/2010/main" val="101594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463F19-CBD6-3135-321F-7A0EAFCB4719}"/>
              </a:ext>
            </a:extLst>
          </p:cNvPr>
          <p:cNvSpPr>
            <a:spLocks noGrp="1"/>
          </p:cNvSpPr>
          <p:nvPr>
            <p:ph type="sldNum" sz="quarter" idx="12"/>
          </p:nvPr>
        </p:nvSpPr>
        <p:spPr/>
        <p:txBody>
          <a:bodyPr/>
          <a:lstStyle/>
          <a:p>
            <a:fld id="{05530B4C-3CF7-F94D-8349-296E2D6C0A14}" type="slidenum">
              <a:rPr lang="en-US" smtClean="0"/>
              <a:t>19</a:t>
            </a:fld>
            <a:endParaRPr lang="en-US" dirty="0"/>
          </a:p>
        </p:txBody>
      </p:sp>
      <p:pic>
        <p:nvPicPr>
          <p:cNvPr id="5" name="Imagen 4">
            <a:extLst>
              <a:ext uri="{FF2B5EF4-FFF2-40B4-BE49-F238E27FC236}">
                <a16:creationId xmlns:a16="http://schemas.microsoft.com/office/drawing/2014/main" id="{5B58DD45-D32A-3ED8-571D-8A61E9C2815D}"/>
              </a:ext>
            </a:extLst>
          </p:cNvPr>
          <p:cNvPicPr>
            <a:picLocks noChangeAspect="1"/>
          </p:cNvPicPr>
          <p:nvPr/>
        </p:nvPicPr>
        <p:blipFill>
          <a:blip r:embed="rId3"/>
          <a:stretch>
            <a:fillRect/>
          </a:stretch>
        </p:blipFill>
        <p:spPr>
          <a:xfrm>
            <a:off x="0" y="1535301"/>
            <a:ext cx="9144000" cy="4722725"/>
          </a:xfrm>
          <a:prstGeom prst="rect">
            <a:avLst/>
          </a:prstGeom>
        </p:spPr>
      </p:pic>
      <p:sp>
        <p:nvSpPr>
          <p:cNvPr id="8" name="CuadroTexto 7">
            <a:extLst>
              <a:ext uri="{FF2B5EF4-FFF2-40B4-BE49-F238E27FC236}">
                <a16:creationId xmlns:a16="http://schemas.microsoft.com/office/drawing/2014/main" id="{75FCD1BF-79C6-F3D4-560E-2DFF48D36769}"/>
              </a:ext>
            </a:extLst>
          </p:cNvPr>
          <p:cNvSpPr txBox="1"/>
          <p:nvPr/>
        </p:nvSpPr>
        <p:spPr>
          <a:xfrm>
            <a:off x="1791478" y="531845"/>
            <a:ext cx="5598367" cy="1077218"/>
          </a:xfrm>
          <a:prstGeom prst="rect">
            <a:avLst/>
          </a:prstGeom>
          <a:noFill/>
        </p:spPr>
        <p:txBody>
          <a:bodyPr wrap="square" rtlCol="0">
            <a:spAutoFit/>
          </a:bodyPr>
          <a:lstStyle/>
          <a:p>
            <a:r>
              <a:rPr lang="es-MX" sz="1600" dirty="0">
                <a:latin typeface="+mn-lt"/>
              </a:rPr>
              <a:t>3. Para esta sección de </a:t>
            </a:r>
            <a:r>
              <a:rPr lang="es-MX" sz="1600" dirty="0" err="1">
                <a:latin typeface="+mn-lt"/>
              </a:rPr>
              <a:t>Subdetalle</a:t>
            </a:r>
            <a:r>
              <a:rPr lang="es-MX" sz="1600" dirty="0">
                <a:latin typeface="+mn-lt"/>
              </a:rPr>
              <a:t> el campo de Acción  y </a:t>
            </a:r>
            <a:r>
              <a:rPr lang="es-MX" sz="1600" dirty="0" err="1">
                <a:latin typeface="+mn-lt"/>
              </a:rPr>
              <a:t>Ceco</a:t>
            </a:r>
            <a:r>
              <a:rPr lang="es-MX" sz="1600" dirty="0">
                <a:latin typeface="+mn-lt"/>
              </a:rPr>
              <a:t> Destino son editables y puedes Guardar los cambios al hacerlo.</a:t>
            </a:r>
          </a:p>
          <a:p>
            <a:endParaRPr lang="es-MX" sz="1600" dirty="0"/>
          </a:p>
          <a:p>
            <a:r>
              <a:rPr lang="es-MX" sz="1600" dirty="0">
                <a:latin typeface="+mn-lt"/>
              </a:rPr>
              <a:t>Pasaremos a seleccionar la Columna de Detalle “Ver”</a:t>
            </a:r>
          </a:p>
        </p:txBody>
      </p:sp>
    </p:spTree>
    <p:extLst>
      <p:ext uri="{BB962C8B-B14F-4D97-AF65-F5344CB8AC3E}">
        <p14:creationId xmlns:p14="http://schemas.microsoft.com/office/powerpoint/2010/main" val="274908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FF1E9D1-4CCF-4B8E-837E-0BC229075ED5}"/>
              </a:ext>
            </a:extLst>
          </p:cNvPr>
          <p:cNvSpPr>
            <a:spLocks noGrp="1"/>
          </p:cNvSpPr>
          <p:nvPr>
            <p:ph type="sldNum" sz="quarter" idx="12"/>
          </p:nvPr>
        </p:nvSpPr>
        <p:spPr/>
        <p:txBody>
          <a:bodyPr/>
          <a:lstStyle/>
          <a:p>
            <a:fld id="{05530B4C-3CF7-F94D-8349-296E2D6C0A14}" type="slidenum">
              <a:rPr lang="en-US" smtClean="0"/>
              <a:t>2</a:t>
            </a:fld>
            <a:endParaRPr lang="en-US" dirty="0"/>
          </a:p>
        </p:txBody>
      </p:sp>
      <p:sp>
        <p:nvSpPr>
          <p:cNvPr id="6" name="CuadroTexto 5">
            <a:extLst>
              <a:ext uri="{FF2B5EF4-FFF2-40B4-BE49-F238E27FC236}">
                <a16:creationId xmlns:a16="http://schemas.microsoft.com/office/drawing/2014/main" id="{083D7516-4231-66FA-8D85-87FEEC6D01D0}"/>
              </a:ext>
            </a:extLst>
          </p:cNvPr>
          <p:cNvSpPr txBox="1"/>
          <p:nvPr/>
        </p:nvSpPr>
        <p:spPr>
          <a:xfrm>
            <a:off x="1059712" y="756720"/>
            <a:ext cx="3583172" cy="1200329"/>
          </a:xfrm>
          <a:prstGeom prst="rect">
            <a:avLst/>
          </a:prstGeom>
          <a:noFill/>
        </p:spPr>
        <p:txBody>
          <a:bodyPr wrap="square" rtlCol="0">
            <a:spAutoFit/>
          </a:bodyPr>
          <a:lstStyle/>
          <a:p>
            <a:r>
              <a:rPr lang="es-MX" dirty="0"/>
              <a:t>Entrar al portal </a:t>
            </a:r>
            <a:r>
              <a:rPr lang="es-MX" dirty="0">
                <a:hlinkClick r:id="rId3"/>
              </a:rPr>
              <a:t>http://10.30.43.103:5020/</a:t>
            </a:r>
            <a:endParaRPr lang="es-MX" dirty="0"/>
          </a:p>
          <a:p>
            <a:r>
              <a:rPr lang="es-MX" dirty="0"/>
              <a:t> Colocar  usuario y Contraseña</a:t>
            </a:r>
          </a:p>
          <a:p>
            <a:endParaRPr lang="es-MX" dirty="0"/>
          </a:p>
        </p:txBody>
      </p:sp>
      <p:sp>
        <p:nvSpPr>
          <p:cNvPr id="8" name="Título 1">
            <a:extLst>
              <a:ext uri="{FF2B5EF4-FFF2-40B4-BE49-F238E27FC236}">
                <a16:creationId xmlns:a16="http://schemas.microsoft.com/office/drawing/2014/main" id="{7D41FDB1-C878-B2DB-B3AD-D489621D2670}"/>
              </a:ext>
            </a:extLst>
          </p:cNvPr>
          <p:cNvSpPr txBox="1">
            <a:spLocks/>
          </p:cNvSpPr>
          <p:nvPr/>
        </p:nvSpPr>
        <p:spPr>
          <a:xfrm>
            <a:off x="111642" y="111752"/>
            <a:ext cx="10515600" cy="50674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MX" dirty="0"/>
              <a:t>Manual para habilitar las macros en Outlook</a:t>
            </a:r>
          </a:p>
        </p:txBody>
      </p:sp>
      <p:pic>
        <p:nvPicPr>
          <p:cNvPr id="9" name="Imagen 8">
            <a:extLst>
              <a:ext uri="{FF2B5EF4-FFF2-40B4-BE49-F238E27FC236}">
                <a16:creationId xmlns:a16="http://schemas.microsoft.com/office/drawing/2014/main" id="{4BF4BE69-D815-24F8-C199-F8D25AB213B7}"/>
              </a:ext>
            </a:extLst>
          </p:cNvPr>
          <p:cNvPicPr>
            <a:picLocks noChangeAspect="1"/>
          </p:cNvPicPr>
          <p:nvPr/>
        </p:nvPicPr>
        <p:blipFill>
          <a:blip r:embed="rId4"/>
          <a:stretch>
            <a:fillRect/>
          </a:stretch>
        </p:blipFill>
        <p:spPr>
          <a:xfrm>
            <a:off x="699795" y="2095272"/>
            <a:ext cx="6839339" cy="3392091"/>
          </a:xfrm>
          <a:prstGeom prst="rect">
            <a:avLst/>
          </a:prstGeom>
        </p:spPr>
      </p:pic>
    </p:spTree>
    <p:extLst>
      <p:ext uri="{BB962C8B-B14F-4D97-AF65-F5344CB8AC3E}">
        <p14:creationId xmlns:p14="http://schemas.microsoft.com/office/powerpoint/2010/main" val="409231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463F19-CBD6-3135-321F-7A0EAFCB4719}"/>
              </a:ext>
            </a:extLst>
          </p:cNvPr>
          <p:cNvSpPr>
            <a:spLocks noGrp="1"/>
          </p:cNvSpPr>
          <p:nvPr>
            <p:ph type="sldNum" sz="quarter" idx="12"/>
          </p:nvPr>
        </p:nvSpPr>
        <p:spPr/>
        <p:txBody>
          <a:bodyPr/>
          <a:lstStyle/>
          <a:p>
            <a:fld id="{05530B4C-3CF7-F94D-8349-296E2D6C0A14}" type="slidenum">
              <a:rPr lang="en-US" smtClean="0"/>
              <a:t>20</a:t>
            </a:fld>
            <a:endParaRPr lang="en-US" dirty="0"/>
          </a:p>
        </p:txBody>
      </p:sp>
      <p:sp>
        <p:nvSpPr>
          <p:cNvPr id="6" name="CuadroTexto 5">
            <a:extLst>
              <a:ext uri="{FF2B5EF4-FFF2-40B4-BE49-F238E27FC236}">
                <a16:creationId xmlns:a16="http://schemas.microsoft.com/office/drawing/2014/main" id="{11CBF1CA-750E-7B93-C06C-9ABA229E62BF}"/>
              </a:ext>
            </a:extLst>
          </p:cNvPr>
          <p:cNvSpPr txBox="1"/>
          <p:nvPr/>
        </p:nvSpPr>
        <p:spPr>
          <a:xfrm>
            <a:off x="1007707" y="599974"/>
            <a:ext cx="6196633" cy="1323439"/>
          </a:xfrm>
          <a:prstGeom prst="rect">
            <a:avLst/>
          </a:prstGeom>
          <a:noFill/>
        </p:spPr>
        <p:txBody>
          <a:bodyPr wrap="none" rtlCol="0">
            <a:spAutoFit/>
          </a:bodyPr>
          <a:lstStyle/>
          <a:p>
            <a:r>
              <a:rPr lang="es-MX" sz="1600" dirty="0"/>
              <a:t>4. Para continuar con el ejemplo tomaremos el activo fijo para seguir </a:t>
            </a:r>
          </a:p>
          <a:p>
            <a:r>
              <a:rPr lang="es-MX" sz="1600" dirty="0"/>
              <a:t>con el tour al seleccionar “Ver”134399.</a:t>
            </a:r>
          </a:p>
          <a:p>
            <a:endParaRPr lang="es-MX" sz="1600" dirty="0">
              <a:latin typeface="+mn-lt"/>
            </a:endParaRPr>
          </a:p>
          <a:p>
            <a:r>
              <a:rPr lang="es-MX" sz="1600" dirty="0"/>
              <a:t>&gt;Tenemos Editable el campo “Observaciones”,”</a:t>
            </a:r>
            <a:r>
              <a:rPr lang="es-MX" sz="1600" dirty="0" err="1"/>
              <a:t>Ceco</a:t>
            </a:r>
            <a:r>
              <a:rPr lang="es-MX" sz="1600" dirty="0"/>
              <a:t> Destino” y “Acción”,</a:t>
            </a:r>
          </a:p>
          <a:p>
            <a:r>
              <a:rPr lang="es-MX" sz="1600" dirty="0"/>
              <a:t>Al final esta la opción de guardar.</a:t>
            </a:r>
            <a:endParaRPr lang="es-MX" sz="1600" dirty="0">
              <a:latin typeface="+mn-lt"/>
            </a:endParaRPr>
          </a:p>
        </p:txBody>
      </p:sp>
      <p:pic>
        <p:nvPicPr>
          <p:cNvPr id="8" name="Imagen 7">
            <a:extLst>
              <a:ext uri="{FF2B5EF4-FFF2-40B4-BE49-F238E27FC236}">
                <a16:creationId xmlns:a16="http://schemas.microsoft.com/office/drawing/2014/main" id="{6A3E3A08-D74E-3186-F7C1-118440599C79}"/>
              </a:ext>
            </a:extLst>
          </p:cNvPr>
          <p:cNvPicPr>
            <a:picLocks noChangeAspect="1"/>
          </p:cNvPicPr>
          <p:nvPr/>
        </p:nvPicPr>
        <p:blipFill>
          <a:blip r:embed="rId2"/>
          <a:stretch>
            <a:fillRect/>
          </a:stretch>
        </p:blipFill>
        <p:spPr>
          <a:xfrm>
            <a:off x="0" y="1835426"/>
            <a:ext cx="9144000" cy="3187148"/>
          </a:xfrm>
          <a:prstGeom prst="rect">
            <a:avLst/>
          </a:prstGeom>
        </p:spPr>
      </p:pic>
    </p:spTree>
    <p:extLst>
      <p:ext uri="{BB962C8B-B14F-4D97-AF65-F5344CB8AC3E}">
        <p14:creationId xmlns:p14="http://schemas.microsoft.com/office/powerpoint/2010/main" val="145774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463F19-CBD6-3135-321F-7A0EAFCB4719}"/>
              </a:ext>
            </a:extLst>
          </p:cNvPr>
          <p:cNvSpPr>
            <a:spLocks noGrp="1"/>
          </p:cNvSpPr>
          <p:nvPr>
            <p:ph type="sldNum" sz="quarter" idx="12"/>
          </p:nvPr>
        </p:nvSpPr>
        <p:spPr/>
        <p:txBody>
          <a:bodyPr/>
          <a:lstStyle/>
          <a:p>
            <a:fld id="{05530B4C-3CF7-F94D-8349-296E2D6C0A14}" type="slidenum">
              <a:rPr lang="en-US" smtClean="0"/>
              <a:t>21</a:t>
            </a:fld>
            <a:endParaRPr lang="en-US" dirty="0"/>
          </a:p>
        </p:txBody>
      </p:sp>
      <p:pic>
        <p:nvPicPr>
          <p:cNvPr id="7" name="Imagen 6">
            <a:extLst>
              <a:ext uri="{FF2B5EF4-FFF2-40B4-BE49-F238E27FC236}">
                <a16:creationId xmlns:a16="http://schemas.microsoft.com/office/drawing/2014/main" id="{504A7799-7ECB-743E-3F98-C6D537B4EBE7}"/>
              </a:ext>
            </a:extLst>
          </p:cNvPr>
          <p:cNvPicPr>
            <a:picLocks noChangeAspect="1"/>
          </p:cNvPicPr>
          <p:nvPr/>
        </p:nvPicPr>
        <p:blipFill>
          <a:blip r:embed="rId2"/>
          <a:stretch>
            <a:fillRect/>
          </a:stretch>
        </p:blipFill>
        <p:spPr>
          <a:xfrm>
            <a:off x="0" y="1338296"/>
            <a:ext cx="9144000" cy="4919730"/>
          </a:xfrm>
          <a:prstGeom prst="rect">
            <a:avLst/>
          </a:prstGeom>
        </p:spPr>
      </p:pic>
      <p:sp>
        <p:nvSpPr>
          <p:cNvPr id="8" name="CuadroTexto 7">
            <a:extLst>
              <a:ext uri="{FF2B5EF4-FFF2-40B4-BE49-F238E27FC236}">
                <a16:creationId xmlns:a16="http://schemas.microsoft.com/office/drawing/2014/main" id="{7E9A37D9-5AF5-4B7B-2F0A-BBF4BFA53688}"/>
              </a:ext>
            </a:extLst>
          </p:cNvPr>
          <p:cNvSpPr txBox="1"/>
          <p:nvPr/>
        </p:nvSpPr>
        <p:spPr>
          <a:xfrm>
            <a:off x="1259633" y="599974"/>
            <a:ext cx="3750906" cy="584775"/>
          </a:xfrm>
          <a:prstGeom prst="rect">
            <a:avLst/>
          </a:prstGeom>
          <a:noFill/>
        </p:spPr>
        <p:txBody>
          <a:bodyPr wrap="square" rtlCol="0">
            <a:spAutoFit/>
          </a:bodyPr>
          <a:lstStyle/>
          <a:p>
            <a:r>
              <a:rPr lang="es-MX" sz="1600" dirty="0">
                <a:latin typeface="+mn-lt"/>
              </a:rPr>
              <a:t>5.Regersando a la ventana de </a:t>
            </a:r>
            <a:r>
              <a:rPr lang="es-MX" sz="1600" dirty="0" err="1">
                <a:latin typeface="+mn-lt"/>
              </a:rPr>
              <a:t>Subdetalles</a:t>
            </a:r>
            <a:r>
              <a:rPr lang="es-MX" sz="1600" dirty="0">
                <a:latin typeface="+mn-lt"/>
              </a:rPr>
              <a:t>, seleccionamos la opción de “Adjuntos” </a:t>
            </a:r>
          </a:p>
        </p:txBody>
      </p:sp>
    </p:spTree>
    <p:extLst>
      <p:ext uri="{BB962C8B-B14F-4D97-AF65-F5344CB8AC3E}">
        <p14:creationId xmlns:p14="http://schemas.microsoft.com/office/powerpoint/2010/main" val="1406362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463F19-CBD6-3135-321F-7A0EAFCB4719}"/>
              </a:ext>
            </a:extLst>
          </p:cNvPr>
          <p:cNvSpPr>
            <a:spLocks noGrp="1"/>
          </p:cNvSpPr>
          <p:nvPr>
            <p:ph type="sldNum" sz="quarter" idx="12"/>
          </p:nvPr>
        </p:nvSpPr>
        <p:spPr/>
        <p:txBody>
          <a:bodyPr/>
          <a:lstStyle/>
          <a:p>
            <a:fld id="{05530B4C-3CF7-F94D-8349-296E2D6C0A14}" type="slidenum">
              <a:rPr lang="en-US" smtClean="0"/>
              <a:t>22</a:t>
            </a:fld>
            <a:endParaRPr lang="en-US" dirty="0"/>
          </a:p>
        </p:txBody>
      </p:sp>
      <p:pic>
        <p:nvPicPr>
          <p:cNvPr id="8" name="Imagen 7">
            <a:extLst>
              <a:ext uri="{FF2B5EF4-FFF2-40B4-BE49-F238E27FC236}">
                <a16:creationId xmlns:a16="http://schemas.microsoft.com/office/drawing/2014/main" id="{5F232B79-5F83-D150-F99D-5829939EFB1B}"/>
              </a:ext>
            </a:extLst>
          </p:cNvPr>
          <p:cNvPicPr>
            <a:picLocks noChangeAspect="1"/>
          </p:cNvPicPr>
          <p:nvPr/>
        </p:nvPicPr>
        <p:blipFill>
          <a:blip r:embed="rId2"/>
          <a:stretch>
            <a:fillRect/>
          </a:stretch>
        </p:blipFill>
        <p:spPr>
          <a:xfrm>
            <a:off x="0" y="1175125"/>
            <a:ext cx="9144000" cy="4507750"/>
          </a:xfrm>
          <a:prstGeom prst="rect">
            <a:avLst/>
          </a:prstGeom>
        </p:spPr>
      </p:pic>
      <p:sp>
        <p:nvSpPr>
          <p:cNvPr id="2" name="CuadroTexto 1">
            <a:extLst>
              <a:ext uri="{FF2B5EF4-FFF2-40B4-BE49-F238E27FC236}">
                <a16:creationId xmlns:a16="http://schemas.microsoft.com/office/drawing/2014/main" id="{139837E9-9FC9-8E92-7E02-30320E688785}"/>
              </a:ext>
            </a:extLst>
          </p:cNvPr>
          <p:cNvSpPr txBox="1"/>
          <p:nvPr/>
        </p:nvSpPr>
        <p:spPr>
          <a:xfrm>
            <a:off x="5822302" y="921209"/>
            <a:ext cx="1250302" cy="507831"/>
          </a:xfrm>
          <a:prstGeom prst="rect">
            <a:avLst/>
          </a:prstGeom>
          <a:noFill/>
        </p:spPr>
        <p:txBody>
          <a:bodyPr wrap="square" rtlCol="0">
            <a:spAutoFit/>
          </a:bodyPr>
          <a:lstStyle/>
          <a:p>
            <a:r>
              <a:rPr lang="es-MX" sz="900" b="1" dirty="0">
                <a:solidFill>
                  <a:srgbClr val="FF9933"/>
                </a:solidFill>
                <a:latin typeface="+mn-lt"/>
              </a:rPr>
              <a:t>Si requieres subir manualmente los archivos.</a:t>
            </a:r>
          </a:p>
        </p:txBody>
      </p:sp>
    </p:spTree>
    <p:extLst>
      <p:ext uri="{BB962C8B-B14F-4D97-AF65-F5344CB8AC3E}">
        <p14:creationId xmlns:p14="http://schemas.microsoft.com/office/powerpoint/2010/main" val="2793398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6B464-770E-D441-9FA8-3D4D1D913AD6}" type="datetime3">
              <a:rPr lang="en-GB" smtClean="0"/>
              <a:pPr/>
              <a:t>14 March, 2025</a:t>
            </a:fld>
            <a:endParaRPr lang="en-US" dirty="0"/>
          </a:p>
        </p:txBody>
      </p:sp>
      <p:sp>
        <p:nvSpPr>
          <p:cNvPr id="4" name="CuadroTexto 3">
            <a:extLst>
              <a:ext uri="{FF2B5EF4-FFF2-40B4-BE49-F238E27FC236}">
                <a16:creationId xmlns:a16="http://schemas.microsoft.com/office/drawing/2014/main" id="{13EFFC64-F46A-4867-9B17-CA114389E496}"/>
              </a:ext>
            </a:extLst>
          </p:cNvPr>
          <p:cNvSpPr txBox="1"/>
          <p:nvPr/>
        </p:nvSpPr>
        <p:spPr>
          <a:xfrm>
            <a:off x="180473" y="3549351"/>
            <a:ext cx="4776538" cy="1323439"/>
          </a:xfrm>
          <a:prstGeom prst="rect">
            <a:avLst/>
          </a:prstGeom>
          <a:noFill/>
        </p:spPr>
        <p:txBody>
          <a:bodyPr wrap="square" rtlCol="0">
            <a:spAutoFit/>
          </a:bodyPr>
          <a:lstStyle/>
          <a:p>
            <a:r>
              <a:rPr lang="es-CL" sz="1600" b="1" dirty="0">
                <a:latin typeface="+mn-lt"/>
              </a:rPr>
              <a:t>Para mayor información contactarse con el Área de BI </a:t>
            </a:r>
          </a:p>
          <a:p>
            <a:pPr marL="285750" indent="-285750">
              <a:buFont typeface="Wingdings" panose="05000000000000000000" pitchFamily="2" charset="2"/>
              <a:buChar char="§"/>
            </a:pPr>
            <a:r>
              <a:rPr lang="es-CL" sz="1600" dirty="0"/>
              <a:t>Hilda Ruiz</a:t>
            </a:r>
          </a:p>
          <a:p>
            <a:pPr marL="285750" indent="-285750">
              <a:buFont typeface="Wingdings" panose="05000000000000000000" pitchFamily="2" charset="2"/>
              <a:buChar char="§"/>
            </a:pPr>
            <a:r>
              <a:rPr lang="es-CL" sz="1600" dirty="0"/>
              <a:t>Santiago Vasquez</a:t>
            </a:r>
          </a:p>
          <a:p>
            <a:pPr marL="285750" indent="-285750">
              <a:buFont typeface="Wingdings" panose="05000000000000000000" pitchFamily="2" charset="2"/>
              <a:buChar char="§"/>
            </a:pPr>
            <a:r>
              <a:rPr lang="es-CL" sz="1600" dirty="0"/>
              <a:t>Hugo Ibarra </a:t>
            </a:r>
          </a:p>
          <a:p>
            <a:pPr marL="285750" indent="-285750">
              <a:buFont typeface="Wingdings" panose="05000000000000000000" pitchFamily="2" charset="2"/>
              <a:buChar char="§"/>
            </a:pPr>
            <a:endParaRPr lang="es-CL" sz="1600" dirty="0"/>
          </a:p>
        </p:txBody>
      </p:sp>
    </p:spTree>
    <p:extLst>
      <p:ext uri="{BB962C8B-B14F-4D97-AF65-F5344CB8AC3E}">
        <p14:creationId xmlns:p14="http://schemas.microsoft.com/office/powerpoint/2010/main" val="348550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463F19-CBD6-3135-321F-7A0EAFCB4719}"/>
              </a:ext>
            </a:extLst>
          </p:cNvPr>
          <p:cNvSpPr>
            <a:spLocks noGrp="1"/>
          </p:cNvSpPr>
          <p:nvPr>
            <p:ph type="sldNum" sz="quarter" idx="12"/>
          </p:nvPr>
        </p:nvSpPr>
        <p:spPr/>
        <p:txBody>
          <a:bodyPr/>
          <a:lstStyle/>
          <a:p>
            <a:fld id="{05530B4C-3CF7-F94D-8349-296E2D6C0A14}" type="slidenum">
              <a:rPr lang="en-US" smtClean="0"/>
              <a:t>3</a:t>
            </a:fld>
            <a:endParaRPr lang="en-US" dirty="0"/>
          </a:p>
        </p:txBody>
      </p:sp>
      <p:sp>
        <p:nvSpPr>
          <p:cNvPr id="2" name="CuadroTexto 1">
            <a:extLst>
              <a:ext uri="{FF2B5EF4-FFF2-40B4-BE49-F238E27FC236}">
                <a16:creationId xmlns:a16="http://schemas.microsoft.com/office/drawing/2014/main" id="{ED9520E5-15F4-2952-0C43-46CF5F039675}"/>
              </a:ext>
            </a:extLst>
          </p:cNvPr>
          <p:cNvSpPr txBox="1"/>
          <p:nvPr/>
        </p:nvSpPr>
        <p:spPr>
          <a:xfrm>
            <a:off x="1225639" y="255181"/>
            <a:ext cx="5094587" cy="369332"/>
          </a:xfrm>
          <a:prstGeom prst="rect">
            <a:avLst/>
          </a:prstGeom>
          <a:noFill/>
        </p:spPr>
        <p:txBody>
          <a:bodyPr wrap="square" rtlCol="0">
            <a:spAutoFit/>
          </a:bodyPr>
          <a:lstStyle/>
          <a:p>
            <a:r>
              <a:rPr lang="es-MX" dirty="0"/>
              <a:t>Panel  de control – Cierre de farmacias</a:t>
            </a:r>
          </a:p>
        </p:txBody>
      </p:sp>
      <p:pic>
        <p:nvPicPr>
          <p:cNvPr id="5" name="Imagen 4">
            <a:extLst>
              <a:ext uri="{FF2B5EF4-FFF2-40B4-BE49-F238E27FC236}">
                <a16:creationId xmlns:a16="http://schemas.microsoft.com/office/drawing/2014/main" id="{C26EA6A3-3901-FA3F-043F-4D9F54D99D09}"/>
              </a:ext>
            </a:extLst>
          </p:cNvPr>
          <p:cNvPicPr>
            <a:picLocks noChangeAspect="1"/>
          </p:cNvPicPr>
          <p:nvPr/>
        </p:nvPicPr>
        <p:blipFill>
          <a:blip r:embed="rId2"/>
          <a:stretch>
            <a:fillRect/>
          </a:stretch>
        </p:blipFill>
        <p:spPr>
          <a:xfrm>
            <a:off x="214621" y="965316"/>
            <a:ext cx="8108302" cy="5151302"/>
          </a:xfrm>
          <a:prstGeom prst="rect">
            <a:avLst/>
          </a:prstGeom>
        </p:spPr>
      </p:pic>
    </p:spTree>
    <p:extLst>
      <p:ext uri="{BB962C8B-B14F-4D97-AF65-F5344CB8AC3E}">
        <p14:creationId xmlns:p14="http://schemas.microsoft.com/office/powerpoint/2010/main" val="144974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B4E49-6C3B-512F-A99C-48787A612A2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880D88-88CE-C408-B611-551480D9D13C}"/>
              </a:ext>
            </a:extLst>
          </p:cNvPr>
          <p:cNvSpPr>
            <a:spLocks noGrp="1"/>
          </p:cNvSpPr>
          <p:nvPr>
            <p:ph type="sldNum" sz="quarter" idx="12"/>
          </p:nvPr>
        </p:nvSpPr>
        <p:spPr/>
        <p:txBody>
          <a:bodyPr/>
          <a:lstStyle/>
          <a:p>
            <a:fld id="{05530B4C-3CF7-F94D-8349-296E2D6C0A14}" type="slidenum">
              <a:rPr lang="en-US" smtClean="0"/>
              <a:t>4</a:t>
            </a:fld>
            <a:endParaRPr lang="en-US" dirty="0"/>
          </a:p>
        </p:txBody>
      </p:sp>
      <p:sp>
        <p:nvSpPr>
          <p:cNvPr id="2" name="CuadroTexto 1">
            <a:extLst>
              <a:ext uri="{FF2B5EF4-FFF2-40B4-BE49-F238E27FC236}">
                <a16:creationId xmlns:a16="http://schemas.microsoft.com/office/drawing/2014/main" id="{899B9BA9-9186-C82E-2E1C-B72329D92561}"/>
              </a:ext>
            </a:extLst>
          </p:cNvPr>
          <p:cNvSpPr txBox="1"/>
          <p:nvPr/>
        </p:nvSpPr>
        <p:spPr>
          <a:xfrm>
            <a:off x="531845" y="2090058"/>
            <a:ext cx="8154955" cy="1754326"/>
          </a:xfrm>
          <a:prstGeom prst="rect">
            <a:avLst/>
          </a:prstGeom>
          <a:noFill/>
        </p:spPr>
        <p:txBody>
          <a:bodyPr wrap="square" rtlCol="0">
            <a:spAutoFit/>
          </a:bodyPr>
          <a:lstStyle/>
          <a:p>
            <a:r>
              <a:rPr lang="es-MX" sz="3600" dirty="0">
                <a:latin typeface="+mn-lt"/>
              </a:rPr>
              <a:t>Sección de subir archivo de salida de macro hacia a la aplicación web-Firma Electrónica.  </a:t>
            </a:r>
          </a:p>
        </p:txBody>
      </p:sp>
    </p:spTree>
    <p:extLst>
      <p:ext uri="{BB962C8B-B14F-4D97-AF65-F5344CB8AC3E}">
        <p14:creationId xmlns:p14="http://schemas.microsoft.com/office/powerpoint/2010/main" val="131063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463F19-CBD6-3135-321F-7A0EAFCB4719}"/>
              </a:ext>
            </a:extLst>
          </p:cNvPr>
          <p:cNvSpPr>
            <a:spLocks noGrp="1"/>
          </p:cNvSpPr>
          <p:nvPr>
            <p:ph type="sldNum" sz="quarter" idx="12"/>
          </p:nvPr>
        </p:nvSpPr>
        <p:spPr/>
        <p:txBody>
          <a:bodyPr/>
          <a:lstStyle/>
          <a:p>
            <a:fld id="{05530B4C-3CF7-F94D-8349-296E2D6C0A14}" type="slidenum">
              <a:rPr lang="en-US" smtClean="0"/>
              <a:t>5</a:t>
            </a:fld>
            <a:endParaRPr lang="en-US" dirty="0"/>
          </a:p>
        </p:txBody>
      </p:sp>
      <p:pic>
        <p:nvPicPr>
          <p:cNvPr id="7" name="Imagen 6">
            <a:extLst>
              <a:ext uri="{FF2B5EF4-FFF2-40B4-BE49-F238E27FC236}">
                <a16:creationId xmlns:a16="http://schemas.microsoft.com/office/drawing/2014/main" id="{C1E9CEF8-7C8B-D95B-4369-2599517FB3E3}"/>
              </a:ext>
            </a:extLst>
          </p:cNvPr>
          <p:cNvPicPr>
            <a:picLocks noChangeAspect="1"/>
          </p:cNvPicPr>
          <p:nvPr/>
        </p:nvPicPr>
        <p:blipFill>
          <a:blip r:embed="rId2"/>
          <a:stretch>
            <a:fillRect/>
          </a:stretch>
        </p:blipFill>
        <p:spPr>
          <a:xfrm>
            <a:off x="402868" y="1139377"/>
            <a:ext cx="3038475" cy="1228725"/>
          </a:xfrm>
          <a:prstGeom prst="rect">
            <a:avLst/>
          </a:prstGeom>
        </p:spPr>
      </p:pic>
      <p:pic>
        <p:nvPicPr>
          <p:cNvPr id="11" name="Imagen 10">
            <a:extLst>
              <a:ext uri="{FF2B5EF4-FFF2-40B4-BE49-F238E27FC236}">
                <a16:creationId xmlns:a16="http://schemas.microsoft.com/office/drawing/2014/main" id="{77CEACF3-D364-CC73-65D3-917C1EC52997}"/>
              </a:ext>
            </a:extLst>
          </p:cNvPr>
          <p:cNvPicPr>
            <a:picLocks noChangeAspect="1"/>
          </p:cNvPicPr>
          <p:nvPr/>
        </p:nvPicPr>
        <p:blipFill>
          <a:blip r:embed="rId3"/>
          <a:stretch>
            <a:fillRect/>
          </a:stretch>
        </p:blipFill>
        <p:spPr>
          <a:xfrm>
            <a:off x="3640794" y="1298149"/>
            <a:ext cx="5055336" cy="2099284"/>
          </a:xfrm>
          <a:prstGeom prst="rect">
            <a:avLst/>
          </a:prstGeom>
        </p:spPr>
      </p:pic>
      <p:sp>
        <p:nvSpPr>
          <p:cNvPr id="12" name="CuadroTexto 11">
            <a:extLst>
              <a:ext uri="{FF2B5EF4-FFF2-40B4-BE49-F238E27FC236}">
                <a16:creationId xmlns:a16="http://schemas.microsoft.com/office/drawing/2014/main" id="{A7A1D070-E4E6-4864-32CA-604CC53EB51F}"/>
              </a:ext>
            </a:extLst>
          </p:cNvPr>
          <p:cNvSpPr txBox="1"/>
          <p:nvPr/>
        </p:nvSpPr>
        <p:spPr>
          <a:xfrm>
            <a:off x="0" y="959595"/>
            <a:ext cx="402868" cy="338554"/>
          </a:xfrm>
          <a:prstGeom prst="rect">
            <a:avLst/>
          </a:prstGeom>
          <a:noFill/>
        </p:spPr>
        <p:txBody>
          <a:bodyPr wrap="square" rtlCol="0">
            <a:spAutoFit/>
          </a:bodyPr>
          <a:lstStyle/>
          <a:p>
            <a:r>
              <a:rPr lang="es-MX" sz="1600" dirty="0">
                <a:latin typeface="+mn-lt"/>
              </a:rPr>
              <a:t>1</a:t>
            </a:r>
          </a:p>
        </p:txBody>
      </p:sp>
      <p:sp>
        <p:nvSpPr>
          <p:cNvPr id="13" name="CuadroTexto 12">
            <a:extLst>
              <a:ext uri="{FF2B5EF4-FFF2-40B4-BE49-F238E27FC236}">
                <a16:creationId xmlns:a16="http://schemas.microsoft.com/office/drawing/2014/main" id="{1E9BF2AF-1A9F-AA30-6D35-8F7DF245F837}"/>
              </a:ext>
            </a:extLst>
          </p:cNvPr>
          <p:cNvSpPr txBox="1"/>
          <p:nvPr/>
        </p:nvSpPr>
        <p:spPr>
          <a:xfrm>
            <a:off x="3566148" y="953375"/>
            <a:ext cx="402868" cy="338554"/>
          </a:xfrm>
          <a:prstGeom prst="rect">
            <a:avLst/>
          </a:prstGeom>
          <a:noFill/>
        </p:spPr>
        <p:txBody>
          <a:bodyPr wrap="square" rtlCol="0">
            <a:spAutoFit/>
          </a:bodyPr>
          <a:lstStyle/>
          <a:p>
            <a:r>
              <a:rPr lang="es-MX" sz="1600" dirty="0"/>
              <a:t>2</a:t>
            </a:r>
            <a:endParaRPr lang="es-MX" sz="1600" dirty="0">
              <a:latin typeface="+mn-lt"/>
            </a:endParaRPr>
          </a:p>
        </p:txBody>
      </p:sp>
      <p:pic>
        <p:nvPicPr>
          <p:cNvPr id="15" name="Imagen 14">
            <a:extLst>
              <a:ext uri="{FF2B5EF4-FFF2-40B4-BE49-F238E27FC236}">
                <a16:creationId xmlns:a16="http://schemas.microsoft.com/office/drawing/2014/main" id="{05FD5B8F-16C5-24B0-0E78-D97378139ED6}"/>
              </a:ext>
            </a:extLst>
          </p:cNvPr>
          <p:cNvPicPr>
            <a:picLocks noChangeAspect="1"/>
          </p:cNvPicPr>
          <p:nvPr/>
        </p:nvPicPr>
        <p:blipFill>
          <a:blip r:embed="rId4"/>
          <a:stretch>
            <a:fillRect/>
          </a:stretch>
        </p:blipFill>
        <p:spPr>
          <a:xfrm>
            <a:off x="298580" y="3195550"/>
            <a:ext cx="3153155" cy="1695623"/>
          </a:xfrm>
          <a:prstGeom prst="rect">
            <a:avLst/>
          </a:prstGeom>
        </p:spPr>
      </p:pic>
      <p:sp>
        <p:nvSpPr>
          <p:cNvPr id="16" name="CuadroTexto 15">
            <a:extLst>
              <a:ext uri="{FF2B5EF4-FFF2-40B4-BE49-F238E27FC236}">
                <a16:creationId xmlns:a16="http://schemas.microsoft.com/office/drawing/2014/main" id="{D76283E2-3A58-3034-D2BA-3FC23C163641}"/>
              </a:ext>
            </a:extLst>
          </p:cNvPr>
          <p:cNvSpPr txBox="1"/>
          <p:nvPr/>
        </p:nvSpPr>
        <p:spPr>
          <a:xfrm>
            <a:off x="402868" y="2934575"/>
            <a:ext cx="402868" cy="338554"/>
          </a:xfrm>
          <a:prstGeom prst="rect">
            <a:avLst/>
          </a:prstGeom>
          <a:noFill/>
        </p:spPr>
        <p:txBody>
          <a:bodyPr wrap="square" rtlCol="0">
            <a:spAutoFit/>
          </a:bodyPr>
          <a:lstStyle/>
          <a:p>
            <a:r>
              <a:rPr lang="es-MX" sz="1600" dirty="0">
                <a:latin typeface="+mn-lt"/>
              </a:rPr>
              <a:t>3</a:t>
            </a:r>
          </a:p>
        </p:txBody>
      </p:sp>
      <p:pic>
        <p:nvPicPr>
          <p:cNvPr id="18" name="Imagen 17">
            <a:extLst>
              <a:ext uri="{FF2B5EF4-FFF2-40B4-BE49-F238E27FC236}">
                <a16:creationId xmlns:a16="http://schemas.microsoft.com/office/drawing/2014/main" id="{40AB3682-C621-2B71-C7D9-18B26B6704D7}"/>
              </a:ext>
            </a:extLst>
          </p:cNvPr>
          <p:cNvPicPr>
            <a:picLocks noChangeAspect="1"/>
          </p:cNvPicPr>
          <p:nvPr/>
        </p:nvPicPr>
        <p:blipFill>
          <a:blip r:embed="rId5"/>
          <a:stretch>
            <a:fillRect/>
          </a:stretch>
        </p:blipFill>
        <p:spPr>
          <a:xfrm>
            <a:off x="4602615" y="3920051"/>
            <a:ext cx="1114425" cy="457200"/>
          </a:xfrm>
          <a:prstGeom prst="rect">
            <a:avLst/>
          </a:prstGeom>
        </p:spPr>
      </p:pic>
      <p:sp>
        <p:nvSpPr>
          <p:cNvPr id="19" name="CuadroTexto 18">
            <a:extLst>
              <a:ext uri="{FF2B5EF4-FFF2-40B4-BE49-F238E27FC236}">
                <a16:creationId xmlns:a16="http://schemas.microsoft.com/office/drawing/2014/main" id="{DCFB2F01-D1DC-3383-EBCB-1C00A752072B}"/>
              </a:ext>
            </a:extLst>
          </p:cNvPr>
          <p:cNvSpPr txBox="1"/>
          <p:nvPr/>
        </p:nvSpPr>
        <p:spPr>
          <a:xfrm>
            <a:off x="4582455" y="3731322"/>
            <a:ext cx="402868" cy="338554"/>
          </a:xfrm>
          <a:prstGeom prst="rect">
            <a:avLst/>
          </a:prstGeom>
          <a:noFill/>
        </p:spPr>
        <p:txBody>
          <a:bodyPr wrap="square" rtlCol="0">
            <a:spAutoFit/>
          </a:bodyPr>
          <a:lstStyle/>
          <a:p>
            <a:r>
              <a:rPr lang="es-MX" sz="1600" dirty="0"/>
              <a:t>4</a:t>
            </a:r>
            <a:endParaRPr lang="es-MX" sz="1600" dirty="0">
              <a:latin typeface="+mn-lt"/>
            </a:endParaRPr>
          </a:p>
        </p:txBody>
      </p:sp>
      <p:sp>
        <p:nvSpPr>
          <p:cNvPr id="2" name="CuadroTexto 1">
            <a:extLst>
              <a:ext uri="{FF2B5EF4-FFF2-40B4-BE49-F238E27FC236}">
                <a16:creationId xmlns:a16="http://schemas.microsoft.com/office/drawing/2014/main" id="{DA84AF6C-A6D0-4283-1DB4-B3C6D47D02B1}"/>
              </a:ext>
            </a:extLst>
          </p:cNvPr>
          <p:cNvSpPr txBox="1"/>
          <p:nvPr/>
        </p:nvSpPr>
        <p:spPr>
          <a:xfrm>
            <a:off x="2500604" y="373224"/>
            <a:ext cx="4544008" cy="338554"/>
          </a:xfrm>
          <a:prstGeom prst="rect">
            <a:avLst/>
          </a:prstGeom>
          <a:noFill/>
        </p:spPr>
        <p:txBody>
          <a:bodyPr wrap="square" rtlCol="0">
            <a:spAutoFit/>
          </a:bodyPr>
          <a:lstStyle/>
          <a:p>
            <a:r>
              <a:rPr lang="es-MX" sz="1600" dirty="0">
                <a:latin typeface="+mn-lt"/>
              </a:rPr>
              <a:t>Sección de subir la información de salida de la macro</a:t>
            </a:r>
          </a:p>
        </p:txBody>
      </p:sp>
      <p:sp>
        <p:nvSpPr>
          <p:cNvPr id="3" name="CuadroTexto 2">
            <a:extLst>
              <a:ext uri="{FF2B5EF4-FFF2-40B4-BE49-F238E27FC236}">
                <a16:creationId xmlns:a16="http://schemas.microsoft.com/office/drawing/2014/main" id="{A6A5EF6B-B278-606E-F07C-4964C9189399}"/>
              </a:ext>
            </a:extLst>
          </p:cNvPr>
          <p:cNvSpPr txBox="1"/>
          <p:nvPr/>
        </p:nvSpPr>
        <p:spPr>
          <a:xfrm>
            <a:off x="4582454" y="5113176"/>
            <a:ext cx="4104345" cy="830997"/>
          </a:xfrm>
          <a:prstGeom prst="rect">
            <a:avLst/>
          </a:prstGeom>
          <a:noFill/>
        </p:spPr>
        <p:txBody>
          <a:bodyPr wrap="square" rtlCol="0">
            <a:spAutoFit/>
          </a:bodyPr>
          <a:lstStyle/>
          <a:p>
            <a:r>
              <a:rPr lang="es-MX" sz="1600" b="1" dirty="0">
                <a:latin typeface="+mn-lt"/>
              </a:rPr>
              <a:t>Notas: </a:t>
            </a:r>
            <a:r>
              <a:rPr lang="es-MX" sz="1600" dirty="0">
                <a:latin typeface="+mn-lt"/>
              </a:rPr>
              <a:t>En esta sección el archivo se sube  una tabla el cual se dividen en 3 tablas </a:t>
            </a:r>
            <a:r>
              <a:rPr lang="es-MX" sz="1600" dirty="0">
                <a:highlight>
                  <a:srgbClr val="00FFFF"/>
                </a:highlight>
                <a:latin typeface="+mn-lt"/>
              </a:rPr>
              <a:t>Ordenes, Activos y Subórdenes.</a:t>
            </a:r>
          </a:p>
        </p:txBody>
      </p:sp>
    </p:spTree>
    <p:extLst>
      <p:ext uri="{BB962C8B-B14F-4D97-AF65-F5344CB8AC3E}">
        <p14:creationId xmlns:p14="http://schemas.microsoft.com/office/powerpoint/2010/main" val="24073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407DE-4CEA-ABD2-26CE-64EE28AF6D3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1FEE39-F691-A963-5FCE-7A8D474627D4}"/>
              </a:ext>
            </a:extLst>
          </p:cNvPr>
          <p:cNvSpPr>
            <a:spLocks noGrp="1"/>
          </p:cNvSpPr>
          <p:nvPr>
            <p:ph type="sldNum" sz="quarter" idx="12"/>
          </p:nvPr>
        </p:nvSpPr>
        <p:spPr/>
        <p:txBody>
          <a:bodyPr/>
          <a:lstStyle/>
          <a:p>
            <a:fld id="{05530B4C-3CF7-F94D-8349-296E2D6C0A14}" type="slidenum">
              <a:rPr lang="en-US" smtClean="0"/>
              <a:t>6</a:t>
            </a:fld>
            <a:endParaRPr lang="en-US" dirty="0"/>
          </a:p>
        </p:txBody>
      </p:sp>
      <p:sp>
        <p:nvSpPr>
          <p:cNvPr id="2" name="CuadroTexto 1">
            <a:extLst>
              <a:ext uri="{FF2B5EF4-FFF2-40B4-BE49-F238E27FC236}">
                <a16:creationId xmlns:a16="http://schemas.microsoft.com/office/drawing/2014/main" id="{09C50C9B-1374-F528-BE82-7F88964A95C0}"/>
              </a:ext>
            </a:extLst>
          </p:cNvPr>
          <p:cNvSpPr txBox="1"/>
          <p:nvPr/>
        </p:nvSpPr>
        <p:spPr>
          <a:xfrm>
            <a:off x="531845" y="2090058"/>
            <a:ext cx="8154955" cy="1200329"/>
          </a:xfrm>
          <a:prstGeom prst="rect">
            <a:avLst/>
          </a:prstGeom>
          <a:noFill/>
        </p:spPr>
        <p:txBody>
          <a:bodyPr wrap="square" rtlCol="0">
            <a:spAutoFit/>
          </a:bodyPr>
          <a:lstStyle/>
          <a:p>
            <a:r>
              <a:rPr lang="es-MX" sz="3600" dirty="0">
                <a:latin typeface="+mn-lt"/>
              </a:rPr>
              <a:t>Sección tablas Ordenes, Activos y Subórdenes.</a:t>
            </a:r>
          </a:p>
        </p:txBody>
      </p:sp>
    </p:spTree>
    <p:extLst>
      <p:ext uri="{BB962C8B-B14F-4D97-AF65-F5344CB8AC3E}">
        <p14:creationId xmlns:p14="http://schemas.microsoft.com/office/powerpoint/2010/main" val="397465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78600-8EF7-4877-F91A-BCC49E93B94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8ECF41-3A44-3DDE-0A3A-A9D1615EB2B5}"/>
              </a:ext>
            </a:extLst>
          </p:cNvPr>
          <p:cNvSpPr>
            <a:spLocks noGrp="1"/>
          </p:cNvSpPr>
          <p:nvPr>
            <p:ph type="sldNum" sz="quarter" idx="12"/>
          </p:nvPr>
        </p:nvSpPr>
        <p:spPr/>
        <p:txBody>
          <a:bodyPr/>
          <a:lstStyle/>
          <a:p>
            <a:fld id="{05530B4C-3CF7-F94D-8349-296E2D6C0A14}" type="slidenum">
              <a:rPr lang="en-US" smtClean="0"/>
              <a:t>7</a:t>
            </a:fld>
            <a:endParaRPr lang="en-US" dirty="0"/>
          </a:p>
        </p:txBody>
      </p:sp>
      <p:pic>
        <p:nvPicPr>
          <p:cNvPr id="7" name="Imagen 6">
            <a:extLst>
              <a:ext uri="{FF2B5EF4-FFF2-40B4-BE49-F238E27FC236}">
                <a16:creationId xmlns:a16="http://schemas.microsoft.com/office/drawing/2014/main" id="{1D15BC52-F54A-0ABB-8DC6-721252C5BDA9}"/>
              </a:ext>
            </a:extLst>
          </p:cNvPr>
          <p:cNvPicPr>
            <a:picLocks noChangeAspect="1"/>
          </p:cNvPicPr>
          <p:nvPr/>
        </p:nvPicPr>
        <p:blipFill>
          <a:blip r:embed="rId2"/>
          <a:stretch>
            <a:fillRect/>
          </a:stretch>
        </p:blipFill>
        <p:spPr>
          <a:xfrm>
            <a:off x="0" y="1143000"/>
            <a:ext cx="9144000" cy="4572000"/>
          </a:xfrm>
          <a:prstGeom prst="rect">
            <a:avLst/>
          </a:prstGeom>
        </p:spPr>
      </p:pic>
      <p:sp>
        <p:nvSpPr>
          <p:cNvPr id="9" name="CuadroTexto 8">
            <a:extLst>
              <a:ext uri="{FF2B5EF4-FFF2-40B4-BE49-F238E27FC236}">
                <a16:creationId xmlns:a16="http://schemas.microsoft.com/office/drawing/2014/main" id="{C2608272-D6EC-8690-0CE8-8EB6F0E64030}"/>
              </a:ext>
            </a:extLst>
          </p:cNvPr>
          <p:cNvSpPr txBox="1"/>
          <p:nvPr/>
        </p:nvSpPr>
        <p:spPr>
          <a:xfrm>
            <a:off x="1866122" y="550506"/>
            <a:ext cx="4907902" cy="338554"/>
          </a:xfrm>
          <a:prstGeom prst="rect">
            <a:avLst/>
          </a:prstGeom>
          <a:noFill/>
        </p:spPr>
        <p:txBody>
          <a:bodyPr wrap="square" rtlCol="0">
            <a:spAutoFit/>
          </a:bodyPr>
          <a:lstStyle/>
          <a:p>
            <a:r>
              <a:rPr lang="es-MX" sz="1600" dirty="0">
                <a:latin typeface="+mn-lt"/>
              </a:rPr>
              <a:t>Consulta de Información Ordenes, Activos y Subórdenes.</a:t>
            </a:r>
          </a:p>
        </p:txBody>
      </p:sp>
    </p:spTree>
    <p:extLst>
      <p:ext uri="{BB962C8B-B14F-4D97-AF65-F5344CB8AC3E}">
        <p14:creationId xmlns:p14="http://schemas.microsoft.com/office/powerpoint/2010/main" val="154223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52700-9E95-8041-301B-5E726D64EA4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D5D5ED-0EC1-72DC-6C97-DE666C638964}"/>
              </a:ext>
            </a:extLst>
          </p:cNvPr>
          <p:cNvSpPr>
            <a:spLocks noGrp="1"/>
          </p:cNvSpPr>
          <p:nvPr>
            <p:ph type="sldNum" sz="quarter" idx="12"/>
          </p:nvPr>
        </p:nvSpPr>
        <p:spPr/>
        <p:txBody>
          <a:bodyPr/>
          <a:lstStyle/>
          <a:p>
            <a:fld id="{05530B4C-3CF7-F94D-8349-296E2D6C0A14}" type="slidenum">
              <a:rPr lang="en-US" smtClean="0"/>
              <a:t>8</a:t>
            </a:fld>
            <a:endParaRPr lang="en-US" dirty="0"/>
          </a:p>
        </p:txBody>
      </p:sp>
      <p:sp>
        <p:nvSpPr>
          <p:cNvPr id="9" name="CuadroTexto 8">
            <a:extLst>
              <a:ext uri="{FF2B5EF4-FFF2-40B4-BE49-F238E27FC236}">
                <a16:creationId xmlns:a16="http://schemas.microsoft.com/office/drawing/2014/main" id="{8EC56B30-4E81-8C9B-5B0D-6A728CDAA77F}"/>
              </a:ext>
            </a:extLst>
          </p:cNvPr>
          <p:cNvSpPr txBox="1"/>
          <p:nvPr/>
        </p:nvSpPr>
        <p:spPr>
          <a:xfrm>
            <a:off x="1866122" y="550506"/>
            <a:ext cx="4049486" cy="338554"/>
          </a:xfrm>
          <a:prstGeom prst="rect">
            <a:avLst/>
          </a:prstGeom>
          <a:noFill/>
        </p:spPr>
        <p:txBody>
          <a:bodyPr wrap="square" rtlCol="0">
            <a:spAutoFit/>
          </a:bodyPr>
          <a:lstStyle/>
          <a:p>
            <a:r>
              <a:rPr lang="es-MX" sz="1600" dirty="0">
                <a:latin typeface="+mn-lt"/>
              </a:rPr>
              <a:t>Consulta de Información-Ordenes</a:t>
            </a:r>
          </a:p>
        </p:txBody>
      </p:sp>
      <p:pic>
        <p:nvPicPr>
          <p:cNvPr id="3" name="Imagen 2">
            <a:extLst>
              <a:ext uri="{FF2B5EF4-FFF2-40B4-BE49-F238E27FC236}">
                <a16:creationId xmlns:a16="http://schemas.microsoft.com/office/drawing/2014/main" id="{A00C90A9-4072-6507-DEBE-7885C76002AA}"/>
              </a:ext>
            </a:extLst>
          </p:cNvPr>
          <p:cNvPicPr>
            <a:picLocks noChangeAspect="1"/>
          </p:cNvPicPr>
          <p:nvPr/>
        </p:nvPicPr>
        <p:blipFill>
          <a:blip r:embed="rId2"/>
          <a:stretch>
            <a:fillRect/>
          </a:stretch>
        </p:blipFill>
        <p:spPr>
          <a:xfrm>
            <a:off x="65314" y="814933"/>
            <a:ext cx="8985380" cy="5228134"/>
          </a:xfrm>
          <a:prstGeom prst="rect">
            <a:avLst/>
          </a:prstGeom>
        </p:spPr>
      </p:pic>
    </p:spTree>
    <p:extLst>
      <p:ext uri="{BB962C8B-B14F-4D97-AF65-F5344CB8AC3E}">
        <p14:creationId xmlns:p14="http://schemas.microsoft.com/office/powerpoint/2010/main" val="3397559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F84B0-A27B-B00E-5006-F3EEEABA294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1B0C1D-FA88-6903-7717-CC16E67488F1}"/>
              </a:ext>
            </a:extLst>
          </p:cNvPr>
          <p:cNvSpPr>
            <a:spLocks noGrp="1"/>
          </p:cNvSpPr>
          <p:nvPr>
            <p:ph type="sldNum" sz="quarter" idx="12"/>
          </p:nvPr>
        </p:nvSpPr>
        <p:spPr/>
        <p:txBody>
          <a:bodyPr/>
          <a:lstStyle/>
          <a:p>
            <a:fld id="{05530B4C-3CF7-F94D-8349-296E2D6C0A14}" type="slidenum">
              <a:rPr lang="en-US" smtClean="0"/>
              <a:t>9</a:t>
            </a:fld>
            <a:endParaRPr lang="en-US" dirty="0"/>
          </a:p>
        </p:txBody>
      </p:sp>
      <p:sp>
        <p:nvSpPr>
          <p:cNvPr id="9" name="CuadroTexto 8">
            <a:extLst>
              <a:ext uri="{FF2B5EF4-FFF2-40B4-BE49-F238E27FC236}">
                <a16:creationId xmlns:a16="http://schemas.microsoft.com/office/drawing/2014/main" id="{606ECF8B-D157-351D-6EC7-65969E1AAB6B}"/>
              </a:ext>
            </a:extLst>
          </p:cNvPr>
          <p:cNvSpPr txBox="1"/>
          <p:nvPr/>
        </p:nvSpPr>
        <p:spPr>
          <a:xfrm>
            <a:off x="1866122" y="550506"/>
            <a:ext cx="4049486" cy="338554"/>
          </a:xfrm>
          <a:prstGeom prst="rect">
            <a:avLst/>
          </a:prstGeom>
          <a:noFill/>
        </p:spPr>
        <p:txBody>
          <a:bodyPr wrap="square" rtlCol="0">
            <a:spAutoFit/>
          </a:bodyPr>
          <a:lstStyle/>
          <a:p>
            <a:r>
              <a:rPr lang="es-MX" sz="1600" dirty="0">
                <a:latin typeface="+mn-lt"/>
              </a:rPr>
              <a:t>Consulta de Información-Activos</a:t>
            </a:r>
          </a:p>
        </p:txBody>
      </p:sp>
      <p:pic>
        <p:nvPicPr>
          <p:cNvPr id="5" name="Imagen 4">
            <a:extLst>
              <a:ext uri="{FF2B5EF4-FFF2-40B4-BE49-F238E27FC236}">
                <a16:creationId xmlns:a16="http://schemas.microsoft.com/office/drawing/2014/main" id="{802DBB34-FB60-62B5-853A-6E2B78E73A59}"/>
              </a:ext>
            </a:extLst>
          </p:cNvPr>
          <p:cNvPicPr>
            <a:picLocks noChangeAspect="1"/>
          </p:cNvPicPr>
          <p:nvPr/>
        </p:nvPicPr>
        <p:blipFill>
          <a:blip r:embed="rId2"/>
          <a:stretch>
            <a:fillRect/>
          </a:stretch>
        </p:blipFill>
        <p:spPr>
          <a:xfrm>
            <a:off x="0" y="872639"/>
            <a:ext cx="9144000" cy="5112722"/>
          </a:xfrm>
          <a:prstGeom prst="rect">
            <a:avLst/>
          </a:prstGeom>
        </p:spPr>
      </p:pic>
    </p:spTree>
    <p:extLst>
      <p:ext uri="{BB962C8B-B14F-4D97-AF65-F5344CB8AC3E}">
        <p14:creationId xmlns:p14="http://schemas.microsoft.com/office/powerpoint/2010/main" val="16071989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of Presentation&amp;quot;&quot;/&gt;&lt;property id=&quot;20307&quot; value=&quot;269&quot;/&gt;&lt;/object&gt;&lt;object type=&quot;3&quot; unique_id=&quot;10005&quot;&gt;&lt;property id=&quot;20148&quot; value=&quot;5&quot;/&gt;&lt;property id=&quot;20300&quot; value=&quot;Slide 2 - &amp;quot;Title of Presentation&amp;quot;&quot;/&gt;&lt;property id=&quot;20307&quot; value=&quot;268&quot;/&gt;&lt;/object&gt;&lt;object type=&quot;3&quot; unique_id=&quot;10006&quot;&gt;&lt;property id=&quot;20148&quot; value=&quot;5&quot;/&gt;&lt;property id=&quot;20300&quot; value=&quot;Slide 3 - &amp;quot;Section Divider Slide&amp;quot;&quot;/&gt;&lt;property id=&quot;20307&quot; value=&quot;270&quot;/&gt;&lt;/object&gt;&lt;object type=&quot;3&quot; unique_id=&quot;10007&quot;&gt;&lt;property id=&quot;20148&quot; value=&quot;5&quot;/&gt;&lt;property id=&quot;20300&quot; value=&quot;Slide 4 - &amp;quot;Section Divider Slide&amp;quot;&quot;/&gt;&lt;property id=&quot;20307&quot; value=&quot;271&quot;/&gt;&lt;/object&gt;&lt;object type=&quot;3&quot; unique_id=&quot;10008&quot;&gt;&lt;property id=&quot;20148&quot; value=&quot;5&quot;/&gt;&lt;property id=&quot;20300&quot; value=&quot;Slide 5 - &amp;quot;Content Slide – Small Text&amp;quot;&quot;/&gt;&lt;property id=&quot;20307&quot; value=&quot;272&quot;/&gt;&lt;/object&gt;&lt;object type=&quot;3&quot; unique_id=&quot;10009&quot;&gt;&lt;property id=&quot;20148&quot; value=&quot;5&quot;/&gt;&lt;property id=&quot;20300&quot; value=&quot;Slide 6 - &amp;quot;Content Slide – Large Text&amp;quot;&quot;/&gt;&lt;property id=&quot;20307&quot; value=&quot;274&quot;/&gt;&lt;/object&gt;&lt;object type=&quot;3&quot; unique_id=&quot;10010&quot;&gt;&lt;property id=&quot;20148&quot; value=&quot;5&quot;/&gt;&lt;property id=&quot;20300&quot; value=&quot;Slide 7 - &amp;quot;Content Slide With Photo&amp;quot;&quot;/&gt;&lt;property id=&quot;20307&quot; value=&quot;273&quot;/&gt;&lt;/object&gt;&lt;object type=&quot;3&quot; unique_id=&quot;10011&quot;&gt;&lt;property id=&quot;20148&quot; value=&quot;5&quot;/&gt;&lt;property id=&quot;20300&quot; value=&quot;Slide 8 - &amp;quot;Title and Content Slide – Table&amp;quot;&quot;/&gt;&lt;property id=&quot;20307&quot; value=&quot;275&quot;/&gt;&lt;/object&gt;&lt;object type=&quot;3&quot; unique_id=&quot;10012&quot;&gt;&lt;property id=&quot;20148&quot; value=&quot;5&quot;/&gt;&lt;property id=&quot;20300&quot; value=&quot;Slide 9 - &amp;quot;Title and Content Slide – Chart&amp;quot;&quot;/&gt;&lt;property id=&quot;20307&quot; value=&quot;276&quot;/&gt;&lt;/object&gt;&lt;/object&gt;&lt;/object&gt;&lt;/database&gt;"/>
  <p:tag name="SECTOMILLISECCONVERTED" val="1"/>
</p:tagLst>
</file>

<file path=ppt/theme/theme1.xml><?xml version="1.0" encoding="utf-8"?>
<a:theme xmlns:a="http://schemas.openxmlformats.org/drawingml/2006/main" name="WBA_PPT_template_8">
  <a:themeElements>
    <a:clrScheme name="WBA">
      <a:dk1>
        <a:srgbClr val="212C64"/>
      </a:dk1>
      <a:lt1>
        <a:sysClr val="window" lastClr="FFFFFF"/>
      </a:lt1>
      <a:dk2>
        <a:srgbClr val="56AEE1"/>
      </a:dk2>
      <a:lt2>
        <a:srgbClr val="56AEE1"/>
      </a:lt2>
      <a:accent1>
        <a:srgbClr val="8FC73E"/>
      </a:accent1>
      <a:accent2>
        <a:srgbClr val="43BEAC"/>
      </a:accent2>
      <a:accent3>
        <a:srgbClr val="8FADDA"/>
      </a:accent3>
      <a:accent4>
        <a:srgbClr val="000000"/>
      </a:accent4>
      <a:accent5>
        <a:srgbClr val="7F7F7F"/>
      </a:accent5>
      <a:accent6>
        <a:srgbClr val="C3092B"/>
      </a:accent6>
      <a:hlink>
        <a:srgbClr val="42BDEF"/>
      </a:hlink>
      <a:folHlink>
        <a:srgbClr val="A7A7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err="1" smtClean="0">
            <a:latin typeface="+mn-lt"/>
          </a:defRPr>
        </a:defPPr>
      </a:lstStyle>
    </a:txDef>
  </a:objectDefaults>
  <a:extraClrSchemeLst/>
  <a:extLst>
    <a:ext uri="{05A4C25C-085E-4340-85A3-A5531E510DB2}">
      <thm15:themeFamily xmlns:thm15="http://schemas.microsoft.com/office/thememl/2012/main" name="Presentation1" id="{92F01036-1685-485A-806A-B6726E4F1B74}" vid="{95F321AC-9036-460A-94A4-54208FB0CE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92cb778e-8ba7-4f34-a011-4ba6e7366996}" enabled="0" method="" siteId="{92cb778e-8ba7-4f34-a011-4ba6e7366996}" removed="1"/>
</clbl:labelList>
</file>

<file path=docProps/app.xml><?xml version="1.0" encoding="utf-8"?>
<Properties xmlns="http://schemas.openxmlformats.org/officeDocument/2006/extended-properties" xmlns:vt="http://schemas.openxmlformats.org/officeDocument/2006/docPropsVTypes">
  <TotalTime>2084</TotalTime>
  <Words>416</Words>
  <Application>Microsoft Office PowerPoint</Application>
  <PresentationFormat>Presentación en pantalla (4:3)</PresentationFormat>
  <Paragraphs>72</Paragraphs>
  <Slides>23</Slides>
  <Notes>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Calibri</vt:lpstr>
      <vt:lpstr>Lucida Grande</vt:lpstr>
      <vt:lpstr>Wingdings</vt:lpstr>
      <vt:lpstr>WBA_PPT_template_8</vt:lpstr>
      <vt:lpstr>Tour Aplicación Web Cierre de Farmacias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Ingresos Comerciales</dc:title>
  <dc:creator>Mariafernanda Avendaño Fuentes</dc:creator>
  <cp:lastModifiedBy>Hugo Ibarra</cp:lastModifiedBy>
  <cp:revision>100</cp:revision>
  <dcterms:created xsi:type="dcterms:W3CDTF">2020-05-14T19:38:16Z</dcterms:created>
  <dcterms:modified xsi:type="dcterms:W3CDTF">2025-03-14T17:59:27Z</dcterms:modified>
</cp:coreProperties>
</file>