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7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8E558F-41F7-49E8-AEF6-7BC7CD250A92}" v="6" dt="2024-06-06T04:30:31.3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hak Nigam" userId="22cb83409ad08c84" providerId="LiveId" clId="{E88E558F-41F7-49E8-AEF6-7BC7CD250A92}"/>
    <pc:docChg chg="undo redo custSel addSld modSld">
      <pc:chgData name="Chahak Nigam" userId="22cb83409ad08c84" providerId="LiveId" clId="{E88E558F-41F7-49E8-AEF6-7BC7CD250A92}" dt="2024-06-08T11:04:50.955" v="1490" actId="1036"/>
      <pc:docMkLst>
        <pc:docMk/>
      </pc:docMkLst>
      <pc:sldChg chg="modSp mod">
        <pc:chgData name="Chahak Nigam" userId="22cb83409ad08c84" providerId="LiveId" clId="{E88E558F-41F7-49E8-AEF6-7BC7CD250A92}" dt="2024-06-06T12:12:25.978" v="1488" actId="20577"/>
        <pc:sldMkLst>
          <pc:docMk/>
          <pc:sldMk cId="797354756" sldId="256"/>
        </pc:sldMkLst>
        <pc:spChg chg="mod">
          <ac:chgData name="Chahak Nigam" userId="22cb83409ad08c84" providerId="LiveId" clId="{E88E558F-41F7-49E8-AEF6-7BC7CD250A92}" dt="2024-06-06T12:12:25.978" v="1488" actId="20577"/>
          <ac:spMkLst>
            <pc:docMk/>
            <pc:sldMk cId="797354756" sldId="256"/>
            <ac:spMk id="3" creationId="{4817F7B7-C0AD-3132-90C1-3C7CEED44F46}"/>
          </ac:spMkLst>
        </pc:spChg>
      </pc:sldChg>
      <pc:sldChg chg="modSp mod">
        <pc:chgData name="Chahak Nigam" userId="22cb83409ad08c84" providerId="LiveId" clId="{E88E558F-41F7-49E8-AEF6-7BC7CD250A92}" dt="2024-06-05T13:53:54.391" v="1018" actId="20577"/>
        <pc:sldMkLst>
          <pc:docMk/>
          <pc:sldMk cId="895522662" sldId="258"/>
        </pc:sldMkLst>
        <pc:spChg chg="mod">
          <ac:chgData name="Chahak Nigam" userId="22cb83409ad08c84" providerId="LiveId" clId="{E88E558F-41F7-49E8-AEF6-7BC7CD250A92}" dt="2024-06-05T13:53:54.391" v="1018" actId="20577"/>
          <ac:spMkLst>
            <pc:docMk/>
            <pc:sldMk cId="895522662" sldId="258"/>
            <ac:spMk id="3" creationId="{AB90DE7D-D221-42FC-D0CD-A1EC81340703}"/>
          </ac:spMkLst>
        </pc:spChg>
      </pc:sldChg>
      <pc:sldChg chg="modSp mod">
        <pc:chgData name="Chahak Nigam" userId="22cb83409ad08c84" providerId="LiveId" clId="{E88E558F-41F7-49E8-AEF6-7BC7CD250A92}" dt="2024-06-05T13:53:35.413" v="1014" actId="14100"/>
        <pc:sldMkLst>
          <pc:docMk/>
          <pc:sldMk cId="3365980626" sldId="259"/>
        </pc:sldMkLst>
        <pc:graphicFrameChg chg="modGraphic">
          <ac:chgData name="Chahak Nigam" userId="22cb83409ad08c84" providerId="LiveId" clId="{E88E558F-41F7-49E8-AEF6-7BC7CD250A92}" dt="2024-06-05T13:53:35.413" v="1014" actId="14100"/>
          <ac:graphicFrameMkLst>
            <pc:docMk/>
            <pc:sldMk cId="3365980626" sldId="259"/>
            <ac:graphicFrameMk id="4" creationId="{6B24AFC1-1F71-5F80-1D50-9BE649B7F2B0}"/>
          </ac:graphicFrameMkLst>
        </pc:graphicFrameChg>
      </pc:sldChg>
      <pc:sldChg chg="addSp modSp mod">
        <pc:chgData name="Chahak Nigam" userId="22cb83409ad08c84" providerId="LiveId" clId="{E88E558F-41F7-49E8-AEF6-7BC7CD250A92}" dt="2024-06-06T04:21:06.877" v="1108" actId="20577"/>
        <pc:sldMkLst>
          <pc:docMk/>
          <pc:sldMk cId="2850795502" sldId="262"/>
        </pc:sldMkLst>
        <pc:spChg chg="mod">
          <ac:chgData name="Chahak Nigam" userId="22cb83409ad08c84" providerId="LiveId" clId="{E88E558F-41F7-49E8-AEF6-7BC7CD250A92}" dt="2024-06-06T04:21:06.877" v="1108" actId="20577"/>
          <ac:spMkLst>
            <pc:docMk/>
            <pc:sldMk cId="2850795502" sldId="262"/>
            <ac:spMk id="6" creationId="{4826833F-686A-56C7-4836-CCFE53155CBE}"/>
          </ac:spMkLst>
        </pc:spChg>
        <pc:picChg chg="add mod">
          <ac:chgData name="Chahak Nigam" userId="22cb83409ad08c84" providerId="LiveId" clId="{E88E558F-41F7-49E8-AEF6-7BC7CD250A92}" dt="2024-06-06T04:20:01.548" v="1022" actId="14100"/>
          <ac:picMkLst>
            <pc:docMk/>
            <pc:sldMk cId="2850795502" sldId="262"/>
            <ac:picMk id="3" creationId="{C9AD4A87-53E8-8222-ABD0-8FBC6358072C}"/>
          </ac:picMkLst>
        </pc:picChg>
        <pc:picChg chg="add mod">
          <ac:chgData name="Chahak Nigam" userId="22cb83409ad08c84" providerId="LiveId" clId="{E88E558F-41F7-49E8-AEF6-7BC7CD250A92}" dt="2024-06-06T04:20:31.920" v="1027" actId="14100"/>
          <ac:picMkLst>
            <pc:docMk/>
            <pc:sldMk cId="2850795502" sldId="262"/>
            <ac:picMk id="7" creationId="{8B7FC519-BCC6-1E8C-B4FB-24B5F67E8CFA}"/>
          </ac:picMkLst>
        </pc:picChg>
      </pc:sldChg>
      <pc:sldChg chg="modSp mod">
        <pc:chgData name="Chahak Nigam" userId="22cb83409ad08c84" providerId="LiveId" clId="{E88E558F-41F7-49E8-AEF6-7BC7CD250A92}" dt="2024-06-08T11:04:50.955" v="1490" actId="1036"/>
        <pc:sldMkLst>
          <pc:docMk/>
          <pc:sldMk cId="3724547076" sldId="263"/>
        </pc:sldMkLst>
        <pc:picChg chg="mod">
          <ac:chgData name="Chahak Nigam" userId="22cb83409ad08c84" providerId="LiveId" clId="{E88E558F-41F7-49E8-AEF6-7BC7CD250A92}" dt="2024-06-08T11:04:50.955" v="1490" actId="1036"/>
          <ac:picMkLst>
            <pc:docMk/>
            <pc:sldMk cId="3724547076" sldId="263"/>
            <ac:picMk id="8" creationId="{E0821DA1-5605-9BE7-C582-BEF27E91801B}"/>
          </ac:picMkLst>
        </pc:picChg>
      </pc:sldChg>
      <pc:sldChg chg="addSp delSp modSp mod">
        <pc:chgData name="Chahak Nigam" userId="22cb83409ad08c84" providerId="LiveId" clId="{E88E558F-41F7-49E8-AEF6-7BC7CD250A92}" dt="2024-06-06T04:28:24.574" v="1344" actId="20577"/>
        <pc:sldMkLst>
          <pc:docMk/>
          <pc:sldMk cId="1537636637" sldId="266"/>
        </pc:sldMkLst>
        <pc:spChg chg="mod">
          <ac:chgData name="Chahak Nigam" userId="22cb83409ad08c84" providerId="LiveId" clId="{E88E558F-41F7-49E8-AEF6-7BC7CD250A92}" dt="2024-06-06T04:28:24.574" v="1344" actId="20577"/>
          <ac:spMkLst>
            <pc:docMk/>
            <pc:sldMk cId="1537636637" sldId="266"/>
            <ac:spMk id="4" creationId="{8E39F0B5-EE32-493B-B377-5325C67E93CA}"/>
          </ac:spMkLst>
        </pc:spChg>
        <pc:spChg chg="add del mod">
          <ac:chgData name="Chahak Nigam" userId="22cb83409ad08c84" providerId="LiveId" clId="{E88E558F-41F7-49E8-AEF6-7BC7CD250A92}" dt="2024-06-06T04:24:25.992" v="1110" actId="931"/>
          <ac:spMkLst>
            <pc:docMk/>
            <pc:sldMk cId="1537636637" sldId="266"/>
            <ac:spMk id="5" creationId="{E1E284FF-8B83-AB78-8902-91337A0C405F}"/>
          </ac:spMkLst>
        </pc:spChg>
        <pc:picChg chg="del">
          <ac:chgData name="Chahak Nigam" userId="22cb83409ad08c84" providerId="LiveId" clId="{E88E558F-41F7-49E8-AEF6-7BC7CD250A92}" dt="2024-06-06T04:21:30.872" v="1109" actId="21"/>
          <ac:picMkLst>
            <pc:docMk/>
            <pc:sldMk cId="1537636637" sldId="266"/>
            <ac:picMk id="6" creationId="{3AB29B20-41DF-7CA1-DEB8-A79AA1CFDECE}"/>
          </ac:picMkLst>
        </pc:picChg>
        <pc:picChg chg="add mod">
          <ac:chgData name="Chahak Nigam" userId="22cb83409ad08c84" providerId="LiveId" clId="{E88E558F-41F7-49E8-AEF6-7BC7CD250A92}" dt="2024-06-06T04:24:51.884" v="1115" actId="1076"/>
          <ac:picMkLst>
            <pc:docMk/>
            <pc:sldMk cId="1537636637" sldId="266"/>
            <ac:picMk id="8" creationId="{1C06DBB7-A1CD-20AF-5AB8-EB23D71DF76B}"/>
          </ac:picMkLst>
        </pc:picChg>
        <pc:picChg chg="add mod">
          <ac:chgData name="Chahak Nigam" userId="22cb83409ad08c84" providerId="LiveId" clId="{E88E558F-41F7-49E8-AEF6-7BC7CD250A92}" dt="2024-06-06T04:25:14.653" v="1117" actId="1076"/>
          <ac:picMkLst>
            <pc:docMk/>
            <pc:sldMk cId="1537636637" sldId="266"/>
            <ac:picMk id="10" creationId="{1B8B9DCA-8716-EBBE-E24C-05BEB98458C8}"/>
          </ac:picMkLst>
        </pc:picChg>
      </pc:sldChg>
      <pc:sldChg chg="addSp modSp mod">
        <pc:chgData name="Chahak Nigam" userId="22cb83409ad08c84" providerId="LiveId" clId="{E88E558F-41F7-49E8-AEF6-7BC7CD250A92}" dt="2024-06-06T04:31:47.533" v="1458" actId="20577"/>
        <pc:sldMkLst>
          <pc:docMk/>
          <pc:sldMk cId="416226552" sldId="271"/>
        </pc:sldMkLst>
        <pc:spChg chg="mod">
          <ac:chgData name="Chahak Nigam" userId="22cb83409ad08c84" providerId="LiveId" clId="{E88E558F-41F7-49E8-AEF6-7BC7CD250A92}" dt="2024-06-06T04:31:47.533" v="1458" actId="20577"/>
          <ac:spMkLst>
            <pc:docMk/>
            <pc:sldMk cId="416226552" sldId="271"/>
            <ac:spMk id="4" creationId="{D01FDC35-48A4-D94B-ABEF-E560EBD7AD67}"/>
          </ac:spMkLst>
        </pc:spChg>
        <pc:picChg chg="add mod">
          <ac:chgData name="Chahak Nigam" userId="22cb83409ad08c84" providerId="LiveId" clId="{E88E558F-41F7-49E8-AEF6-7BC7CD250A92}" dt="2024-06-06T04:30:52.506" v="1349" actId="1076"/>
          <ac:picMkLst>
            <pc:docMk/>
            <pc:sldMk cId="416226552" sldId="271"/>
            <ac:picMk id="5" creationId="{1F4ADE42-B5CD-2AEC-E9BC-A4BF0CF76671}"/>
          </ac:picMkLst>
        </pc:picChg>
      </pc:sldChg>
      <pc:sldChg chg="modSp mod">
        <pc:chgData name="Chahak Nigam" userId="22cb83409ad08c84" providerId="LiveId" clId="{E88E558F-41F7-49E8-AEF6-7BC7CD250A92}" dt="2024-06-05T13:44:00.546" v="486" actId="20577"/>
        <pc:sldMkLst>
          <pc:docMk/>
          <pc:sldMk cId="1415581182" sldId="282"/>
        </pc:sldMkLst>
        <pc:spChg chg="mod">
          <ac:chgData name="Chahak Nigam" userId="22cb83409ad08c84" providerId="LiveId" clId="{E88E558F-41F7-49E8-AEF6-7BC7CD250A92}" dt="2024-06-05T13:39:15.788" v="9" actId="20577"/>
          <ac:spMkLst>
            <pc:docMk/>
            <pc:sldMk cId="1415581182" sldId="282"/>
            <ac:spMk id="2" creationId="{3AF0E372-FED1-BC6D-873E-E8BE433ADCCD}"/>
          </ac:spMkLst>
        </pc:spChg>
        <pc:spChg chg="mod">
          <ac:chgData name="Chahak Nigam" userId="22cb83409ad08c84" providerId="LiveId" clId="{E88E558F-41F7-49E8-AEF6-7BC7CD250A92}" dt="2024-06-05T13:44:00.546" v="486" actId="20577"/>
          <ac:spMkLst>
            <pc:docMk/>
            <pc:sldMk cId="1415581182" sldId="282"/>
            <ac:spMk id="4" creationId="{8B4DA270-B9A6-F0CF-CBFD-08D3AD0CDE9A}"/>
          </ac:spMkLst>
        </pc:spChg>
      </pc:sldChg>
      <pc:sldChg chg="addSp delSp modSp new mod">
        <pc:chgData name="Chahak Nigam" userId="22cb83409ad08c84" providerId="LiveId" clId="{E88E558F-41F7-49E8-AEF6-7BC7CD250A92}" dt="2024-06-05T13:52:46.949" v="991" actId="20577"/>
        <pc:sldMkLst>
          <pc:docMk/>
          <pc:sldMk cId="517616315" sldId="283"/>
        </pc:sldMkLst>
        <pc:spChg chg="mod">
          <ac:chgData name="Chahak Nigam" userId="22cb83409ad08c84" providerId="LiveId" clId="{E88E558F-41F7-49E8-AEF6-7BC7CD250A92}" dt="2024-06-05T13:44:53.327" v="503" actId="20577"/>
          <ac:spMkLst>
            <pc:docMk/>
            <pc:sldMk cId="517616315" sldId="283"/>
            <ac:spMk id="2" creationId="{C5BDAD0E-7D7C-2937-FFC2-4A0116524E06}"/>
          </ac:spMkLst>
        </pc:spChg>
        <pc:spChg chg="del">
          <ac:chgData name="Chahak Nigam" userId="22cb83409ad08c84" providerId="LiveId" clId="{E88E558F-41F7-49E8-AEF6-7BC7CD250A92}" dt="2024-06-05T13:44:31.044" v="489"/>
          <ac:spMkLst>
            <pc:docMk/>
            <pc:sldMk cId="517616315" sldId="283"/>
            <ac:spMk id="3" creationId="{2F19B96C-C0C3-BEE1-3D3D-983FE4C119B0}"/>
          </ac:spMkLst>
        </pc:spChg>
        <pc:spChg chg="mod">
          <ac:chgData name="Chahak Nigam" userId="22cb83409ad08c84" providerId="LiveId" clId="{E88E558F-41F7-49E8-AEF6-7BC7CD250A92}" dt="2024-06-05T13:52:46.949" v="991" actId="20577"/>
          <ac:spMkLst>
            <pc:docMk/>
            <pc:sldMk cId="517616315" sldId="283"/>
            <ac:spMk id="4" creationId="{FB429C0F-D5B1-E4FD-06B5-A31DADA82BDB}"/>
          </ac:spMkLst>
        </pc:spChg>
        <pc:graphicFrameChg chg="add mod">
          <ac:chgData name="Chahak Nigam" userId="22cb83409ad08c84" providerId="LiveId" clId="{E88E558F-41F7-49E8-AEF6-7BC7CD250A92}" dt="2024-06-05T13:44:42.899" v="492" actId="14100"/>
          <ac:graphicFrameMkLst>
            <pc:docMk/>
            <pc:sldMk cId="517616315" sldId="283"/>
            <ac:graphicFrameMk id="5" creationId="{58DE1C33-3F5E-6FB5-04EE-3F7200FDFEEA}"/>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nigam\Downloads\WorldCupMatches%20final%201.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igam\Downloads\WorldCupMatches%20final%201.xlsx" TargetMode="External"/><Relationship Id="rId2" Type="http://schemas.microsoft.com/office/2011/relationships/chartColorStyle" Target="colors3.xml"/><Relationship Id="rId1" Type="http://schemas.microsoft.com/office/2011/relationships/chartStyle" Target="style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nigam\Downloads\WorldCupMatches%20final%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'linear regression'!$G$4:$G$26</c:f>
              <c:numCache>
                <c:formatCode>General</c:formatCode>
                <c:ptCount val="23"/>
                <c:pt idx="0">
                  <c:v>1930</c:v>
                </c:pt>
                <c:pt idx="1">
                  <c:v>1934</c:v>
                </c:pt>
                <c:pt idx="2">
                  <c:v>1938</c:v>
                </c:pt>
                <c:pt idx="3">
                  <c:v>1950</c:v>
                </c:pt>
                <c:pt idx="4">
                  <c:v>1954</c:v>
                </c:pt>
                <c:pt idx="5">
                  <c:v>1958</c:v>
                </c:pt>
                <c:pt idx="6">
                  <c:v>1962</c:v>
                </c:pt>
                <c:pt idx="7">
                  <c:v>1966</c:v>
                </c:pt>
                <c:pt idx="8">
                  <c:v>1970</c:v>
                </c:pt>
                <c:pt idx="9">
                  <c:v>1974</c:v>
                </c:pt>
                <c:pt idx="10">
                  <c:v>1978</c:v>
                </c:pt>
                <c:pt idx="11">
                  <c:v>1982</c:v>
                </c:pt>
                <c:pt idx="12">
                  <c:v>1986</c:v>
                </c:pt>
                <c:pt idx="13">
                  <c:v>1990</c:v>
                </c:pt>
                <c:pt idx="14">
                  <c:v>1994</c:v>
                </c:pt>
                <c:pt idx="15">
                  <c:v>1998</c:v>
                </c:pt>
                <c:pt idx="16">
                  <c:v>2002</c:v>
                </c:pt>
                <c:pt idx="17">
                  <c:v>2006</c:v>
                </c:pt>
                <c:pt idx="18">
                  <c:v>2010</c:v>
                </c:pt>
                <c:pt idx="19">
                  <c:v>2014</c:v>
                </c:pt>
                <c:pt idx="20">
                  <c:v>2018</c:v>
                </c:pt>
                <c:pt idx="21">
                  <c:v>2022</c:v>
                </c:pt>
                <c:pt idx="22">
                  <c:v>2026</c:v>
                </c:pt>
              </c:numCache>
            </c:numRef>
          </c:xVal>
          <c:yVal>
            <c:numRef>
              <c:f>'linear regression'!$H$4:$H$26</c:f>
              <c:numCache>
                <c:formatCode>General</c:formatCode>
                <c:ptCount val="23"/>
                <c:pt idx="0">
                  <c:v>590549</c:v>
                </c:pt>
                <c:pt idx="1">
                  <c:v>363000</c:v>
                </c:pt>
                <c:pt idx="2">
                  <c:v>375700</c:v>
                </c:pt>
                <c:pt idx="3">
                  <c:v>1045246</c:v>
                </c:pt>
                <c:pt idx="4">
                  <c:v>768607</c:v>
                </c:pt>
                <c:pt idx="5">
                  <c:v>819810</c:v>
                </c:pt>
                <c:pt idx="6">
                  <c:v>893172</c:v>
                </c:pt>
                <c:pt idx="7">
                  <c:v>1563135</c:v>
                </c:pt>
                <c:pt idx="8">
                  <c:v>1603975</c:v>
                </c:pt>
                <c:pt idx="9">
                  <c:v>1865753</c:v>
                </c:pt>
                <c:pt idx="10">
                  <c:v>1545791</c:v>
                </c:pt>
                <c:pt idx="11">
                  <c:v>2109723</c:v>
                </c:pt>
                <c:pt idx="12">
                  <c:v>2394031</c:v>
                </c:pt>
                <c:pt idx="13">
                  <c:v>2516215</c:v>
                </c:pt>
                <c:pt idx="14">
                  <c:v>3587538</c:v>
                </c:pt>
                <c:pt idx="15">
                  <c:v>2785100</c:v>
                </c:pt>
                <c:pt idx="16">
                  <c:v>2705197</c:v>
                </c:pt>
                <c:pt idx="17">
                  <c:v>3359439</c:v>
                </c:pt>
                <c:pt idx="18">
                  <c:v>3178856</c:v>
                </c:pt>
                <c:pt idx="19">
                  <c:v>4319243</c:v>
                </c:pt>
              </c:numCache>
            </c:numRef>
          </c:yVal>
          <c:smooth val="0"/>
          <c:extLst>
            <c:ext xmlns:c16="http://schemas.microsoft.com/office/drawing/2014/chart" uri="{C3380CC4-5D6E-409C-BE32-E72D297353CC}">
              <c16:uniqueId val="{00000001-DFEA-4023-941A-78F7836DB99A}"/>
            </c:ext>
          </c:extLst>
        </c:ser>
        <c:dLbls>
          <c:showLegendKey val="0"/>
          <c:showVal val="0"/>
          <c:showCatName val="0"/>
          <c:showSerName val="0"/>
          <c:showPercent val="0"/>
          <c:showBubbleSize val="0"/>
        </c:dLbls>
        <c:axId val="1029732111"/>
        <c:axId val="1029738351"/>
      </c:scatterChart>
      <c:valAx>
        <c:axId val="102973211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9738351"/>
        <c:crosses val="autoZero"/>
        <c:crossBetween val="midCat"/>
      </c:valAx>
      <c:valAx>
        <c:axId val="1029738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9732111"/>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forecasting!$B$1</c:f>
              <c:strCache>
                <c:ptCount val="1"/>
                <c:pt idx="0">
                  <c:v>Values</c:v>
                </c:pt>
              </c:strCache>
            </c:strRef>
          </c:tx>
          <c:spPr>
            <a:ln w="28575" cap="rnd">
              <a:solidFill>
                <a:schemeClr val="accent1"/>
              </a:solidFill>
              <a:round/>
            </a:ln>
            <a:effectLst/>
          </c:spPr>
          <c:marker>
            <c:symbol val="none"/>
          </c:marker>
          <c:val>
            <c:numRef>
              <c:f>forecasting!$B$2:$B$33</c:f>
              <c:numCache>
                <c:formatCode>General</c:formatCode>
                <c:ptCount val="32"/>
                <c:pt idx="0">
                  <c:v>32790.944444444445</c:v>
                </c:pt>
                <c:pt idx="1">
                  <c:v>21334.125</c:v>
                </c:pt>
                <c:pt idx="2">
                  <c:v>22148.833333333332</c:v>
                </c:pt>
                <c:pt idx="3">
                  <c:v>28305.510101010103</c:v>
                </c:pt>
                <c:pt idx="4">
                  <c:v>34462.186868686869</c:v>
                </c:pt>
                <c:pt idx="5">
                  <c:v>40618.86363636364</c:v>
                </c:pt>
                <c:pt idx="6">
                  <c:v>34620.076923076922</c:v>
                </c:pt>
                <c:pt idx="7">
                  <c:v>24038.228571428572</c:v>
                </c:pt>
                <c:pt idx="8">
                  <c:v>27637.5625</c:v>
                </c:pt>
                <c:pt idx="9">
                  <c:v>46233.6875</c:v>
                </c:pt>
                <c:pt idx="10">
                  <c:v>51321.875</c:v>
                </c:pt>
                <c:pt idx="11">
                  <c:v>49104.315789473687</c:v>
                </c:pt>
                <c:pt idx="12">
                  <c:v>40960.052631578947</c:v>
                </c:pt>
                <c:pt idx="13">
                  <c:v>39587.153846153844</c:v>
                </c:pt>
                <c:pt idx="14">
                  <c:v>46046.75</c:v>
                </c:pt>
                <c:pt idx="15">
                  <c:v>48838.153846153844</c:v>
                </c:pt>
                <c:pt idx="16">
                  <c:v>68039.903846153844</c:v>
                </c:pt>
                <c:pt idx="17">
                  <c:v>43981.15625</c:v>
                </c:pt>
                <c:pt idx="18">
                  <c:v>42673.59375</c:v>
                </c:pt>
                <c:pt idx="19">
                  <c:v>52633.21875</c:v>
                </c:pt>
                <c:pt idx="20">
                  <c:v>49612.1875</c:v>
                </c:pt>
                <c:pt idx="21">
                  <c:v>55390.949367088608</c:v>
                </c:pt>
              </c:numCache>
            </c:numRef>
          </c:val>
          <c:smooth val="0"/>
          <c:extLst>
            <c:ext xmlns:c16="http://schemas.microsoft.com/office/drawing/2014/chart" uri="{C3380CC4-5D6E-409C-BE32-E72D297353CC}">
              <c16:uniqueId val="{00000000-31AB-482F-9180-9B60CB0F3DCB}"/>
            </c:ext>
          </c:extLst>
        </c:ser>
        <c:ser>
          <c:idx val="1"/>
          <c:order val="1"/>
          <c:tx>
            <c:strRef>
              <c:f>forecasting!$C$1</c:f>
              <c:strCache>
                <c:ptCount val="1"/>
                <c:pt idx="0">
                  <c:v>Forecast</c:v>
                </c:pt>
              </c:strCache>
            </c:strRef>
          </c:tx>
          <c:spPr>
            <a:ln w="25400" cap="rnd">
              <a:solidFill>
                <a:schemeClr val="accent2"/>
              </a:solidFill>
              <a:round/>
            </a:ln>
            <a:effectLst/>
          </c:spPr>
          <c:marker>
            <c:symbol val="none"/>
          </c:marker>
          <c:cat>
            <c:numRef>
              <c:f>forecasting!$A$2:$A$33</c:f>
              <c:numCache>
                <c:formatCode>General</c:formatCode>
                <c:ptCount val="32"/>
                <c:pt idx="0">
                  <c:v>1930</c:v>
                </c:pt>
                <c:pt idx="1">
                  <c:v>1934</c:v>
                </c:pt>
                <c:pt idx="2">
                  <c:v>1938</c:v>
                </c:pt>
                <c:pt idx="3">
                  <c:v>1942</c:v>
                </c:pt>
                <c:pt idx="4">
                  <c:v>1946</c:v>
                </c:pt>
                <c:pt idx="5">
                  <c:v>1950</c:v>
                </c:pt>
                <c:pt idx="6">
                  <c:v>1954</c:v>
                </c:pt>
                <c:pt idx="7">
                  <c:v>1958</c:v>
                </c:pt>
                <c:pt idx="8">
                  <c:v>1962</c:v>
                </c:pt>
                <c:pt idx="9">
                  <c:v>1966</c:v>
                </c:pt>
                <c:pt idx="10">
                  <c:v>1970</c:v>
                </c:pt>
                <c:pt idx="11">
                  <c:v>1974</c:v>
                </c:pt>
                <c:pt idx="12">
                  <c:v>1978</c:v>
                </c:pt>
                <c:pt idx="13">
                  <c:v>1982</c:v>
                </c:pt>
                <c:pt idx="14">
                  <c:v>1986</c:v>
                </c:pt>
                <c:pt idx="15">
                  <c:v>1990</c:v>
                </c:pt>
                <c:pt idx="16">
                  <c:v>1994</c:v>
                </c:pt>
                <c:pt idx="17">
                  <c:v>1998</c:v>
                </c:pt>
                <c:pt idx="18">
                  <c:v>2002</c:v>
                </c:pt>
                <c:pt idx="19">
                  <c:v>2006</c:v>
                </c:pt>
                <c:pt idx="20">
                  <c:v>2010</c:v>
                </c:pt>
                <c:pt idx="21">
                  <c:v>2014</c:v>
                </c:pt>
                <c:pt idx="22">
                  <c:v>2018</c:v>
                </c:pt>
                <c:pt idx="23">
                  <c:v>2022</c:v>
                </c:pt>
                <c:pt idx="24">
                  <c:v>2026</c:v>
                </c:pt>
                <c:pt idx="25">
                  <c:v>2030</c:v>
                </c:pt>
                <c:pt idx="26">
                  <c:v>2034</c:v>
                </c:pt>
                <c:pt idx="27">
                  <c:v>2038</c:v>
                </c:pt>
                <c:pt idx="28">
                  <c:v>2042</c:v>
                </c:pt>
                <c:pt idx="29">
                  <c:v>2046</c:v>
                </c:pt>
                <c:pt idx="30">
                  <c:v>2050</c:v>
                </c:pt>
                <c:pt idx="31">
                  <c:v>2054</c:v>
                </c:pt>
              </c:numCache>
            </c:numRef>
          </c:cat>
          <c:val>
            <c:numRef>
              <c:f>forecasting!$C$2:$C$33</c:f>
              <c:numCache>
                <c:formatCode>General</c:formatCode>
                <c:ptCount val="32"/>
                <c:pt idx="21">
                  <c:v>55390.949367088608</c:v>
                </c:pt>
                <c:pt idx="22">
                  <c:v>49706.041026603969</c:v>
                </c:pt>
                <c:pt idx="23">
                  <c:v>50692.317634248553</c:v>
                </c:pt>
                <c:pt idx="24">
                  <c:v>62513.894245378695</c:v>
                </c:pt>
                <c:pt idx="25">
                  <c:v>68198.507271306982</c:v>
                </c:pt>
                <c:pt idx="26">
                  <c:v>62091.971649396008</c:v>
                </c:pt>
                <c:pt idx="27">
                  <c:v>56652.725462878865</c:v>
                </c:pt>
                <c:pt idx="28">
                  <c:v>57639.002070523456</c:v>
                </c:pt>
                <c:pt idx="29">
                  <c:v>69460.578681653598</c:v>
                </c:pt>
                <c:pt idx="30">
                  <c:v>75145.191707581893</c:v>
                </c:pt>
                <c:pt idx="31">
                  <c:v>69038.656085670926</c:v>
                </c:pt>
              </c:numCache>
            </c:numRef>
          </c:val>
          <c:smooth val="0"/>
          <c:extLst>
            <c:ext xmlns:c16="http://schemas.microsoft.com/office/drawing/2014/chart" uri="{C3380CC4-5D6E-409C-BE32-E72D297353CC}">
              <c16:uniqueId val="{00000001-31AB-482F-9180-9B60CB0F3DCB}"/>
            </c:ext>
          </c:extLst>
        </c:ser>
        <c:ser>
          <c:idx val="2"/>
          <c:order val="2"/>
          <c:tx>
            <c:strRef>
              <c:f>forecasting!$D$1</c:f>
              <c:strCache>
                <c:ptCount val="1"/>
                <c:pt idx="0">
                  <c:v>Lower Confidence Bound</c:v>
                </c:pt>
              </c:strCache>
            </c:strRef>
          </c:tx>
          <c:spPr>
            <a:ln w="12700" cap="rnd">
              <a:solidFill>
                <a:srgbClr val="ED7D31"/>
              </a:solidFill>
              <a:prstDash val="solid"/>
              <a:round/>
            </a:ln>
            <a:effectLst/>
          </c:spPr>
          <c:marker>
            <c:symbol val="none"/>
          </c:marker>
          <c:cat>
            <c:numRef>
              <c:f>forecasting!$A$2:$A$33</c:f>
              <c:numCache>
                <c:formatCode>General</c:formatCode>
                <c:ptCount val="32"/>
                <c:pt idx="0">
                  <c:v>1930</c:v>
                </c:pt>
                <c:pt idx="1">
                  <c:v>1934</c:v>
                </c:pt>
                <c:pt idx="2">
                  <c:v>1938</c:v>
                </c:pt>
                <c:pt idx="3">
                  <c:v>1942</c:v>
                </c:pt>
                <c:pt idx="4">
                  <c:v>1946</c:v>
                </c:pt>
                <c:pt idx="5">
                  <c:v>1950</c:v>
                </c:pt>
                <c:pt idx="6">
                  <c:v>1954</c:v>
                </c:pt>
                <c:pt idx="7">
                  <c:v>1958</c:v>
                </c:pt>
                <c:pt idx="8">
                  <c:v>1962</c:v>
                </c:pt>
                <c:pt idx="9">
                  <c:v>1966</c:v>
                </c:pt>
                <c:pt idx="10">
                  <c:v>1970</c:v>
                </c:pt>
                <c:pt idx="11">
                  <c:v>1974</c:v>
                </c:pt>
                <c:pt idx="12">
                  <c:v>1978</c:v>
                </c:pt>
                <c:pt idx="13">
                  <c:v>1982</c:v>
                </c:pt>
                <c:pt idx="14">
                  <c:v>1986</c:v>
                </c:pt>
                <c:pt idx="15">
                  <c:v>1990</c:v>
                </c:pt>
                <c:pt idx="16">
                  <c:v>1994</c:v>
                </c:pt>
                <c:pt idx="17">
                  <c:v>1998</c:v>
                </c:pt>
                <c:pt idx="18">
                  <c:v>2002</c:v>
                </c:pt>
                <c:pt idx="19">
                  <c:v>2006</c:v>
                </c:pt>
                <c:pt idx="20">
                  <c:v>2010</c:v>
                </c:pt>
                <c:pt idx="21">
                  <c:v>2014</c:v>
                </c:pt>
                <c:pt idx="22">
                  <c:v>2018</c:v>
                </c:pt>
                <c:pt idx="23">
                  <c:v>2022</c:v>
                </c:pt>
                <c:pt idx="24">
                  <c:v>2026</c:v>
                </c:pt>
                <c:pt idx="25">
                  <c:v>2030</c:v>
                </c:pt>
                <c:pt idx="26">
                  <c:v>2034</c:v>
                </c:pt>
                <c:pt idx="27">
                  <c:v>2038</c:v>
                </c:pt>
                <c:pt idx="28">
                  <c:v>2042</c:v>
                </c:pt>
                <c:pt idx="29">
                  <c:v>2046</c:v>
                </c:pt>
                <c:pt idx="30">
                  <c:v>2050</c:v>
                </c:pt>
                <c:pt idx="31">
                  <c:v>2054</c:v>
                </c:pt>
              </c:numCache>
            </c:numRef>
          </c:cat>
          <c:val>
            <c:numRef>
              <c:f>forecasting!$D$2:$D$33</c:f>
              <c:numCache>
                <c:formatCode>General</c:formatCode>
                <c:ptCount val="32"/>
                <c:pt idx="21" formatCode="0.00">
                  <c:v>55390.949367088608</c:v>
                </c:pt>
                <c:pt idx="22" formatCode="0.00">
                  <c:v>37274.079280570426</c:v>
                </c:pt>
                <c:pt idx="23" formatCode="0.00">
                  <c:v>38160.499368557132</c:v>
                </c:pt>
                <c:pt idx="24" formatCode="0.00">
                  <c:v>49881.448859770615</c:v>
                </c:pt>
                <c:pt idx="25" formatCode="0.00">
                  <c:v>55464.670296916731</c:v>
                </c:pt>
                <c:pt idx="26" formatCode="0.00">
                  <c:v>49255.984692344551</c:v>
                </c:pt>
                <c:pt idx="27" formatCode="0.00">
                  <c:v>43712.265488155484</c:v>
                </c:pt>
                <c:pt idx="28" formatCode="0.00">
                  <c:v>44594.905798522072</c:v>
                </c:pt>
                <c:pt idx="29" formatCode="0.00">
                  <c:v>56312.105482366547</c:v>
                </c:pt>
                <c:pt idx="30" formatCode="0.00">
                  <c:v>61891.606787940284</c:v>
                </c:pt>
                <c:pt idx="31" formatCode="0.00">
                  <c:v>55679.230427734474</c:v>
                </c:pt>
              </c:numCache>
            </c:numRef>
          </c:val>
          <c:smooth val="0"/>
          <c:extLst>
            <c:ext xmlns:c16="http://schemas.microsoft.com/office/drawing/2014/chart" uri="{C3380CC4-5D6E-409C-BE32-E72D297353CC}">
              <c16:uniqueId val="{00000002-31AB-482F-9180-9B60CB0F3DCB}"/>
            </c:ext>
          </c:extLst>
        </c:ser>
        <c:ser>
          <c:idx val="3"/>
          <c:order val="3"/>
          <c:tx>
            <c:strRef>
              <c:f>forecasting!$E$1</c:f>
              <c:strCache>
                <c:ptCount val="1"/>
                <c:pt idx="0">
                  <c:v>Upper Confidence Bound</c:v>
                </c:pt>
              </c:strCache>
            </c:strRef>
          </c:tx>
          <c:spPr>
            <a:ln w="12700" cap="rnd">
              <a:solidFill>
                <a:srgbClr val="ED7D31"/>
              </a:solidFill>
              <a:prstDash val="solid"/>
              <a:round/>
            </a:ln>
            <a:effectLst/>
          </c:spPr>
          <c:marker>
            <c:symbol val="none"/>
          </c:marker>
          <c:cat>
            <c:numRef>
              <c:f>forecasting!$A$2:$A$33</c:f>
              <c:numCache>
                <c:formatCode>General</c:formatCode>
                <c:ptCount val="32"/>
                <c:pt idx="0">
                  <c:v>1930</c:v>
                </c:pt>
                <c:pt idx="1">
                  <c:v>1934</c:v>
                </c:pt>
                <c:pt idx="2">
                  <c:v>1938</c:v>
                </c:pt>
                <c:pt idx="3">
                  <c:v>1942</c:v>
                </c:pt>
                <c:pt idx="4">
                  <c:v>1946</c:v>
                </c:pt>
                <c:pt idx="5">
                  <c:v>1950</c:v>
                </c:pt>
                <c:pt idx="6">
                  <c:v>1954</c:v>
                </c:pt>
                <c:pt idx="7">
                  <c:v>1958</c:v>
                </c:pt>
                <c:pt idx="8">
                  <c:v>1962</c:v>
                </c:pt>
                <c:pt idx="9">
                  <c:v>1966</c:v>
                </c:pt>
                <c:pt idx="10">
                  <c:v>1970</c:v>
                </c:pt>
                <c:pt idx="11">
                  <c:v>1974</c:v>
                </c:pt>
                <c:pt idx="12">
                  <c:v>1978</c:v>
                </c:pt>
                <c:pt idx="13">
                  <c:v>1982</c:v>
                </c:pt>
                <c:pt idx="14">
                  <c:v>1986</c:v>
                </c:pt>
                <c:pt idx="15">
                  <c:v>1990</c:v>
                </c:pt>
                <c:pt idx="16">
                  <c:v>1994</c:v>
                </c:pt>
                <c:pt idx="17">
                  <c:v>1998</c:v>
                </c:pt>
                <c:pt idx="18">
                  <c:v>2002</c:v>
                </c:pt>
                <c:pt idx="19">
                  <c:v>2006</c:v>
                </c:pt>
                <c:pt idx="20">
                  <c:v>2010</c:v>
                </c:pt>
                <c:pt idx="21">
                  <c:v>2014</c:v>
                </c:pt>
                <c:pt idx="22">
                  <c:v>2018</c:v>
                </c:pt>
                <c:pt idx="23">
                  <c:v>2022</c:v>
                </c:pt>
                <c:pt idx="24">
                  <c:v>2026</c:v>
                </c:pt>
                <c:pt idx="25">
                  <c:v>2030</c:v>
                </c:pt>
                <c:pt idx="26">
                  <c:v>2034</c:v>
                </c:pt>
                <c:pt idx="27">
                  <c:v>2038</c:v>
                </c:pt>
                <c:pt idx="28">
                  <c:v>2042</c:v>
                </c:pt>
                <c:pt idx="29">
                  <c:v>2046</c:v>
                </c:pt>
                <c:pt idx="30">
                  <c:v>2050</c:v>
                </c:pt>
                <c:pt idx="31">
                  <c:v>2054</c:v>
                </c:pt>
              </c:numCache>
            </c:numRef>
          </c:cat>
          <c:val>
            <c:numRef>
              <c:f>forecasting!$E$2:$E$33</c:f>
              <c:numCache>
                <c:formatCode>General</c:formatCode>
                <c:ptCount val="32"/>
                <c:pt idx="21" formatCode="0.00">
                  <c:v>55390.949367088608</c:v>
                </c:pt>
                <c:pt idx="22" formatCode="0.00">
                  <c:v>62138.002772637512</c:v>
                </c:pt>
                <c:pt idx="23" formatCode="0.00">
                  <c:v>63224.135899939974</c:v>
                </c:pt>
                <c:pt idx="24" formatCode="0.00">
                  <c:v>75146.339630986768</c:v>
                </c:pt>
                <c:pt idx="25" formatCode="0.00">
                  <c:v>80932.344245697226</c:v>
                </c:pt>
                <c:pt idx="26" formatCode="0.00">
                  <c:v>74927.958606447457</c:v>
                </c:pt>
                <c:pt idx="27" formatCode="0.00">
                  <c:v>69593.185437602238</c:v>
                </c:pt>
                <c:pt idx="28" formatCode="0.00">
                  <c:v>70683.098342524841</c:v>
                </c:pt>
                <c:pt idx="29" formatCode="0.00">
                  <c:v>82609.051880940649</c:v>
                </c:pt>
                <c:pt idx="30" formatCode="0.00">
                  <c:v>88398.776627223502</c:v>
                </c:pt>
                <c:pt idx="31" formatCode="0.00">
                  <c:v>82398.081743607385</c:v>
                </c:pt>
              </c:numCache>
            </c:numRef>
          </c:val>
          <c:smooth val="0"/>
          <c:extLst>
            <c:ext xmlns:c16="http://schemas.microsoft.com/office/drawing/2014/chart" uri="{C3380CC4-5D6E-409C-BE32-E72D297353CC}">
              <c16:uniqueId val="{00000003-31AB-482F-9180-9B60CB0F3DCB}"/>
            </c:ext>
          </c:extLst>
        </c:ser>
        <c:dLbls>
          <c:showLegendKey val="0"/>
          <c:showVal val="0"/>
          <c:showCatName val="0"/>
          <c:showSerName val="0"/>
          <c:showPercent val="0"/>
          <c:showBubbleSize val="0"/>
        </c:dLbls>
        <c:smooth val="0"/>
        <c:axId val="1090567887"/>
        <c:axId val="1090575567"/>
      </c:lineChart>
      <c:catAx>
        <c:axId val="1090567887"/>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0575567"/>
        <c:crosses val="autoZero"/>
        <c:auto val="1"/>
        <c:lblAlgn val="ctr"/>
        <c:lblOffset val="100"/>
        <c:noMultiLvlLbl val="0"/>
      </c:catAx>
      <c:valAx>
        <c:axId val="1090575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05678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'box and whisker'!$A$1:$A$823</cx:f>
        <cx:lvl ptCount="823" formatCode="General">
          <cx:pt idx="0">4444</cx:pt>
          <cx:pt idx="1">18346</cx:pt>
          <cx:pt idx="2">24059</cx:pt>
          <cx:pt idx="3">2549</cx:pt>
          <cx:pt idx="4">23409</cx:pt>
          <cx:pt idx="5">9249</cx:pt>
          <cx:pt idx="6">18306</cx:pt>
          <cx:pt idx="7">18306</cx:pt>
          <cx:pt idx="8">57735</cx:pt>
          <cx:pt idx="9">2000</cx:pt>
          <cx:pt idx="10">42100</cx:pt>
          <cx:pt idx="11">25466</cx:pt>
          <cx:pt idx="12">12000</cx:pt>
          <cx:pt idx="13">70022</cx:pt>
          <cx:pt idx="14">41459</cx:pt>
          <cx:pt idx="15">72886</cx:pt>
          <cx:pt idx="16">79867</cx:pt>
          <cx:pt idx="17">68346</cx:pt>
          <cx:pt idx="18">16000</cx:pt>
          <cx:pt idx="19">9000</cx:pt>
          <cx:pt idx="20">33000</cx:pt>
          <cx:pt idx="21">14000</cx:pt>
          <cx:pt idx="22">8000</cx:pt>
          <cx:pt idx="23">21000</cx:pt>
          <cx:pt idx="24">25000</cx:pt>
          <cx:pt idx="25">9000</cx:pt>
          <cx:pt idx="26">12000</cx:pt>
          <cx:pt idx="27">3000</cx:pt>
          <cx:pt idx="28">35000</cx:pt>
          <cx:pt idx="29">23000</cx:pt>
          <cx:pt idx="30">43000</cx:pt>
          <cx:pt idx="31">35000</cx:pt>
          <cx:pt idx="32">15000</cx:pt>
          <cx:pt idx="33">7000</cx:pt>
          <cx:pt idx="34">55000</cx:pt>
          <cx:pt idx="35">27152</cx:pt>
          <cx:pt idx="36">9000</cx:pt>
          <cx:pt idx="37">30454</cx:pt>
          <cx:pt idx="38">7000</cx:pt>
          <cx:pt idx="39">19000</cx:pt>
          <cx:pt idx="40">13452</cx:pt>
          <cx:pt idx="41">11000</cx:pt>
          <cx:pt idx="42">8000</cx:pt>
          <cx:pt idx="43">20025</cx:pt>
          <cx:pt idx="44">22021</cx:pt>
          <cx:pt idx="45">15000</cx:pt>
          <cx:pt idx="46">7000</cx:pt>
          <cx:pt idx="47">58455</cx:pt>
          <cx:pt idx="48">18141</cx:pt>
          <cx:pt idx="49">20000</cx:pt>
          <cx:pt idx="50">33000</cx:pt>
          <cx:pt idx="51">12000</cx:pt>
          <cx:pt idx="52">45000</cx:pt>
          <cx:pt idx="53">81649</cx:pt>
          <cx:pt idx="54">29703</cx:pt>
          <cx:pt idx="55">9511</cx:pt>
          <cx:pt idx="56">36502</cx:pt>
          <cx:pt idx="57">7336</cx:pt>
          <cx:pt idx="58">42032</cx:pt>
          <cx:pt idx="59">11078</cx:pt>
          <cx:pt idx="60">19790</cx:pt>
          <cx:pt idx="61">7903</cx:pt>
          <cx:pt idx="62">10151</cx:pt>
          <cx:pt idx="63">142429</cx:pt>
          <cx:pt idx="64">74462</cx:pt>
          <cx:pt idx="65">25811</cx:pt>
          <cx:pt idx="66">5284</cx:pt>
          <cx:pt idx="67">3580</cx:pt>
          <cx:pt idx="68">8501</cx:pt>
          <cx:pt idx="69">44802</cx:pt>
          <cx:pt idx="70">138886</cx:pt>
          <cx:pt idx="71">152772</cx:pt>
          <cx:pt idx="72">7987</cx:pt>
          <cx:pt idx="73">11227</cx:pt>
          <cx:pt idx="74">173850</cx:pt>
          <cx:pt idx="75">20500</cx:pt>
          <cx:pt idx="76">25000</cx:pt>
          <cx:pt idx="77">13470</cx:pt>
          <cx:pt idx="78">16000</cx:pt>
          <cx:pt idx="79">28000</cx:pt>
          <cx:pt idx="80">13000</cx:pt>
          <cx:pt idx="81">14000</cx:pt>
          <cx:pt idx="82">43000</cx:pt>
          <cx:pt idx="83">34000</cx:pt>
          <cx:pt idx="84">26000</cx:pt>
          <cx:pt idx="85">19000</cx:pt>
          <cx:pt idx="86">24637</cx:pt>
          <cx:pt idx="87">56000</cx:pt>
          <cx:pt idx="88">4000</cx:pt>
          <cx:pt idx="89">43500</cx:pt>
          <cx:pt idx="90">24000</cx:pt>
          <cx:pt idx="91">17000</cx:pt>
          <cx:pt idx="92">30000</cx:pt>
          <cx:pt idx="93">28000</cx:pt>
          <cx:pt idx="94">35000</cx:pt>
          <cx:pt idx="95">17000</cx:pt>
          <cx:pt idx="96">40000</cx:pt>
          <cx:pt idx="97">58000</cx:pt>
          <cx:pt idx="98">45000</cx:pt>
          <cx:pt idx="99">32000</cx:pt>
          <cx:pt idx="100">62500</cx:pt>
          <cx:pt idx="101">34107</cx:pt>
          <cx:pt idx="102">49348</cx:pt>
          <cx:pt idx="103">31156</cx:pt>
          <cx:pt idx="104">15343</cx:pt>
          <cx:pt idx="105">16518</cx:pt>
          <cx:pt idx="106">9591</cx:pt>
          <cx:pt idx="107">17788</cx:pt>
          <cx:pt idx="108">10647</cx:pt>
          <cx:pt idx="109">40895</cx:pt>
          <cx:pt idx="110">15150</cx:pt>
          <cx:pt idx="111">11665</cx:pt>
          <cx:pt idx="112">12217</cx:pt>
          <cx:pt idx="113">21239</cx:pt>
          <cx:pt idx="114">25000</cx:pt>
          <cx:pt idx="115">14174</cx:pt>
          <cx:pt idx="116">38850</cx:pt>
          <cx:pt idx="117">30287</cx:pt>
          <cx:pt idx="118">50928</cx:pt>
          <cx:pt idx="119">21990</cx:pt>
          <cx:pt idx="120">13300</cx:pt>
          <cx:pt idx="121">13103</cx:pt>
          <cx:pt idx="122">13554</cx:pt>
          <cx:pt idx="123">15872</cx:pt>
          <cx:pt idx="124">16418</cx:pt>
          <cx:pt idx="125">23182</cx:pt>
          <cx:pt idx="126">6196</cx:pt>
          <cx:pt idx="127">2823</cx:pt>
          <cx:pt idx="128">25923</cx:pt>
          <cx:pt idx="129">20055</cx:pt>
          <cx:pt idx="130">31900</cx:pt>
          <cx:pt idx="131">11800</cx:pt>
          <cx:pt idx="132">49471</cx:pt>
          <cx:pt idx="133">27100</cx:pt>
          <cx:pt idx="134">32483</cx:pt>
          <cx:pt idx="135">49737</cx:pt>
          <cx:pt idx="136">7908</cx:pt>
          <cx:pt idx="137">10484</cx:pt>
          <cx:pt idx="138">7134</cx:pt>
          <cx:pt idx="139">65006</cx:pt>
          <cx:pt idx="140">9622</cx:pt>
          <cx:pt idx="141">12700</cx:pt>
          <cx:pt idx="142">7938</cx:pt>
          <cx:pt idx="143">65440</cx:pt>
          <cx:pt idx="144">8829</cx:pt>
          <cx:pt idx="145">14903</cx:pt>
          <cx:pt idx="146">9794</cx:pt>
          <cx:pt idx="147">66057</cx:pt>
          <cx:pt idx="148">8040</cx:pt>
          <cx:pt idx="149">11875</cx:pt>
          <cx:pt idx="150">7442</cx:pt>
          <cx:pt idx="151">64922</cx:pt>
          <cx:pt idx="152">9973</cx:pt>
          <cx:pt idx="153">18715</cx:pt>
          <cx:pt idx="154">7945</cx:pt>
          <cx:pt idx="155">67224</cx:pt>
          <cx:pt idx="156">7167</cx:pt>
          <cx:pt idx="157">10648</cx:pt>
          <cx:pt idx="158">5700</cx:pt>
          <cx:pt idx="159">59828</cx:pt>
          <cx:pt idx="160">17268</cx:pt>
          <cx:pt idx="161">17736</cx:pt>
          <cx:pt idx="162">11690</cx:pt>
          <cx:pt idx="163">63324</cx:pt>
          <cx:pt idx="164">5890</cx:pt>
          <cx:pt idx="165">76594</cx:pt>
          <cx:pt idx="166">66697</cx:pt>
          <cx:pt idx="167">68679</cx:pt>
          <cx:pt idx="168">87148</cx:pt>
          <cx:pt idx="169">36127</cx:pt>
          <cx:pt idx="170">47308</cx:pt>
          <cx:pt idx="171">23006</cx:pt>
          <cx:pt idx="172">69237</cx:pt>
          <cx:pt idx="173">29886</cx:pt>
          <cx:pt idx="174">42738</cx:pt>
          <cx:pt idx="175">27199</cx:pt>
          <cx:pt idx="176">45662</cx:pt>
          <cx:pt idx="177">32028</cx:pt>
          <cx:pt idx="178">51387</cx:pt>
          <cx:pt idx="179">13792</cx:pt>
          <cx:pt idx="180">25438</cx:pt>
          <cx:pt idx="181">46587</cx:pt>
          <cx:pt idx="182">27793</cx:pt>
          <cx:pt idx="183">92570</cx:pt>
          <cx:pt idx="184">61112</cx:pt>
          <cx:pt idx="185">32127</cx:pt>
          <cx:pt idx="186">58479</cx:pt>
          <cx:pt idx="187">17829</cx:pt>
          <cx:pt idx="188">98270</cx:pt>
          <cx:pt idx="189">24129</cx:pt>
          <cx:pt idx="190">42187</cx:pt>
          <cx:pt idx="191">16027</cx:pt>
          <cx:pt idx="192">90584</cx:pt>
          <cx:pt idx="193">40007</cx:pt>
          <cx:pt idx="194">26844</cx:pt>
          <cx:pt idx="195">40248</cx:pt>
          <cx:pt idx="196">38273</cx:pt>
          <cx:pt idx="197">94493</cx:pt>
          <cx:pt idx="198">87696</cx:pt>
          <cx:pt idx="199">96924</cx:pt>
          <cx:pt idx="200">107160</cx:pt>
          <cx:pt idx="201">20654</cx:pt>
          <cx:pt idx="202">13765</cx:pt>
          <cx:pt idx="203">50560</cx:pt>
          <cx:pt idx="204">13433</cx:pt>
          <cx:pt idx="205">12942</cx:pt>
          <cx:pt idx="206">52897</cx:pt>
          <cx:pt idx="207">92205</cx:pt>
          <cx:pt idx="208">29968</cx:pt>
          <cx:pt idx="209">13537</cx:pt>
          <cx:pt idx="210">56818</cx:pt>
          <cx:pt idx="211">95261</cx:pt>
          <cx:pt idx="212">9624</cx:pt>
          <cx:pt idx="213">12710</cx:pt>
          <cx:pt idx="214">66843</cx:pt>
          <cx:pt idx="215">103058</cx:pt>
          <cx:pt idx="216">18163</cx:pt>
          <cx:pt idx="217">17875</cx:pt>
          <cx:pt idx="218">50804</cx:pt>
          <cx:pt idx="219">89979</cx:pt>
          <cx:pt idx="220">9890</cx:pt>
          <cx:pt idx="221">12299</cx:pt>
          <cx:pt idx="222">49292</cx:pt>
          <cx:pt idx="223">108192</cx:pt>
          <cx:pt idx="224">26851</cx:pt>
          <cx:pt idx="225">23357</cx:pt>
          <cx:pt idx="226">54233</cx:pt>
          <cx:pt idx="227">26085</cx:pt>
          <cx:pt idx="228">51261</cx:pt>
          <cx:pt idx="229">102444</cx:pt>
          <cx:pt idx="230">104403</cx:pt>
          <cx:pt idx="231">107412</cx:pt>
          <cx:pt idx="232">62000</cx:pt>
          <cx:pt idx="233">81100</cx:pt>
          <cx:pt idx="234">17000</cx:pt>
          <cx:pt idx="235">27000</cx:pt>
          <cx:pt idx="236">55100</cx:pt>
          <cx:pt idx="237">23800</cx:pt>
          <cx:pt idx="238">53000</cx:pt>
          <cx:pt idx="239">32700</cx:pt>
          <cx:pt idx="240">53300</cx:pt>
          <cx:pt idx="241">62000</cx:pt>
          <cx:pt idx="242">28300</cx:pt>
          <cx:pt idx="243">31700</cx:pt>
          <cx:pt idx="244">53700</cx:pt>
          <cx:pt idx="245">13400</cx:pt>
          <cx:pt idx="246">25300</cx:pt>
          <cx:pt idx="247">70100</cx:pt>
          <cx:pt idx="248">56000</cx:pt>
          <cx:pt idx="249">17400</cx:pt>
          <cx:pt idx="250">36200</cx:pt>
          <cx:pt idx="251">60200</cx:pt>
          <cx:pt idx="252">53300</cx:pt>
          <cx:pt idx="253">25900</cx:pt>
          <cx:pt idx="254">28300</cx:pt>
          <cx:pt idx="255">70100</cx:pt>
          <cx:pt idx="256">67385</cx:pt>
          <cx:pt idx="257">59863</cx:pt>
          <cx:pt idx="258">56548</cx:pt>
          <cx:pt idx="259">44955</cx:pt>
          <cx:pt idx="260">39400</cx:pt>
          <cx:pt idx="261">58000</cx:pt>
          <cx:pt idx="262">68348</cx:pt>
          <cx:pt idx="263">67800</cx:pt>
          <cx:pt idx="264">62000</cx:pt>
          <cx:pt idx="265">53700</cx:pt>
          <cx:pt idx="266">54254</cx:pt>
          <cx:pt idx="267">41300</cx:pt>
          <cx:pt idx="268">77100</cx:pt>
          <cx:pt idx="269">78200</cx:pt>
          <cx:pt idx="270">67579</cx:pt>
          <cx:pt idx="271">42373</cx:pt>
          <cx:pt idx="272">17396</cx:pt>
          <cx:pt idx="273">71615</cx:pt>
          <cx:pt idx="274">32569</cx:pt>
          <cx:pt idx="275">40841</cx:pt>
          <cx:pt idx="276">37927</cx:pt>
          <cx:pt idx="277">33431</cx:pt>
          <cx:pt idx="278">26533</cx:pt>
          <cx:pt idx="279">9624</cx:pt>
          <cx:pt idx="280">35258</cx:pt>
          <cx:pt idx="281">71666</cx:pt>
          <cx:pt idx="282">34771</cx:pt>
          <cx:pt idx="283">41424</cx:pt>
          <cx:pt idx="284">7938</cx:pt>
          <cx:pt idx="285">28125</cx:pt>
          <cx:pt idx="286">23127</cx:pt>
          <cx:pt idx="287">22651</cx:pt>
          <cx:pt idx="288">30667</cx:pt>
          <cx:pt idx="289">71712</cx:pt>
          <cx:pt idx="290">35221</cx:pt>
          <cx:pt idx="291">42132</cx:pt>
          <cx:pt idx="292">21262</cx:pt>
          <cx:pt idx="293">35130</cx:pt>
          <cx:pt idx="294">67547</cx:pt>
          <cx:pt idx="295">25050</cx:pt>
          <cx:pt idx="296">31278</cx:pt>
          <cx:pt idx="297">37091</cx:pt>
          <cx:pt idx="298">35288</cx:pt>
          <cx:pt idx="299">66695</cx:pt>
          <cx:pt idx="300">40750</cx:pt>
          <cx:pt idx="301">37326</cx:pt>
          <cx:pt idx="302">67433</cx:pt>
          <cx:pt idx="303">38318</cx:pt>
          <cx:pt idx="304">39586</cx:pt>
          <cx:pt idx="305">37315</cx:pt>
          <cx:pt idx="306">69659</cx:pt>
          <cx:pt idx="307">71483</cx:pt>
          <cx:pt idx="308">95000</cx:pt>
          <cx:pt idx="309">33000</cx:pt>
          <cx:pt idx="310">68000</cx:pt>
          <cx:pt idx="311">11000</cx:pt>
          <cx:pt idx="312">23000</cx:pt>
          <cx:pt idx="313">36000</cx:pt>
          <cx:pt idx="314">42000</cx:pt>
          <cx:pt idx="315">44172</cx:pt>
          <cx:pt idx="316">49562</cx:pt>
          <cx:pt idx="317">22500</cx:pt>
          <cx:pt idx="318">25000</cx:pt>
          <cx:pt idx="319">25000</cx:pt>
          <cx:pt idx="320">25000</cx:pt>
          <cx:pt idx="321">32093</cx:pt>
          <cx:pt idx="322">47379</cx:pt>
          <cx:pt idx="323">19000</cx:pt>
          <cx:pt idx="324">15000</cx:pt>
          <cx:pt idx="325">19000</cx:pt>
          <cx:pt idx="326">42000</cx:pt>
          <cx:pt idx="327">41123</cx:pt>
          <cx:pt idx="328">48000</cx:pt>
          <cx:pt idx="329">22000</cx:pt>
          <cx:pt idx="330">30043</cx:pt>
          <cx:pt idx="331">15000</cx:pt>
          <cx:pt idx="332">25000</cx:pt>
          <cx:pt idx="333">37000</cx:pt>
          <cx:pt idx="334">45000</cx:pt>
          <cx:pt idx="335">20000</cx:pt>
          <cx:pt idx="336">32500</cx:pt>
          <cx:pt idx="337">43000</cx:pt>
          <cx:pt idx="338">16000</cx:pt>
          <cx:pt idx="339">28000</cx:pt>
          <cx:pt idx="340">25000</cx:pt>
          <cx:pt idx="341">41000</cx:pt>
          <cx:pt idx="342">39700</cx:pt>
          <cx:pt idx="343">49562</cx:pt>
          <cx:pt idx="344">37000</cx:pt>
          <cx:pt idx="345">65000</cx:pt>
          <cx:pt idx="346">43000</cx:pt>
          <cx:pt idx="347">75000</cx:pt>
          <cx:pt idx="348">20000</cx:pt>
          <cx:pt idx="349">45000</cx:pt>
          <cx:pt idx="350">44000</cx:pt>
          <cx:pt idx="351">90089</cx:pt>
          <cx:pt idx="352">37000</cx:pt>
          <cx:pt idx="353">65000</cx:pt>
          <cx:pt idx="354">44000</cx:pt>
          <cx:pt idx="355">75000</cx:pt>
          <cx:pt idx="356">50000</cx:pt>
          <cx:pt idx="357">70000</cx:pt>
          <cx:pt idx="358">28000</cx:pt>
          <cx:pt idx="359">90000</cx:pt>
          <cx:pt idx="360">96000</cx:pt>
          <cx:pt idx="361">65500</cx:pt>
          <cx:pt idx="362">35748</cx:pt>
          <cx:pt idx="363">16500</cx:pt>
          <cx:pt idx="364">60000</cx:pt>
          <cx:pt idx="365">19900</cx:pt>
          <cx:pt idx="366">22000</cx:pt>
          <cx:pt idx="367">110000</cx:pt>
          <cx:pt idx="368">23000</cx:pt>
          <cx:pt idx="369">24000</cx:pt>
          <cx:pt idx="370">18000</cx:pt>
          <cx:pt idx="371">30500</cx:pt>
          <cx:pt idx="372">32000</cx:pt>
          <cx:pt idx="373">36540</cx:pt>
          <cx:pt idx="374">45000</cx:pt>
          <cx:pt idx="375">13800</cx:pt>
          <cx:pt idx="376">48000</cx:pt>
          <cx:pt idx="377">20200</cx:pt>
          <cx:pt idx="378">28000</cx:pt>
          <cx:pt idx="379">114600</cx:pt>
          <cx:pt idx="380">19915</cx:pt>
          <cx:pt idx="381">20000</cx:pt>
          <cx:pt idx="382">26500</cx:pt>
          <cx:pt idx="383">30000</cx:pt>
          <cx:pt idx="384">31420</cx:pt>
          <cx:pt idx="385">14200</cx:pt>
          <cx:pt idx="386">20000</cx:pt>
          <cx:pt idx="387">65000</cx:pt>
          <cx:pt idx="388">16000</cx:pt>
          <cx:pt idx="389">103763</cx:pt>
          <cx:pt idx="390">28000</cx:pt>
          <cx:pt idx="391">22700</cx:pt>
          <cx:pt idx="392">51000</cx:pt>
          <cx:pt idx="393">23980</cx:pt>
          <cx:pt idx="394">20000</cx:pt>
          <cx:pt idx="395">36000</cx:pt>
          <cx:pt idx="396">32277</cx:pt>
          <cx:pt idx="397">114580</cx:pt>
          <cx:pt idx="398">26000</cx:pt>
          <cx:pt idx="399">45000</cx:pt>
          <cx:pt idx="400">70000</cx:pt>
          <cx:pt idx="401">19800</cx:pt>
          <cx:pt idx="402">98728</cx:pt>
          <cx:pt idx="403">38500</cx:pt>
          <cx:pt idx="404">65000</cx:pt>
          <cx:pt idx="405">41700</cx:pt>
          <cx:pt idx="406">45000</cx:pt>
          <cx:pt idx="407">114580</cx:pt>
          <cx:pt idx="408">45000</cx:pt>
          <cx:pt idx="409">114500</cx:pt>
          <cx:pt idx="410">21000</cx:pt>
          <cx:pt idx="411">114600</cx:pt>
          <cx:pt idx="412">73780</cx:pt>
          <cx:pt idx="413">42907</cx:pt>
          <cx:pt idx="414">30791</cx:pt>
          <cx:pt idx="415">73303</cx:pt>
          <cx:pt idx="416">33266</cx:pt>
          <cx:pt idx="417">62628</cx:pt>
          <cx:pt idx="418">74765</cx:pt>
          <cx:pt idx="419">30867</cx:pt>
          <cx:pt idx="420">35238</cx:pt>
          <cx:pt idx="421">32790</cx:pt>
          <cx:pt idx="422">33288</cx:pt>
          <cx:pt idx="423">35713</cx:pt>
          <cx:pt idx="424">55759</cx:pt>
          <cx:pt idx="425">38687</cx:pt>
          <cx:pt idx="426">32257</cx:pt>
          <cx:pt idx="427">73423</cx:pt>
          <cx:pt idx="428">38962</cx:pt>
          <cx:pt idx="429">71169</cx:pt>
          <cx:pt idx="430">58007</cx:pt>
          <cx:pt idx="431">31823</cx:pt>
          <cx:pt idx="432">35267</cx:pt>
          <cx:pt idx="433">33288</cx:pt>
          <cx:pt idx="434">32733</cx:pt>
          <cx:pt idx="435">33759</cx:pt>
          <cx:pt idx="436">52733</cx:pt>
          <cx:pt idx="437">37307</cx:pt>
          <cx:pt idx="438">72510</cx:pt>
          <cx:pt idx="439">27833</cx:pt>
          <cx:pt idx="440">73303</cx:pt>
          <cx:pt idx="441">34857</cx:pt>
          <cx:pt idx="442">62502</cx:pt>
          <cx:pt idx="443">30223</cx:pt>
          <cx:pt idx="444">29039</cx:pt>
          <cx:pt idx="445">35950</cx:pt>
          <cx:pt idx="446">33288</cx:pt>
          <cx:pt idx="447">34959</cx:pt>
          <cx:pt idx="448">50026</cx:pt>
          <cx:pt idx="449">47673</cx:pt>
          <cx:pt idx="450">61381</cx:pt>
          <cx:pt idx="451">74559</cx:pt>
          <cx:pt idx="452">31818</cx:pt>
          <cx:pt idx="453">73303</cx:pt>
          <cx:pt idx="454">35500</cx:pt>
          <cx:pt idx="455">34520</cx:pt>
          <cx:pt idx="456">38971</cx:pt>
          <cx:pt idx="457">73303</cx:pt>
          <cx:pt idx="458">73347</cx:pt>
          <cx:pt idx="459">55205</cx:pt>
          <cx:pt idx="460">59978</cx:pt>
          <cx:pt idx="461">62628</cx:pt>
          <cx:pt idx="462">51426</cx:pt>
          <cx:pt idx="463">73603</cx:pt>
          <cx:pt idx="464">56247</cx:pt>
          <cx:pt idx="465">63117</cx:pt>
          <cx:pt idx="466">73425</cx:pt>
          <cx:pt idx="467">75338</cx:pt>
          <cx:pt idx="468">91856</cx:pt>
          <cx:pt idx="469">61219</cx:pt>
          <cx:pt idx="470">52395</cx:pt>
          <cx:pt idx="471">93194</cx:pt>
          <cx:pt idx="472">50535</cx:pt>
          <cx:pt idx="473">81061</cx:pt>
          <cx:pt idx="474">54456</cx:pt>
          <cx:pt idx="475">44132</cx:pt>
          <cx:pt idx="476">63113</cx:pt>
          <cx:pt idx="477">61428</cx:pt>
          <cx:pt idx="478">93869</cx:pt>
          <cx:pt idx="479">74624</cx:pt>
          <cx:pt idx="480">54453</cx:pt>
          <cx:pt idx="481">60790</cx:pt>
          <cx:pt idx="482">71528</cx:pt>
          <cx:pt idx="483">83401</cx:pt>
          <cx:pt idx="484">62387</cx:pt>
          <cx:pt idx="485">76322</cx:pt>
          <cx:pt idx="486">54453</cx:pt>
          <cx:pt idx="487">63160</cx:pt>
          <cx:pt idx="488">93869</cx:pt>
          <cx:pt idx="489">83401</cx:pt>
          <cx:pt idx="490">63998</cx:pt>
          <cx:pt idx="491">63089</cx:pt>
          <cx:pt idx="492">72404</cx:pt>
          <cx:pt idx="493">77217</cx:pt>
          <cx:pt idx="494">52535</cx:pt>
          <cx:pt idx="495">74914</cx:pt>
          <cx:pt idx="496">60578</cx:pt>
          <cx:pt idx="497">52959</cx:pt>
          <cx:pt idx="498">53001</cx:pt>
          <cx:pt idx="499">63998</cx:pt>
          <cx:pt idx="500">60246</cx:pt>
          <cx:pt idx="501">53121</cx:pt>
          <cx:pt idx="502">60277</cx:pt>
          <cx:pt idx="503">90469</cx:pt>
          <cx:pt idx="504">61355</cx:pt>
          <cx:pt idx="505">84147</cx:pt>
          <cx:pt idx="506">54367</cx:pt>
          <cx:pt idx="507">71030</cx:pt>
          <cx:pt idx="508">53400</cx:pt>
          <cx:pt idx="509">63500</cx:pt>
          <cx:pt idx="510">72000</cx:pt>
          <cx:pt idx="511">83500</cx:pt>
          <cx:pt idx="512">74110</cx:pt>
          <cx:pt idx="513">91856</cx:pt>
          <cx:pt idx="514">91500</cx:pt>
          <cx:pt idx="515">94194</cx:pt>
          <cx:pt idx="516">80000</cx:pt>
          <cx:pt idx="517">29800</cx:pt>
          <cx:pt idx="518">31800</cx:pt>
          <cx:pt idx="519">33500</cx:pt>
          <cx:pt idx="520">29800</cx:pt>
          <cx:pt idx="521">38100</cx:pt>
          <cx:pt idx="522">55000</cx:pt>
          <cx:pt idx="523">35500</cx:pt>
          <cx:pt idx="524">39100</cx:pt>
          <cx:pt idx="525">77000</cx:pt>
          <cx:pt idx="526">33500</cx:pt>
          <cx:pt idx="527">30600</cx:pt>
          <cx:pt idx="528">38100</cx:pt>
          <cx:pt idx="529">55000</cx:pt>
          <cx:pt idx="530">39100</cx:pt>
          <cx:pt idx="531">45500</cx:pt>
          <cx:pt idx="532">31800</cx:pt>
          <cx:pt idx="533">35500</cx:pt>
          <cx:pt idx="534">30600</cx:pt>
          <cx:pt idx="535">29800</cx:pt>
          <cx:pt idx="536">33500</cx:pt>
          <cx:pt idx="537">80000</cx:pt>
          <cx:pt idx="538">45500</cx:pt>
          <cx:pt idx="539">30600</cx:pt>
          <cx:pt idx="540">35500</cx:pt>
          <cx:pt idx="541">31800</cx:pt>
          <cx:pt idx="542">55000</cx:pt>
          <cx:pt idx="543">38100</cx:pt>
          <cx:pt idx="544">45500</cx:pt>
          <cx:pt idx="545">39100</cx:pt>
          <cx:pt idx="546">29800</cx:pt>
          <cx:pt idx="547">33500</cx:pt>
          <cx:pt idx="548">80000</cx:pt>
          <cx:pt idx="549">35500</cx:pt>
          <cx:pt idx="550">30600</cx:pt>
          <cx:pt idx="551">55000</cx:pt>
          <cx:pt idx="552">39100</cx:pt>
          <cx:pt idx="553">31800</cx:pt>
          <cx:pt idx="554">38100</cx:pt>
          <cx:pt idx="555">33500</cx:pt>
          <cx:pt idx="556">45500</cx:pt>
          <cx:pt idx="557">30600</cx:pt>
          <cx:pt idx="558">29800</cx:pt>
          <cx:pt idx="559">35500</cx:pt>
          <cx:pt idx="560">39100</cx:pt>
          <cx:pt idx="561">31800</cx:pt>
          <cx:pt idx="562">77000</cx:pt>
          <cx:pt idx="563">38100</cx:pt>
          <cx:pt idx="564">55000</cx:pt>
          <cx:pt idx="565">45500</cx:pt>
          <cx:pt idx="566">31800</cx:pt>
          <cx:pt idx="567">77000</cx:pt>
          <cx:pt idx="568">29800</cx:pt>
          <cx:pt idx="569">33500</cx:pt>
          <cx:pt idx="570">31800</cx:pt>
          <cx:pt idx="571">30600</cx:pt>
          <cx:pt idx="572">77000</cx:pt>
          <cx:pt idx="573">35500</cx:pt>
          <cx:pt idx="574">55000</cx:pt>
          <cx:pt idx="575">39100</cx:pt>
          <cx:pt idx="576">54000</cx:pt>
          <cx:pt idx="577">76000</cx:pt>
          <cx:pt idx="578">45500</cx:pt>
          <cx:pt idx="579">80000</cx:pt>
          <cx:pt idx="580">62561</cx:pt>
          <cx:pt idx="581">30157</cx:pt>
          <cx:pt idx="582">33679</cx:pt>
          <cx:pt idx="583">32218</cx:pt>
          <cx:pt idx="584">34050</cx:pt>
          <cx:pt idx="585">25186</cx:pt>
          <cx:pt idx="586">52721</cx:pt>
          <cx:pt idx="587">28598</cx:pt>
          <cx:pt idx="588">33842</cx:pt>
          <cx:pt idx="589">31081</cx:pt>
          <cx:pt idx="590">32239</cx:pt>
          <cx:pt idx="591">27217</cx:pt>
          <cx:pt idx="592">55256</cx:pt>
          <cx:pt idx="593">48760</cx:pt>
          <cx:pt idx="594">30957</cx:pt>
          <cx:pt idx="595">37306</cx:pt>
          <cx:pt idx="596">35854</cx:pt>
          <cx:pt idx="597">43500</cx:pt>
          <cx:pt idx="598">52328</cx:pt>
          <cx:pt idx="599">38289</cx:pt>
          <cx:pt idx="600">36194</cx:pt>
          <cx:pt idx="601">35927</cx:pt>
          <cx:pt idx="602">24000</cx:pt>
          <cx:pt idx="603">47226</cx:pt>
          <cx:pt idx="604">36750</cx:pt>
          <cx:pt idx="605">36472</cx:pt>
          <cx:pt idx="606">42299</cx:pt>
          <cx:pt idx="607">66108</cx:pt>
          <cx:pt idx="608">45610</cx:pt>
          <cx:pt idx="609">60778</cx:pt>
          <cx:pt idx="610">31000</cx:pt>
          <cx:pt idx="611">39700</cx:pt>
          <cx:pt idx="612">48100</cx:pt>
          <cx:pt idx="613">33681</cx:pt>
          <cx:pt idx="614">65320</cx:pt>
          <cx:pt idx="615">47085</cx:pt>
          <cx:pt idx="616">45777</cx:pt>
          <cx:pt idx="617">44864</cx:pt>
          <cx:pt idx="618">30176</cx:pt>
          <cx:pt idx="619">31024</cx:pt>
          <cx:pt idx="620">38524</cx:pt>
          <cx:pt idx="621">43605</cx:pt>
          <cx:pt idx="622">65862</cx:pt>
          <cx:pt idx="623">39291</cx:pt>
          <cx:pt idx="624">45213</cx:pt>
          <cx:pt idx="625">50239</cx:pt>
          <cx:pt idx="626">26482</cx:pt>
          <cx:pt idx="627">46640</cx:pt>
          <cx:pt idx="628">40582</cx:pt>
          <cx:pt idx="629">25176</cx:pt>
          <cx:pt idx="630">38926</cx:pt>
          <cx:pt idx="631">39747</cx:pt>
          <cx:pt idx="632">40440</cx:pt>
          <cx:pt idx="633">36380</cx:pt>
          <cx:pt idx="634">45666</cx:pt>
          <cx:pt idx="635">38588</cx:pt>
          <cx:pt idx="636">47436</cx:pt>
          <cx:pt idx="637">37337</cx:pt>
          <cx:pt idx="638">44233</cx:pt>
          <cx:pt idx="639">42114</cx:pt>
          <cx:pt idx="640">65256</cx:pt>
          <cx:pt idx="641">61058</cx:pt>
          <cx:pt idx="642">63483</cx:pt>
          <cx:pt idx="643">69029</cx:pt>
          <cx:pt idx="644">66000</cx:pt>
          <cx:pt idx="645">52000</cx:pt>
          <cx:pt idx="646">48000</cx:pt>
          <cx:pt idx="647">62959</cx:pt>
          <cx:pt idx="648">49480</cx:pt>
          <cx:pt idx="649">43000</cx:pt>
          <cx:pt idx="650">41000</cx:pt>
          <cx:pt idx="651">45000</cx:pt>
          <cx:pt idx="652">46000</cx:pt>
          <cx:pt idx="653">52000</cx:pt>
          <cx:pt idx="654">43000</cx:pt>
          <cx:pt idx="655">48000</cx:pt>
          <cx:pt idx="656">52000</cx:pt>
          <cx:pt idx="657">72000</cx:pt>
          <cx:pt idx="658">43000</cx:pt>
          <cx:pt idx="659">66000</cx:pt>
          <cx:pt idx="660">65000</cx:pt>
          <cx:pt idx="661">50000</cx:pt>
          <cx:pt idx="662">41000</cx:pt>
          <cx:pt idx="663">72000</cx:pt>
          <cx:pt idx="664">52000</cx:pt>
          <cx:pt idx="665">52000</cx:pt>
          <cx:pt idx="666">43000</cx:pt>
          <cx:pt idx="667">48000</cx:pt>
          <cx:pt idx="668">45000</cx:pt>
          <cx:pt idx="669">46000</cx:pt>
          <cx:pt idx="670">41000</cx:pt>
          <cx:pt idx="671">66000</cx:pt>
          <cx:pt idx="672">43000</cx:pt>
          <cx:pt idx="673">65000</cx:pt>
          <cx:pt idx="674">50000</cx:pt>
          <cx:pt idx="675">52000</cx:pt>
          <cx:pt idx="676">72000</cx:pt>
          <cx:pt idx="677">43000</cx:pt>
          <cx:pt idx="678">45000</cx:pt>
          <cx:pt idx="679">46000</cx:pt>
          <cx:pt idx="680">38000</cx:pt>
          <cx:pt idx="681">52000</cx:pt>
          <cx:pt idx="682">48000</cx:pt>
          <cx:pt idx="683">66000</cx:pt>
          <cx:pt idx="684">50000</cx:pt>
          <cx:pt idx="685">41000</cx:pt>
          <cx:pt idx="686">65000</cx:pt>
          <cx:pt idx="687">52000</cx:pt>
          <cx:pt idx="688">72000</cx:pt>
          <cx:pt idx="689">46000</cx:pt>
          <cx:pt idx="690">45000</cx:pt>
          <cx:pt idx="691">43000</cx:pt>
          <cx:pt idx="692">66000</cx:pt>
          <cx:pt idx="693">43000</cx:pt>
          <cx:pt idx="694">52000</cx:pt>
          <cx:pt idx="695">41000</cx:pt>
          <cx:pt idx="696">46000</cx:pt>
          <cx:pt idx="697">45000</cx:pt>
          <cx:pt idx="698">65000</cx:pt>
          <cx:pt idx="699">43000</cx:pt>
          <cx:pt idx="700">72000</cx:pt>
          <cx:pt idx="701">50000</cx:pt>
          <cx:pt idx="702">52000</cx:pt>
          <cx:pt idx="703">48000</cx:pt>
          <cx:pt idx="704">65000</cx:pt>
          <cx:pt idx="705">66000</cx:pt>
          <cx:pt idx="706">52000</cx:pt>
          <cx:pt idx="707">69000</cx:pt>
          <cx:pt idx="708">84490</cx:pt>
          <cx:pt idx="709">64100</cx:pt>
          <cx:pt idx="710">31513</cx:pt>
          <cx:pt idx="711">55686</cx:pt>
          <cx:pt idx="712">38646</cx:pt>
          <cx:pt idx="713">30325</cx:pt>
          <cx:pt idx="714">38833</cx:pt>
          <cx:pt idx="715">62660</cx:pt>
          <cx:pt idx="716">83465</cx:pt>
          <cx:pt idx="717">30620</cx:pt>
          <cx:pt idx="718">62869</cx:pt>
          <cx:pt idx="719">23871</cx:pt>
          <cx:pt idx="720">37034</cx:pt>
          <cx:pt idx="721">54331</cx:pt>
          <cx:pt idx="722">32664</cx:pt>
          <cx:pt idx="723">62453</cx:pt>
          <cx:pt idx="724">42658</cx:pt>
          <cx:pt idx="725">82174</cx:pt>
          <cx:pt idx="726">31593</cx:pt>
          <cx:pt idx="727">35370</cx:pt>
          <cx:pt idx="728">38294</cx:pt>
          <cx:pt idx="729">45573</cx:pt>
          <cx:pt idx="730">64100</cx:pt>
          <cx:pt idx="731">62010</cx:pt>
          <cx:pt idx="732">34812</cx:pt>
          <cx:pt idx="733">38074</cx:pt>
          <cx:pt idx="734">26643</cx:pt>
          <cx:pt idx="735">38229</cx:pt>
          <cx:pt idx="736">84455</cx:pt>
          <cx:pt idx="737">63644</cx:pt>
          <cx:pt idx="738">34872</cx:pt>
          <cx:pt idx="739">54386</cx:pt>
          <cx:pt idx="740">33425</cx:pt>
          <cx:pt idx="741">39415</cx:pt>
          <cx:pt idx="742">61874</cx:pt>
          <cx:pt idx="743">38891</cx:pt>
          <cx:pt idx="744">36893</cx:pt>
          <cx:pt idx="745">35827</cx:pt>
          <cx:pt idx="746">83391</cx:pt>
          <cx:pt idx="747">37836</cx:pt>
          <cx:pt idx="748">53412</cx:pt>
          <cx:pt idx="749">34850</cx:pt>
          <cx:pt idx="750">27967</cx:pt>
          <cx:pt idx="751">63093</cx:pt>
          <cx:pt idx="752">62712</cx:pt>
          <cx:pt idx="753">34763</cx:pt>
          <cx:pt idx="754">41958</cx:pt>
          <cx:pt idx="755">28042</cx:pt>
          <cx:pt idx="756">30597</cx:pt>
          <cx:pt idx="757">34976</cx:pt>
          <cx:pt idx="758">40510</cx:pt>
          <cx:pt idx="759">84377</cx:pt>
          <cx:pt idx="760">61962</cx:pt>
          <cx:pt idx="761">54096</cx:pt>
          <cx:pt idx="762">36742</cx:pt>
          <cx:pt idx="763">62955</cx:pt>
          <cx:pt idx="764">40186</cx:pt>
          <cx:pt idx="765">84017</cx:pt>
          <cx:pt idx="766">64100</cx:pt>
          <cx:pt idx="767">55359</cx:pt>
          <cx:pt idx="768">62479</cx:pt>
          <cx:pt idx="769">60960</cx:pt>
          <cx:pt idx="770">36254</cx:pt>
          <cx:pt idx="771">84490</cx:pt>
          <cx:pt idx="772">62103</cx:pt>
          <cx:pt idx="773">39216</cx:pt>
          <cx:pt idx="774">48173</cx:pt>
          <cx:pt idx="775">40275</cx:pt>
          <cx:pt idx="776">57174</cx:pt>
          <cx:pt idx="777">58679</cx:pt>
          <cx:pt idx="778">39800</cx:pt>
          <cx:pt idx="779">40267</cx:pt>
          <cx:pt idx="780">68351</cx:pt>
          <cx:pt idx="781">43012</cx:pt>
          <cx:pt idx="782">74738</cx:pt>
          <cx:pt idx="783">51081</cx:pt>
          <cx:pt idx="784">39081</cx:pt>
          <cx:pt idx="785">39760</cx:pt>
          <cx:pt idx="786">56800</cx:pt>
          <cx:pt idx="787">60342</cx:pt>
          <cx:pt idx="788">37603</cx:pt>
          <cx:pt idx="789">42877</cx:pt>
          <cx:pt idx="790">74101</cx:pt>
          <cx:pt idx="791">39982</cx:pt>
          <cx:pt idx="792">68748</cx:pt>
          <cx:pt idx="793">62575</cx:pt>
          <cx:pt idx="794">39485</cx:pt>
          <cx:pt idx="795">40285</cx:pt>
          <cx:pt idx="796">51003</cx:pt>
          <cx:pt idx="797">39224</cx:pt>
          <cx:pt idx="798">57698</cx:pt>
          <cx:pt idx="799">59621</cx:pt>
          <cx:pt idx="800">40499</cx:pt>
          <cx:pt idx="801">73819</cx:pt>
          <cx:pt idx="802">42732</cx:pt>
          <cx:pt idx="803">40123</cx:pt>
          <cx:pt idx="804">39375</cx:pt>
          <cx:pt idx="805">62996</cx:pt>
          <cx:pt idx="806">69112</cx:pt>
          <cx:pt idx="807">41212</cx:pt>
          <cx:pt idx="808">39706</cx:pt>
          <cx:pt idx="809">57823</cx:pt>
          <cx:pt idx="810">40340</cx:pt>
          <cx:pt idx="811">59095</cx:pt>
          <cx:pt idx="812">43285</cx:pt>
          <cx:pt idx="813">48011</cx:pt>
          <cx:pt idx="814">40322</cx:pt>
          <cx:pt idx="815">73749</cx:pt>
          <cx:pt idx="816">41876</cx:pt>
          <cx:pt idx="817">67540</cx:pt>
          <cx:pt idx="818">61397</cx:pt>
          <cx:pt idx="819">39311</cx:pt>
          <cx:pt idx="820">57714</cx:pt>
          <cx:pt idx="821">73804</cx:pt>
          <cx:pt idx="822">67882</cx:pt>
        </cx:lvl>
      </cx:numDim>
    </cx:data>
  </cx:chartData>
  <cx:chart>
    <cx:title pos="t" align="ctr" overlay="0"/>
    <cx:plotArea>
      <cx:plotAreaRegion>
        <cx:series layoutId="boxWhisker" uniqueId="{1AFFBBA0-F66F-4A78-979F-8B2A2BF79F68}">
          <cx:dataLabels>
            <cx:visibility seriesName="0" categoryName="0" value="1"/>
          </cx:dataLabels>
          <cx:dataId val="0"/>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E016143-E03C-4CFD-AFDC-14E5BDEA754C}" type="datetimeFigureOut">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2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10878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91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4977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09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1995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59FD0C-5451-4CA0-86AF-E70AE3279989}" type="datetimeFigureOut">
              <a:rPr lang="en-US" smtClean="0"/>
              <a:t>6/6/2024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880904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27297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6/6/2024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9380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68206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611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E59FD0C-5451-4CA0-86AF-E70AE3279989}" type="datetimeFigureOut">
              <a:rPr lang="en-US" smtClean="0"/>
              <a:t>6/6/2024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55778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0.png"/><Relationship Id="rId2" Type="http://schemas.microsoft.com/office/2014/relationships/chartEx" Target="../charts/chartEx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51FB-3653-C177-76ED-76B4797B417A}"/>
              </a:ext>
            </a:extLst>
          </p:cNvPr>
          <p:cNvSpPr>
            <a:spLocks noGrp="1"/>
          </p:cNvSpPr>
          <p:nvPr>
            <p:ph type="ctrTitle"/>
          </p:nvPr>
        </p:nvSpPr>
        <p:spPr>
          <a:xfrm>
            <a:off x="-1225688" y="4075184"/>
            <a:ext cx="9418320" cy="3232945"/>
          </a:xfrm>
        </p:spPr>
        <p:txBody>
          <a:bodyPr/>
          <a:lstStyle/>
          <a:p>
            <a:r>
              <a:rPr lang="en-IN" dirty="0"/>
              <a:t>TABLEAU PRESENTATION</a:t>
            </a:r>
          </a:p>
        </p:txBody>
      </p:sp>
      <p:sp>
        <p:nvSpPr>
          <p:cNvPr id="3" name="Subtitle 2">
            <a:extLst>
              <a:ext uri="{FF2B5EF4-FFF2-40B4-BE49-F238E27FC236}">
                <a16:creationId xmlns:a16="http://schemas.microsoft.com/office/drawing/2014/main" id="{4817F7B7-C0AD-3132-90C1-3C7CEED44F46}"/>
              </a:ext>
            </a:extLst>
          </p:cNvPr>
          <p:cNvSpPr>
            <a:spLocks noGrp="1"/>
          </p:cNvSpPr>
          <p:nvPr>
            <p:ph type="subTitle" idx="1"/>
          </p:nvPr>
        </p:nvSpPr>
        <p:spPr/>
        <p:txBody>
          <a:bodyPr/>
          <a:lstStyle/>
          <a:p>
            <a:r>
              <a:rPr lang="en-IN" dirty="0"/>
              <a:t>By Chahak Nigam</a:t>
            </a:r>
          </a:p>
          <a:p>
            <a:r>
              <a:rPr lang="en-IN" dirty="0"/>
              <a:t>DA/DS 21</a:t>
            </a:r>
          </a:p>
        </p:txBody>
      </p:sp>
    </p:spTree>
    <p:extLst>
      <p:ext uri="{BB962C8B-B14F-4D97-AF65-F5344CB8AC3E}">
        <p14:creationId xmlns:p14="http://schemas.microsoft.com/office/powerpoint/2010/main" val="797354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1AB182-508C-643A-040E-76838545154C}"/>
              </a:ext>
            </a:extLst>
          </p:cNvPr>
          <p:cNvSpPr>
            <a:spLocks noGrp="1"/>
          </p:cNvSpPr>
          <p:nvPr>
            <p:ph type="title"/>
          </p:nvPr>
        </p:nvSpPr>
        <p:spPr/>
        <p:txBody>
          <a:bodyPr/>
          <a:lstStyle/>
          <a:p>
            <a:r>
              <a:rPr lang="en-IN" dirty="0"/>
              <a:t>Area and line charts</a:t>
            </a:r>
          </a:p>
        </p:txBody>
      </p:sp>
      <p:pic>
        <p:nvPicPr>
          <p:cNvPr id="9" name="Content Placeholder 8">
            <a:extLst>
              <a:ext uri="{FF2B5EF4-FFF2-40B4-BE49-F238E27FC236}">
                <a16:creationId xmlns:a16="http://schemas.microsoft.com/office/drawing/2014/main" id="{5FFD53E4-4EAE-4FB7-803A-4E2C1E9C7BCD}"/>
              </a:ext>
            </a:extLst>
          </p:cNvPr>
          <p:cNvPicPr>
            <a:picLocks noGrp="1" noChangeAspect="1"/>
          </p:cNvPicPr>
          <p:nvPr>
            <p:ph idx="1"/>
          </p:nvPr>
        </p:nvPicPr>
        <p:blipFill>
          <a:blip r:embed="rId2"/>
          <a:stretch>
            <a:fillRect/>
          </a:stretch>
        </p:blipFill>
        <p:spPr>
          <a:xfrm>
            <a:off x="5823155" y="318755"/>
            <a:ext cx="5678488" cy="3301230"/>
          </a:xfrm>
        </p:spPr>
      </p:pic>
      <p:sp>
        <p:nvSpPr>
          <p:cNvPr id="7" name="Text Placeholder 6">
            <a:extLst>
              <a:ext uri="{FF2B5EF4-FFF2-40B4-BE49-F238E27FC236}">
                <a16:creationId xmlns:a16="http://schemas.microsoft.com/office/drawing/2014/main" id="{A86955F8-A395-7990-4E27-B53AF12EEEEF}"/>
              </a:ext>
            </a:extLst>
          </p:cNvPr>
          <p:cNvSpPr>
            <a:spLocks noGrp="1"/>
          </p:cNvSpPr>
          <p:nvPr>
            <p:ph type="body" sz="half" idx="2"/>
          </p:nvPr>
        </p:nvSpPr>
        <p:spPr/>
        <p:txBody>
          <a:bodyPr/>
          <a:lstStyle/>
          <a:p>
            <a:r>
              <a:rPr lang="en-IN" dirty="0"/>
              <a:t>The area and line charts are used to show the variation of one or more quantity with respect to time </a:t>
            </a:r>
          </a:p>
          <a:p>
            <a:r>
              <a:rPr lang="en-IN" dirty="0"/>
              <a:t>The first graph is an area chart which shows the year vice increase in attendance, it is also divided on the basis of winning team category . We can see the gradual increase of audience over years</a:t>
            </a:r>
          </a:p>
          <a:p>
            <a:r>
              <a:rPr lang="en-IN" dirty="0"/>
              <a:t>The second graph is a line chart which shows the increase in goals year vice . The yellow line shows the home team goals and blue line shows the away team goals . The graph shows that in the starting years home team made more goals but now the away team has caught up</a:t>
            </a:r>
          </a:p>
          <a:p>
            <a:endParaRPr lang="en-IN" dirty="0"/>
          </a:p>
        </p:txBody>
      </p:sp>
      <p:pic>
        <p:nvPicPr>
          <p:cNvPr id="11" name="Picture 10">
            <a:extLst>
              <a:ext uri="{FF2B5EF4-FFF2-40B4-BE49-F238E27FC236}">
                <a16:creationId xmlns:a16="http://schemas.microsoft.com/office/drawing/2014/main" id="{2F17A4C8-90EA-4AA7-8E8C-1FDE72CFABDE}"/>
              </a:ext>
            </a:extLst>
          </p:cNvPr>
          <p:cNvPicPr>
            <a:picLocks noChangeAspect="1"/>
          </p:cNvPicPr>
          <p:nvPr/>
        </p:nvPicPr>
        <p:blipFill>
          <a:blip r:embed="rId3"/>
          <a:stretch>
            <a:fillRect/>
          </a:stretch>
        </p:blipFill>
        <p:spPr>
          <a:xfrm>
            <a:off x="6000136" y="3467890"/>
            <a:ext cx="5593160" cy="3230690"/>
          </a:xfrm>
          <a:prstGeom prst="rect">
            <a:avLst/>
          </a:prstGeom>
        </p:spPr>
      </p:pic>
    </p:spTree>
    <p:extLst>
      <p:ext uri="{BB962C8B-B14F-4D97-AF65-F5344CB8AC3E}">
        <p14:creationId xmlns:p14="http://schemas.microsoft.com/office/powerpoint/2010/main" val="1037120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53B5-1A24-57BB-D3E0-F03920E24806}"/>
              </a:ext>
            </a:extLst>
          </p:cNvPr>
          <p:cNvSpPr>
            <a:spLocks noGrp="1"/>
          </p:cNvSpPr>
          <p:nvPr>
            <p:ph type="title"/>
          </p:nvPr>
        </p:nvSpPr>
        <p:spPr/>
        <p:txBody>
          <a:bodyPr/>
          <a:lstStyle/>
          <a:p>
            <a:r>
              <a:rPr lang="en-IN" dirty="0"/>
              <a:t>Dual axis graph</a:t>
            </a:r>
          </a:p>
        </p:txBody>
      </p:sp>
      <p:sp>
        <p:nvSpPr>
          <p:cNvPr id="4" name="Text Placeholder 3">
            <a:extLst>
              <a:ext uri="{FF2B5EF4-FFF2-40B4-BE49-F238E27FC236}">
                <a16:creationId xmlns:a16="http://schemas.microsoft.com/office/drawing/2014/main" id="{8E39F0B5-EE32-493B-B377-5325C67E93CA}"/>
              </a:ext>
            </a:extLst>
          </p:cNvPr>
          <p:cNvSpPr>
            <a:spLocks noGrp="1"/>
          </p:cNvSpPr>
          <p:nvPr>
            <p:ph type="body" sz="half" idx="2"/>
          </p:nvPr>
        </p:nvSpPr>
        <p:spPr/>
        <p:txBody>
          <a:bodyPr>
            <a:normAutofit lnSpcReduction="10000"/>
          </a:bodyPr>
          <a:lstStyle/>
          <a:p>
            <a:r>
              <a:rPr lang="en-IN" dirty="0"/>
              <a:t>A dual axis graph shows the relationship between a dimensional quantity and two measurable quantity </a:t>
            </a:r>
          </a:p>
          <a:p>
            <a:r>
              <a:rPr lang="en-IN" dirty="0"/>
              <a:t>The graph shown shows the relationship between years ,attendance and total goals</a:t>
            </a:r>
          </a:p>
          <a:p>
            <a:r>
              <a:rPr lang="en-IN" dirty="0"/>
              <a:t>We can see that one of the y-axis indicates the attendance by which the bars are made and the other y-axis shows the goals by which the line is made</a:t>
            </a:r>
          </a:p>
          <a:p>
            <a:r>
              <a:rPr lang="en-IN" dirty="0"/>
              <a:t>This shows the yearly growth in attendance</a:t>
            </a:r>
          </a:p>
          <a:p>
            <a:r>
              <a:rPr lang="en-IN" dirty="0"/>
              <a:t>For the line a parameter is given on the basis of which the line varies as the sum of home team goal ,away and total goals</a:t>
            </a:r>
          </a:p>
          <a:p>
            <a:r>
              <a:rPr lang="en-IN" dirty="0"/>
              <a:t>A trend line is also given to show the overall growth</a:t>
            </a:r>
          </a:p>
        </p:txBody>
      </p:sp>
      <p:pic>
        <p:nvPicPr>
          <p:cNvPr id="8" name="Content Placeholder 7">
            <a:extLst>
              <a:ext uri="{FF2B5EF4-FFF2-40B4-BE49-F238E27FC236}">
                <a16:creationId xmlns:a16="http://schemas.microsoft.com/office/drawing/2014/main" id="{1C06DBB7-A1CD-20AF-5AB8-EB23D71DF76B}"/>
              </a:ext>
            </a:extLst>
          </p:cNvPr>
          <p:cNvPicPr>
            <a:picLocks noGrp="1" noChangeAspect="1"/>
          </p:cNvPicPr>
          <p:nvPr>
            <p:ph idx="1"/>
          </p:nvPr>
        </p:nvPicPr>
        <p:blipFill>
          <a:blip r:embed="rId2"/>
          <a:stretch>
            <a:fillRect/>
          </a:stretch>
        </p:blipFill>
        <p:spPr>
          <a:xfrm>
            <a:off x="5371210" y="1767666"/>
            <a:ext cx="6820790" cy="3885883"/>
          </a:xfrm>
        </p:spPr>
      </p:pic>
      <p:pic>
        <p:nvPicPr>
          <p:cNvPr id="10" name="Picture 9">
            <a:extLst>
              <a:ext uri="{FF2B5EF4-FFF2-40B4-BE49-F238E27FC236}">
                <a16:creationId xmlns:a16="http://schemas.microsoft.com/office/drawing/2014/main" id="{1B8B9DCA-8716-EBBE-E24C-05BEB98458C8}"/>
              </a:ext>
            </a:extLst>
          </p:cNvPr>
          <p:cNvPicPr>
            <a:picLocks noChangeAspect="1"/>
          </p:cNvPicPr>
          <p:nvPr/>
        </p:nvPicPr>
        <p:blipFill>
          <a:blip r:embed="rId3"/>
          <a:stretch>
            <a:fillRect/>
          </a:stretch>
        </p:blipFill>
        <p:spPr>
          <a:xfrm>
            <a:off x="10353418" y="513792"/>
            <a:ext cx="1838582" cy="1381318"/>
          </a:xfrm>
          <a:prstGeom prst="rect">
            <a:avLst/>
          </a:prstGeom>
        </p:spPr>
      </p:pic>
    </p:spTree>
    <p:extLst>
      <p:ext uri="{BB962C8B-B14F-4D97-AF65-F5344CB8AC3E}">
        <p14:creationId xmlns:p14="http://schemas.microsoft.com/office/powerpoint/2010/main" val="1537636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21305-A75D-8F91-A069-8AA80080406C}"/>
              </a:ext>
            </a:extLst>
          </p:cNvPr>
          <p:cNvSpPr>
            <a:spLocks noGrp="1"/>
          </p:cNvSpPr>
          <p:nvPr>
            <p:ph type="title"/>
          </p:nvPr>
        </p:nvSpPr>
        <p:spPr/>
        <p:txBody>
          <a:bodyPr/>
          <a:lstStyle/>
          <a:p>
            <a:r>
              <a:rPr lang="en-IN" dirty="0"/>
              <a:t>Histogram </a:t>
            </a:r>
          </a:p>
        </p:txBody>
      </p:sp>
      <p:pic>
        <p:nvPicPr>
          <p:cNvPr id="6" name="Content Placeholder 5">
            <a:extLst>
              <a:ext uri="{FF2B5EF4-FFF2-40B4-BE49-F238E27FC236}">
                <a16:creationId xmlns:a16="http://schemas.microsoft.com/office/drawing/2014/main" id="{356445AA-816D-04E6-699B-E6E7A2903CC9}"/>
              </a:ext>
            </a:extLst>
          </p:cNvPr>
          <p:cNvPicPr>
            <a:picLocks noGrp="1" noChangeAspect="1"/>
          </p:cNvPicPr>
          <p:nvPr>
            <p:ph idx="1"/>
          </p:nvPr>
        </p:nvPicPr>
        <p:blipFill>
          <a:blip r:embed="rId2"/>
          <a:stretch>
            <a:fillRect/>
          </a:stretch>
        </p:blipFill>
        <p:spPr>
          <a:xfrm>
            <a:off x="6096000" y="1973646"/>
            <a:ext cx="5678488" cy="3225160"/>
          </a:xfrm>
        </p:spPr>
      </p:pic>
      <p:sp>
        <p:nvSpPr>
          <p:cNvPr id="4" name="Text Placeholder 3">
            <a:extLst>
              <a:ext uri="{FF2B5EF4-FFF2-40B4-BE49-F238E27FC236}">
                <a16:creationId xmlns:a16="http://schemas.microsoft.com/office/drawing/2014/main" id="{3729CCBF-B135-955F-DB10-7058C248DC84}"/>
              </a:ext>
            </a:extLst>
          </p:cNvPr>
          <p:cNvSpPr>
            <a:spLocks noGrp="1"/>
          </p:cNvSpPr>
          <p:nvPr>
            <p:ph type="body" sz="half" idx="2"/>
          </p:nvPr>
        </p:nvSpPr>
        <p:spPr/>
        <p:txBody>
          <a:bodyPr/>
          <a:lstStyle/>
          <a:p>
            <a:r>
              <a:rPr lang="en-IN" dirty="0"/>
              <a:t>A histogram is a type of chart that shows the frequency of distribution if data points across a continuous range</a:t>
            </a:r>
          </a:p>
          <a:p>
            <a:r>
              <a:rPr lang="en-IN" dirty="0"/>
              <a:t>The histogram here shows what frequency of attendance has repeated maximus times . From the graph we can see 30K-40K people has arrived most time </a:t>
            </a:r>
          </a:p>
          <a:p>
            <a:r>
              <a:rPr lang="en-IN" dirty="0"/>
              <a:t>The colour formatting is dome on the basis of the winning team</a:t>
            </a:r>
          </a:p>
        </p:txBody>
      </p:sp>
    </p:spTree>
    <p:extLst>
      <p:ext uri="{BB962C8B-B14F-4D97-AF65-F5344CB8AC3E}">
        <p14:creationId xmlns:p14="http://schemas.microsoft.com/office/powerpoint/2010/main" val="4103942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2002-AE49-F5BF-65CE-48E336A09638}"/>
              </a:ext>
            </a:extLst>
          </p:cNvPr>
          <p:cNvSpPr>
            <a:spLocks noGrp="1"/>
          </p:cNvSpPr>
          <p:nvPr>
            <p:ph type="title"/>
          </p:nvPr>
        </p:nvSpPr>
        <p:spPr/>
        <p:txBody>
          <a:bodyPr/>
          <a:lstStyle/>
          <a:p>
            <a:r>
              <a:rPr lang="en-IN" dirty="0"/>
              <a:t>Scatter plot</a:t>
            </a:r>
          </a:p>
        </p:txBody>
      </p:sp>
      <p:sp>
        <p:nvSpPr>
          <p:cNvPr id="4" name="Text Placeholder 3">
            <a:extLst>
              <a:ext uri="{FF2B5EF4-FFF2-40B4-BE49-F238E27FC236}">
                <a16:creationId xmlns:a16="http://schemas.microsoft.com/office/drawing/2014/main" id="{3BE148D1-68E0-F724-878D-F32D9CBA6E37}"/>
              </a:ext>
            </a:extLst>
          </p:cNvPr>
          <p:cNvSpPr>
            <a:spLocks noGrp="1"/>
          </p:cNvSpPr>
          <p:nvPr>
            <p:ph type="body" sz="half" idx="2"/>
          </p:nvPr>
        </p:nvSpPr>
        <p:spPr/>
        <p:txBody>
          <a:bodyPr/>
          <a:lstStyle/>
          <a:p>
            <a:r>
              <a:rPr lang="en-IN" dirty="0"/>
              <a:t>A scatter plat shows the relationship between two measurable quantities.</a:t>
            </a:r>
          </a:p>
          <a:p>
            <a:r>
              <a:rPr lang="en-IN" dirty="0"/>
              <a:t>The shown scatter plot represent the relationship between attendance and total goals. Hence we can say most matches have goals between 0-5 and the audience between 20K-40K</a:t>
            </a:r>
          </a:p>
          <a:p>
            <a:r>
              <a:rPr lang="en-IN" dirty="0"/>
              <a:t>Also the colour formatting is done on the basis of time classification </a:t>
            </a:r>
          </a:p>
          <a:p>
            <a:r>
              <a:rPr lang="en-IN" dirty="0"/>
              <a:t>Hence most number of matches were played in evening</a:t>
            </a:r>
          </a:p>
          <a:p>
            <a:endParaRPr lang="en-IN" dirty="0"/>
          </a:p>
        </p:txBody>
      </p:sp>
      <p:pic>
        <p:nvPicPr>
          <p:cNvPr id="8" name="Content Placeholder 7">
            <a:extLst>
              <a:ext uri="{FF2B5EF4-FFF2-40B4-BE49-F238E27FC236}">
                <a16:creationId xmlns:a16="http://schemas.microsoft.com/office/drawing/2014/main" id="{7298E2B6-68A8-990B-FDFF-00CD42775343}"/>
              </a:ext>
            </a:extLst>
          </p:cNvPr>
          <p:cNvPicPr>
            <a:picLocks noGrp="1" noChangeAspect="1"/>
          </p:cNvPicPr>
          <p:nvPr>
            <p:ph idx="1"/>
          </p:nvPr>
        </p:nvPicPr>
        <p:blipFill>
          <a:blip r:embed="rId2"/>
          <a:stretch>
            <a:fillRect/>
          </a:stretch>
        </p:blipFill>
        <p:spPr>
          <a:xfrm>
            <a:off x="5857735" y="1378676"/>
            <a:ext cx="8492770" cy="4854976"/>
          </a:xfrm>
          <a:prstGeom prst="rect">
            <a:avLst/>
          </a:prstGeom>
        </p:spPr>
      </p:pic>
      <p:pic>
        <p:nvPicPr>
          <p:cNvPr id="10" name="Picture 9">
            <a:extLst>
              <a:ext uri="{FF2B5EF4-FFF2-40B4-BE49-F238E27FC236}">
                <a16:creationId xmlns:a16="http://schemas.microsoft.com/office/drawing/2014/main" id="{9F0CB9E4-4661-302A-0701-D2EFE1F31D8A}"/>
              </a:ext>
            </a:extLst>
          </p:cNvPr>
          <p:cNvPicPr>
            <a:picLocks noChangeAspect="1"/>
          </p:cNvPicPr>
          <p:nvPr/>
        </p:nvPicPr>
        <p:blipFill>
          <a:blip r:embed="rId3"/>
          <a:stretch>
            <a:fillRect/>
          </a:stretch>
        </p:blipFill>
        <p:spPr>
          <a:xfrm>
            <a:off x="10586825" y="5191922"/>
            <a:ext cx="954673" cy="574803"/>
          </a:xfrm>
          <a:prstGeom prst="rect">
            <a:avLst/>
          </a:prstGeom>
        </p:spPr>
      </p:pic>
    </p:spTree>
    <p:extLst>
      <p:ext uri="{BB962C8B-B14F-4D97-AF65-F5344CB8AC3E}">
        <p14:creationId xmlns:p14="http://schemas.microsoft.com/office/powerpoint/2010/main" val="1066744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6C3E-1FC2-73DC-712F-580CFF9F6888}"/>
              </a:ext>
            </a:extLst>
          </p:cNvPr>
          <p:cNvSpPr>
            <a:spLocks noGrp="1"/>
          </p:cNvSpPr>
          <p:nvPr>
            <p:ph type="title"/>
          </p:nvPr>
        </p:nvSpPr>
        <p:spPr/>
        <p:txBody>
          <a:bodyPr/>
          <a:lstStyle/>
          <a:p>
            <a:r>
              <a:rPr lang="en-IN" dirty="0"/>
              <a:t>Donut chart</a:t>
            </a:r>
          </a:p>
        </p:txBody>
      </p:sp>
      <p:pic>
        <p:nvPicPr>
          <p:cNvPr id="6" name="Content Placeholder 5">
            <a:extLst>
              <a:ext uri="{FF2B5EF4-FFF2-40B4-BE49-F238E27FC236}">
                <a16:creationId xmlns:a16="http://schemas.microsoft.com/office/drawing/2014/main" id="{CD7A3C96-ADFD-51DC-D6E1-C656C44A064B}"/>
              </a:ext>
            </a:extLst>
          </p:cNvPr>
          <p:cNvPicPr>
            <a:picLocks noGrp="1" noChangeAspect="1"/>
          </p:cNvPicPr>
          <p:nvPr>
            <p:ph idx="1"/>
          </p:nvPr>
        </p:nvPicPr>
        <p:blipFill>
          <a:blip r:embed="rId2"/>
          <a:stretch>
            <a:fillRect/>
          </a:stretch>
        </p:blipFill>
        <p:spPr>
          <a:xfrm>
            <a:off x="5305673" y="1340189"/>
            <a:ext cx="6886327" cy="4026991"/>
          </a:xfrm>
        </p:spPr>
      </p:pic>
      <p:sp>
        <p:nvSpPr>
          <p:cNvPr id="4" name="Text Placeholder 3">
            <a:extLst>
              <a:ext uri="{FF2B5EF4-FFF2-40B4-BE49-F238E27FC236}">
                <a16:creationId xmlns:a16="http://schemas.microsoft.com/office/drawing/2014/main" id="{0A4B085B-48A6-9F3B-8D7D-A7E478E18805}"/>
              </a:ext>
            </a:extLst>
          </p:cNvPr>
          <p:cNvSpPr>
            <a:spLocks noGrp="1"/>
          </p:cNvSpPr>
          <p:nvPr>
            <p:ph type="body" sz="half" idx="2"/>
          </p:nvPr>
        </p:nvSpPr>
        <p:spPr/>
        <p:txBody>
          <a:bodyPr/>
          <a:lstStyle/>
          <a:p>
            <a:r>
              <a:rPr lang="en-IN" dirty="0"/>
              <a:t>A donut chart is used for composition analysis</a:t>
            </a:r>
          </a:p>
          <a:p>
            <a:r>
              <a:rPr lang="en-IN" dirty="0"/>
              <a:t>In tableau a donut chart is not available </a:t>
            </a:r>
          </a:p>
          <a:p>
            <a:r>
              <a:rPr lang="en-IN" dirty="0"/>
              <a:t>The donut chart shown here is made by combining two pie charts </a:t>
            </a:r>
          </a:p>
          <a:p>
            <a:r>
              <a:rPr lang="en-IN" dirty="0"/>
              <a:t>There chart represent the half time home team goals to the total goals of home team </a:t>
            </a:r>
          </a:p>
          <a:p>
            <a:r>
              <a:rPr lang="en-IN" dirty="0"/>
              <a:t>From there charts we can say a team always plays better in the second half</a:t>
            </a:r>
          </a:p>
        </p:txBody>
      </p:sp>
    </p:spTree>
    <p:extLst>
      <p:ext uri="{BB962C8B-B14F-4D97-AF65-F5344CB8AC3E}">
        <p14:creationId xmlns:p14="http://schemas.microsoft.com/office/powerpoint/2010/main" val="1288440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257C-345C-4B9C-DB17-123A5826BFA6}"/>
              </a:ext>
            </a:extLst>
          </p:cNvPr>
          <p:cNvSpPr>
            <a:spLocks noGrp="1"/>
          </p:cNvSpPr>
          <p:nvPr>
            <p:ph type="title"/>
          </p:nvPr>
        </p:nvSpPr>
        <p:spPr/>
        <p:txBody>
          <a:bodyPr/>
          <a:lstStyle/>
          <a:p>
            <a:r>
              <a:rPr lang="en-IN" dirty="0"/>
              <a:t>Filled map</a:t>
            </a:r>
          </a:p>
        </p:txBody>
      </p:sp>
      <p:pic>
        <p:nvPicPr>
          <p:cNvPr id="6" name="Content Placeholder 5">
            <a:extLst>
              <a:ext uri="{FF2B5EF4-FFF2-40B4-BE49-F238E27FC236}">
                <a16:creationId xmlns:a16="http://schemas.microsoft.com/office/drawing/2014/main" id="{E1537CDB-E4C6-4DDE-9739-4D5FB7BB55BC}"/>
              </a:ext>
            </a:extLst>
          </p:cNvPr>
          <p:cNvPicPr>
            <a:picLocks noGrp="1" noChangeAspect="1"/>
          </p:cNvPicPr>
          <p:nvPr>
            <p:ph idx="1"/>
          </p:nvPr>
        </p:nvPicPr>
        <p:blipFill>
          <a:blip r:embed="rId2"/>
          <a:stretch>
            <a:fillRect/>
          </a:stretch>
        </p:blipFill>
        <p:spPr>
          <a:xfrm>
            <a:off x="5715000" y="1876010"/>
            <a:ext cx="5678488" cy="3077404"/>
          </a:xfrm>
        </p:spPr>
      </p:pic>
      <p:sp>
        <p:nvSpPr>
          <p:cNvPr id="4" name="Text Placeholder 3">
            <a:extLst>
              <a:ext uri="{FF2B5EF4-FFF2-40B4-BE49-F238E27FC236}">
                <a16:creationId xmlns:a16="http://schemas.microsoft.com/office/drawing/2014/main" id="{A0709EE6-6F1E-9BF9-B060-99385BA51ECA}"/>
              </a:ext>
            </a:extLst>
          </p:cNvPr>
          <p:cNvSpPr>
            <a:spLocks noGrp="1"/>
          </p:cNvSpPr>
          <p:nvPr>
            <p:ph type="body" sz="half" idx="2"/>
          </p:nvPr>
        </p:nvSpPr>
        <p:spPr/>
        <p:txBody>
          <a:bodyPr/>
          <a:lstStyle/>
          <a:p>
            <a:r>
              <a:rPr lang="en-IN" dirty="0"/>
              <a:t>A filled map is used for graphical analysis . It is also called choropleth.</a:t>
            </a:r>
          </a:p>
          <a:p>
            <a:r>
              <a:rPr lang="en-IN" dirty="0"/>
              <a:t>The graph shown here shows the country vice attendance </a:t>
            </a:r>
          </a:p>
          <a:p>
            <a:r>
              <a:rPr lang="en-IN" dirty="0"/>
              <a:t>From here we can say that Brazil has the most number of football watchers</a:t>
            </a:r>
          </a:p>
        </p:txBody>
      </p:sp>
    </p:spTree>
    <p:extLst>
      <p:ext uri="{BB962C8B-B14F-4D97-AF65-F5344CB8AC3E}">
        <p14:creationId xmlns:p14="http://schemas.microsoft.com/office/powerpoint/2010/main" val="2934866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54951-2A45-9D15-059E-C0C423A8E243}"/>
              </a:ext>
            </a:extLst>
          </p:cNvPr>
          <p:cNvSpPr>
            <a:spLocks noGrp="1"/>
          </p:cNvSpPr>
          <p:nvPr>
            <p:ph type="title"/>
          </p:nvPr>
        </p:nvSpPr>
        <p:spPr/>
        <p:txBody>
          <a:bodyPr/>
          <a:lstStyle/>
          <a:p>
            <a:r>
              <a:rPr lang="en-IN" dirty="0"/>
              <a:t>Tree map</a:t>
            </a:r>
          </a:p>
        </p:txBody>
      </p:sp>
      <p:pic>
        <p:nvPicPr>
          <p:cNvPr id="6" name="Content Placeholder 5">
            <a:extLst>
              <a:ext uri="{FF2B5EF4-FFF2-40B4-BE49-F238E27FC236}">
                <a16:creationId xmlns:a16="http://schemas.microsoft.com/office/drawing/2014/main" id="{BF03CB80-1E04-B7BD-4886-869443B683F7}"/>
              </a:ext>
            </a:extLst>
          </p:cNvPr>
          <p:cNvPicPr>
            <a:picLocks noGrp="1" noChangeAspect="1"/>
          </p:cNvPicPr>
          <p:nvPr>
            <p:ph idx="1"/>
          </p:nvPr>
        </p:nvPicPr>
        <p:blipFill>
          <a:blip r:embed="rId2"/>
          <a:stretch>
            <a:fillRect/>
          </a:stretch>
        </p:blipFill>
        <p:spPr>
          <a:xfrm>
            <a:off x="5715000" y="1554787"/>
            <a:ext cx="5678488" cy="3719851"/>
          </a:xfrm>
        </p:spPr>
      </p:pic>
      <p:sp>
        <p:nvSpPr>
          <p:cNvPr id="4" name="Text Placeholder 3">
            <a:extLst>
              <a:ext uri="{FF2B5EF4-FFF2-40B4-BE49-F238E27FC236}">
                <a16:creationId xmlns:a16="http://schemas.microsoft.com/office/drawing/2014/main" id="{D01FDC35-48A4-D94B-ABEF-E560EBD7AD67}"/>
              </a:ext>
            </a:extLst>
          </p:cNvPr>
          <p:cNvSpPr>
            <a:spLocks noGrp="1"/>
          </p:cNvSpPr>
          <p:nvPr>
            <p:ph type="body" sz="half" idx="2"/>
          </p:nvPr>
        </p:nvSpPr>
        <p:spPr/>
        <p:txBody>
          <a:bodyPr/>
          <a:lstStyle/>
          <a:p>
            <a:r>
              <a:rPr lang="en-IN" dirty="0"/>
              <a:t>A tree map shows the relationship between a dimensional and a measurable quantity </a:t>
            </a:r>
          </a:p>
          <a:p>
            <a:r>
              <a:rPr lang="en-IN" dirty="0"/>
              <a:t>Here the tree map shows in which stadium most number of goals were made </a:t>
            </a:r>
          </a:p>
          <a:p>
            <a:r>
              <a:rPr lang="en-IN" dirty="0"/>
              <a:t>This can be a beneficial information as watching matches in there stadium can be very delightful for the audience</a:t>
            </a:r>
          </a:p>
          <a:p>
            <a:r>
              <a:rPr lang="en-IN" dirty="0"/>
              <a:t>A parameter is also given to adjust the number of stadiums to be displayed</a:t>
            </a:r>
          </a:p>
        </p:txBody>
      </p:sp>
      <p:pic>
        <p:nvPicPr>
          <p:cNvPr id="5" name="Picture 4">
            <a:extLst>
              <a:ext uri="{FF2B5EF4-FFF2-40B4-BE49-F238E27FC236}">
                <a16:creationId xmlns:a16="http://schemas.microsoft.com/office/drawing/2014/main" id="{1F4ADE42-B5CD-2AEC-E9BC-A4BF0CF76671}"/>
              </a:ext>
            </a:extLst>
          </p:cNvPr>
          <p:cNvPicPr>
            <a:picLocks noChangeAspect="1"/>
          </p:cNvPicPr>
          <p:nvPr/>
        </p:nvPicPr>
        <p:blipFill>
          <a:blip r:embed="rId3"/>
          <a:stretch>
            <a:fillRect/>
          </a:stretch>
        </p:blipFill>
        <p:spPr>
          <a:xfrm>
            <a:off x="9890774" y="1265136"/>
            <a:ext cx="1277098" cy="579302"/>
          </a:xfrm>
          <a:prstGeom prst="rect">
            <a:avLst/>
          </a:prstGeom>
        </p:spPr>
      </p:pic>
    </p:spTree>
    <p:extLst>
      <p:ext uri="{BB962C8B-B14F-4D97-AF65-F5344CB8AC3E}">
        <p14:creationId xmlns:p14="http://schemas.microsoft.com/office/powerpoint/2010/main" val="416226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A334-402D-E2D9-AE2C-AAF6DC2FC2FB}"/>
              </a:ext>
            </a:extLst>
          </p:cNvPr>
          <p:cNvSpPr>
            <a:spLocks noGrp="1"/>
          </p:cNvSpPr>
          <p:nvPr>
            <p:ph type="title"/>
          </p:nvPr>
        </p:nvSpPr>
        <p:spPr/>
        <p:txBody>
          <a:bodyPr/>
          <a:lstStyle/>
          <a:p>
            <a:r>
              <a:rPr lang="en-IN" dirty="0"/>
              <a:t>Heat map</a:t>
            </a:r>
          </a:p>
        </p:txBody>
      </p:sp>
      <p:pic>
        <p:nvPicPr>
          <p:cNvPr id="6" name="Content Placeholder 5">
            <a:extLst>
              <a:ext uri="{FF2B5EF4-FFF2-40B4-BE49-F238E27FC236}">
                <a16:creationId xmlns:a16="http://schemas.microsoft.com/office/drawing/2014/main" id="{ACB7B4A8-256B-123A-1DFC-609BE291047A}"/>
              </a:ext>
            </a:extLst>
          </p:cNvPr>
          <p:cNvPicPr>
            <a:picLocks noGrp="1" noChangeAspect="1"/>
          </p:cNvPicPr>
          <p:nvPr>
            <p:ph idx="1"/>
          </p:nvPr>
        </p:nvPicPr>
        <p:blipFill>
          <a:blip r:embed="rId2"/>
          <a:stretch>
            <a:fillRect/>
          </a:stretch>
        </p:blipFill>
        <p:spPr>
          <a:xfrm>
            <a:off x="6096000" y="1493799"/>
            <a:ext cx="5678488" cy="3271557"/>
          </a:xfrm>
        </p:spPr>
      </p:pic>
      <p:sp>
        <p:nvSpPr>
          <p:cNvPr id="4" name="Text Placeholder 3">
            <a:extLst>
              <a:ext uri="{FF2B5EF4-FFF2-40B4-BE49-F238E27FC236}">
                <a16:creationId xmlns:a16="http://schemas.microsoft.com/office/drawing/2014/main" id="{D43559D1-D2A6-A3B8-59B8-0807A9E3C570}"/>
              </a:ext>
            </a:extLst>
          </p:cNvPr>
          <p:cNvSpPr>
            <a:spLocks noGrp="1"/>
          </p:cNvSpPr>
          <p:nvPr>
            <p:ph type="body" sz="half" idx="2"/>
          </p:nvPr>
        </p:nvSpPr>
        <p:spPr/>
        <p:txBody>
          <a:bodyPr/>
          <a:lstStyle/>
          <a:p>
            <a:r>
              <a:rPr lang="en-IN" dirty="0"/>
              <a:t>A heat map shows the relationship between two quantities on the basis of size </a:t>
            </a:r>
          </a:p>
          <a:p>
            <a:r>
              <a:rPr lang="en-IN" dirty="0"/>
              <a:t>Our data has a total of 78 countries</a:t>
            </a:r>
          </a:p>
          <a:p>
            <a:r>
              <a:rPr lang="en-IN" dirty="0"/>
              <a:t>In the shown heat map a group of the top 10 performing countries is made . And the other 68 countries are placed in other group .</a:t>
            </a:r>
          </a:p>
          <a:p>
            <a:r>
              <a:rPr lang="en-IN" dirty="0"/>
              <a:t> This shows the total goals made by the top 10 countries is grater than the rest 68 countries</a:t>
            </a:r>
          </a:p>
        </p:txBody>
      </p:sp>
    </p:spTree>
    <p:extLst>
      <p:ext uri="{BB962C8B-B14F-4D97-AF65-F5344CB8AC3E}">
        <p14:creationId xmlns:p14="http://schemas.microsoft.com/office/powerpoint/2010/main" val="3070474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E4A8-2B87-E308-B1BA-54D1175538E5}"/>
              </a:ext>
            </a:extLst>
          </p:cNvPr>
          <p:cNvSpPr>
            <a:spLocks noGrp="1"/>
          </p:cNvSpPr>
          <p:nvPr>
            <p:ph type="title"/>
          </p:nvPr>
        </p:nvSpPr>
        <p:spPr/>
        <p:txBody>
          <a:bodyPr/>
          <a:lstStyle/>
          <a:p>
            <a:r>
              <a:rPr lang="en-IN" dirty="0"/>
              <a:t>Lollipop chart</a:t>
            </a:r>
          </a:p>
        </p:txBody>
      </p:sp>
      <p:sp>
        <p:nvSpPr>
          <p:cNvPr id="3" name="Content Placeholder 2">
            <a:extLst>
              <a:ext uri="{FF2B5EF4-FFF2-40B4-BE49-F238E27FC236}">
                <a16:creationId xmlns:a16="http://schemas.microsoft.com/office/drawing/2014/main" id="{1850F284-16D0-E86D-5D1C-AC7274A2CEA2}"/>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F5CE142D-DE6C-FE85-0EA2-13D2D80ED0AE}"/>
              </a:ext>
            </a:extLst>
          </p:cNvPr>
          <p:cNvSpPr>
            <a:spLocks noGrp="1"/>
          </p:cNvSpPr>
          <p:nvPr>
            <p:ph type="body" sz="half" idx="2"/>
          </p:nvPr>
        </p:nvSpPr>
        <p:spPr/>
        <p:txBody>
          <a:bodyPr/>
          <a:lstStyle/>
          <a:p>
            <a:r>
              <a:rPr lang="en-IN" dirty="0"/>
              <a:t>A lollipop chart is a variation of bar graph where data points are represented as circles on horizontal or vertical axis</a:t>
            </a:r>
          </a:p>
          <a:p>
            <a:r>
              <a:rPr lang="en-IN" dirty="0"/>
              <a:t>Lollipop chart is not available in tableau </a:t>
            </a:r>
          </a:p>
          <a:p>
            <a:r>
              <a:rPr lang="en-IN" dirty="0"/>
              <a:t>The chart here is created by mixing two charts</a:t>
            </a:r>
          </a:p>
          <a:p>
            <a:r>
              <a:rPr lang="en-IN" dirty="0"/>
              <a:t>Here the chart represents the time classification and the total number of goals scored </a:t>
            </a:r>
          </a:p>
          <a:p>
            <a:r>
              <a:rPr lang="en-IN" dirty="0"/>
              <a:t>Hence the maximum number of goals are scored in evening</a:t>
            </a:r>
          </a:p>
          <a:p>
            <a:endParaRPr lang="en-IN" dirty="0"/>
          </a:p>
          <a:p>
            <a:endParaRPr lang="en-IN" dirty="0"/>
          </a:p>
        </p:txBody>
      </p:sp>
      <p:pic>
        <p:nvPicPr>
          <p:cNvPr id="8" name="Picture 7">
            <a:extLst>
              <a:ext uri="{FF2B5EF4-FFF2-40B4-BE49-F238E27FC236}">
                <a16:creationId xmlns:a16="http://schemas.microsoft.com/office/drawing/2014/main" id="{0F9D80AE-9E6C-F9A3-82C2-A89489CE8839}"/>
              </a:ext>
            </a:extLst>
          </p:cNvPr>
          <p:cNvPicPr>
            <a:picLocks noChangeAspect="1"/>
          </p:cNvPicPr>
          <p:nvPr/>
        </p:nvPicPr>
        <p:blipFill>
          <a:blip r:embed="rId2"/>
          <a:stretch>
            <a:fillRect/>
          </a:stretch>
        </p:blipFill>
        <p:spPr>
          <a:xfrm>
            <a:off x="5518355" y="1809025"/>
            <a:ext cx="6457336" cy="3239949"/>
          </a:xfrm>
          <a:prstGeom prst="rect">
            <a:avLst/>
          </a:prstGeom>
        </p:spPr>
      </p:pic>
    </p:spTree>
    <p:extLst>
      <p:ext uri="{BB962C8B-B14F-4D97-AF65-F5344CB8AC3E}">
        <p14:creationId xmlns:p14="http://schemas.microsoft.com/office/powerpoint/2010/main" val="4274563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2E9B4-B5B8-B6E9-50D8-3B80F083BECC}"/>
              </a:ext>
            </a:extLst>
          </p:cNvPr>
          <p:cNvSpPr>
            <a:spLocks noGrp="1"/>
          </p:cNvSpPr>
          <p:nvPr>
            <p:ph type="title"/>
          </p:nvPr>
        </p:nvSpPr>
        <p:spPr/>
        <p:txBody>
          <a:bodyPr/>
          <a:lstStyle/>
          <a:p>
            <a:r>
              <a:rPr lang="en-IN" dirty="0"/>
              <a:t>Text table</a:t>
            </a:r>
          </a:p>
        </p:txBody>
      </p:sp>
      <p:sp>
        <p:nvSpPr>
          <p:cNvPr id="4" name="Text Placeholder 3">
            <a:extLst>
              <a:ext uri="{FF2B5EF4-FFF2-40B4-BE49-F238E27FC236}">
                <a16:creationId xmlns:a16="http://schemas.microsoft.com/office/drawing/2014/main" id="{0A3F6C51-102F-D740-2BED-AD569ABB9489}"/>
              </a:ext>
            </a:extLst>
          </p:cNvPr>
          <p:cNvSpPr>
            <a:spLocks noGrp="1"/>
          </p:cNvSpPr>
          <p:nvPr>
            <p:ph type="body" sz="half" idx="2"/>
          </p:nvPr>
        </p:nvSpPr>
        <p:spPr/>
        <p:txBody>
          <a:bodyPr/>
          <a:lstStyle/>
          <a:p>
            <a:r>
              <a:rPr lang="en-IN" dirty="0"/>
              <a:t>Many times while representing the values through charts same data gets lost hence some times the use of text table is done</a:t>
            </a:r>
          </a:p>
          <a:p>
            <a:r>
              <a:rPr lang="en-IN" dirty="0"/>
              <a:t>The table here represents year vice at what time the finals are played</a:t>
            </a:r>
          </a:p>
          <a:p>
            <a:r>
              <a:rPr lang="en-IN" dirty="0"/>
              <a:t>The finals are played most in noon but with the passing years it is being shifted to noon</a:t>
            </a:r>
          </a:p>
          <a:p>
            <a:endParaRPr lang="en-IN" dirty="0"/>
          </a:p>
        </p:txBody>
      </p:sp>
      <p:pic>
        <p:nvPicPr>
          <p:cNvPr id="10" name="Content Placeholder 9">
            <a:extLst>
              <a:ext uri="{FF2B5EF4-FFF2-40B4-BE49-F238E27FC236}">
                <a16:creationId xmlns:a16="http://schemas.microsoft.com/office/drawing/2014/main" id="{11251F9C-82A9-653E-90BD-8FB3E6B86C5B}"/>
              </a:ext>
            </a:extLst>
          </p:cNvPr>
          <p:cNvPicPr>
            <a:picLocks noGrp="1" noChangeAspect="1"/>
          </p:cNvPicPr>
          <p:nvPr>
            <p:ph idx="1"/>
          </p:nvPr>
        </p:nvPicPr>
        <p:blipFill>
          <a:blip r:embed="rId2"/>
          <a:stretch>
            <a:fillRect/>
          </a:stretch>
        </p:blipFill>
        <p:spPr>
          <a:xfrm>
            <a:off x="5723305" y="1340189"/>
            <a:ext cx="6144232" cy="4499079"/>
          </a:xfrm>
        </p:spPr>
      </p:pic>
    </p:spTree>
    <p:extLst>
      <p:ext uri="{BB962C8B-B14F-4D97-AF65-F5344CB8AC3E}">
        <p14:creationId xmlns:p14="http://schemas.microsoft.com/office/powerpoint/2010/main" val="1436135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342C-ED10-11DF-E45D-9FABB9E9CB69}"/>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74A7825A-9273-2FF3-35B3-DA815BD64E51}"/>
              </a:ext>
            </a:extLst>
          </p:cNvPr>
          <p:cNvSpPr>
            <a:spLocks noGrp="1"/>
          </p:cNvSpPr>
          <p:nvPr>
            <p:ph idx="1"/>
          </p:nvPr>
        </p:nvSpPr>
        <p:spPr>
          <a:xfrm>
            <a:off x="1024128" y="2084832"/>
            <a:ext cx="9720073" cy="4023360"/>
          </a:xfrm>
        </p:spPr>
        <p:txBody>
          <a:bodyPr>
            <a:normAutofit fontScale="92500" lnSpcReduction="20000"/>
          </a:bodyPr>
          <a:lstStyle/>
          <a:p>
            <a:pPr marL="0" indent="0">
              <a:buNone/>
            </a:pPr>
            <a:r>
              <a:rPr lang="en-IN" dirty="0"/>
              <a:t>Football is one of the most loved game around the word . Every 4 years FIFA world cup is played between many countries .</a:t>
            </a:r>
          </a:p>
          <a:p>
            <a:pPr marL="0" indent="0">
              <a:buNone/>
            </a:pPr>
            <a:endParaRPr lang="en-IN" dirty="0"/>
          </a:p>
          <a:p>
            <a:pPr marL="0" indent="0">
              <a:buNone/>
            </a:pPr>
            <a:r>
              <a:rPr lang="en-IN" dirty="0"/>
              <a:t>The past years analysis of this championship can be very helpful as it helps us know about the past and predict the future of the same. In our table we have the records  of this championship from 1930 to 2014</a:t>
            </a:r>
          </a:p>
          <a:p>
            <a:pPr marL="0" indent="0">
              <a:buNone/>
            </a:pPr>
            <a:endParaRPr lang="en-IN" dirty="0"/>
          </a:p>
          <a:p>
            <a:pPr marL="0" indent="0">
              <a:buNone/>
            </a:pPr>
            <a:r>
              <a:rPr lang="en-IN" dirty="0"/>
              <a:t>This data is useful for designing strategies, deciding the fare of tickets and for the stakeholders to accordingly invest the money </a:t>
            </a:r>
          </a:p>
          <a:p>
            <a:pPr marL="0" indent="0">
              <a:buNone/>
            </a:pPr>
            <a:endParaRPr lang="en-IN" dirty="0"/>
          </a:p>
          <a:p>
            <a:pPr marL="0" indent="0">
              <a:buNone/>
            </a:pPr>
            <a:r>
              <a:rPr lang="en-IN" dirty="0"/>
              <a:t>We may also use this data to compare the performance of various countries or a country’s present performance with its past etc.</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327829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8485-89A9-5AD9-0BE5-E4C50EB86099}"/>
              </a:ext>
            </a:extLst>
          </p:cNvPr>
          <p:cNvSpPr>
            <a:spLocks noGrp="1"/>
          </p:cNvSpPr>
          <p:nvPr>
            <p:ph type="title"/>
          </p:nvPr>
        </p:nvSpPr>
        <p:spPr/>
        <p:txBody>
          <a:bodyPr/>
          <a:lstStyle/>
          <a:p>
            <a:r>
              <a:rPr lang="en-IN" dirty="0"/>
              <a:t>Story telling </a:t>
            </a:r>
          </a:p>
        </p:txBody>
      </p:sp>
      <p:sp>
        <p:nvSpPr>
          <p:cNvPr id="3" name="Content Placeholder 2">
            <a:extLst>
              <a:ext uri="{FF2B5EF4-FFF2-40B4-BE49-F238E27FC236}">
                <a16:creationId xmlns:a16="http://schemas.microsoft.com/office/drawing/2014/main" id="{84A6C710-9458-B231-03D3-9657F5C23DCF}"/>
              </a:ext>
            </a:extLst>
          </p:cNvPr>
          <p:cNvSpPr>
            <a:spLocks noGrp="1"/>
          </p:cNvSpPr>
          <p:nvPr>
            <p:ph sz="half" idx="1"/>
          </p:nvPr>
        </p:nvSpPr>
        <p:spPr>
          <a:xfrm>
            <a:off x="1024127" y="2286000"/>
            <a:ext cx="4255796" cy="4023360"/>
          </a:xfrm>
        </p:spPr>
        <p:txBody>
          <a:bodyPr/>
          <a:lstStyle/>
          <a:p>
            <a:r>
              <a:rPr lang="en-IN" dirty="0"/>
              <a:t>In tableau many times complicated charts are made which may be a little difficult to understand hence for the comfort of users a story telling option is given to explain the charts that are made</a:t>
            </a:r>
          </a:p>
        </p:txBody>
      </p:sp>
      <p:pic>
        <p:nvPicPr>
          <p:cNvPr id="6" name="Content Placeholder 5">
            <a:extLst>
              <a:ext uri="{FF2B5EF4-FFF2-40B4-BE49-F238E27FC236}">
                <a16:creationId xmlns:a16="http://schemas.microsoft.com/office/drawing/2014/main" id="{9527AC0D-33B1-00D9-E491-8C4C0A1DB70E}"/>
              </a:ext>
            </a:extLst>
          </p:cNvPr>
          <p:cNvPicPr>
            <a:picLocks noGrp="1" noChangeAspect="1"/>
          </p:cNvPicPr>
          <p:nvPr>
            <p:ph sz="half" idx="2"/>
          </p:nvPr>
        </p:nvPicPr>
        <p:blipFill>
          <a:blip r:embed="rId2"/>
          <a:stretch>
            <a:fillRect/>
          </a:stretch>
        </p:blipFill>
        <p:spPr>
          <a:xfrm>
            <a:off x="6119432" y="285166"/>
            <a:ext cx="4754562" cy="2099715"/>
          </a:xfrm>
        </p:spPr>
      </p:pic>
      <p:pic>
        <p:nvPicPr>
          <p:cNvPr id="14" name="Picture 13">
            <a:extLst>
              <a:ext uri="{FF2B5EF4-FFF2-40B4-BE49-F238E27FC236}">
                <a16:creationId xmlns:a16="http://schemas.microsoft.com/office/drawing/2014/main" id="{83992588-45D5-BD50-0266-AA05EDE45B28}"/>
              </a:ext>
            </a:extLst>
          </p:cNvPr>
          <p:cNvPicPr>
            <a:picLocks noChangeAspect="1"/>
          </p:cNvPicPr>
          <p:nvPr/>
        </p:nvPicPr>
        <p:blipFill>
          <a:blip r:embed="rId3"/>
          <a:stretch>
            <a:fillRect/>
          </a:stretch>
        </p:blipFill>
        <p:spPr>
          <a:xfrm>
            <a:off x="6096000" y="2265767"/>
            <a:ext cx="4801426" cy="2099715"/>
          </a:xfrm>
          <a:prstGeom prst="rect">
            <a:avLst/>
          </a:prstGeom>
        </p:spPr>
      </p:pic>
      <p:pic>
        <p:nvPicPr>
          <p:cNvPr id="16" name="Picture 15">
            <a:extLst>
              <a:ext uri="{FF2B5EF4-FFF2-40B4-BE49-F238E27FC236}">
                <a16:creationId xmlns:a16="http://schemas.microsoft.com/office/drawing/2014/main" id="{10B00F8F-23D9-AA1A-2A9E-1135A0B85D14}"/>
              </a:ext>
            </a:extLst>
          </p:cNvPr>
          <p:cNvPicPr>
            <a:picLocks noChangeAspect="1"/>
          </p:cNvPicPr>
          <p:nvPr/>
        </p:nvPicPr>
        <p:blipFill>
          <a:blip r:embed="rId4"/>
          <a:stretch>
            <a:fillRect/>
          </a:stretch>
        </p:blipFill>
        <p:spPr>
          <a:xfrm>
            <a:off x="6279529" y="4546417"/>
            <a:ext cx="4801426" cy="2254505"/>
          </a:xfrm>
          <a:prstGeom prst="rect">
            <a:avLst/>
          </a:prstGeom>
        </p:spPr>
      </p:pic>
    </p:spTree>
    <p:extLst>
      <p:ext uri="{BB962C8B-B14F-4D97-AF65-F5344CB8AC3E}">
        <p14:creationId xmlns:p14="http://schemas.microsoft.com/office/powerpoint/2010/main" val="647839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CD66-10A7-ACD2-CE08-B4DD807E652F}"/>
              </a:ext>
            </a:extLst>
          </p:cNvPr>
          <p:cNvSpPr>
            <a:spLocks noGrp="1"/>
          </p:cNvSpPr>
          <p:nvPr>
            <p:ph type="title"/>
          </p:nvPr>
        </p:nvSpPr>
        <p:spPr/>
        <p:txBody>
          <a:bodyPr/>
          <a:lstStyle/>
          <a:p>
            <a:r>
              <a:rPr lang="en-IN" dirty="0"/>
              <a:t>dashboard</a:t>
            </a:r>
          </a:p>
        </p:txBody>
      </p:sp>
      <p:pic>
        <p:nvPicPr>
          <p:cNvPr id="6" name="Content Placeholder 5">
            <a:extLst>
              <a:ext uri="{FF2B5EF4-FFF2-40B4-BE49-F238E27FC236}">
                <a16:creationId xmlns:a16="http://schemas.microsoft.com/office/drawing/2014/main" id="{6B822183-2D9A-8F12-EAD6-7F1FCAB4A813}"/>
              </a:ext>
            </a:extLst>
          </p:cNvPr>
          <p:cNvPicPr>
            <a:picLocks noGrp="1" noChangeAspect="1"/>
          </p:cNvPicPr>
          <p:nvPr>
            <p:ph idx="1"/>
          </p:nvPr>
        </p:nvPicPr>
        <p:blipFill>
          <a:blip r:embed="rId2"/>
          <a:stretch>
            <a:fillRect/>
          </a:stretch>
        </p:blipFill>
        <p:spPr>
          <a:xfrm>
            <a:off x="5823154" y="499529"/>
            <a:ext cx="5267633" cy="2568171"/>
          </a:xfrm>
        </p:spPr>
      </p:pic>
      <p:sp>
        <p:nvSpPr>
          <p:cNvPr id="4" name="Text Placeholder 3">
            <a:extLst>
              <a:ext uri="{FF2B5EF4-FFF2-40B4-BE49-F238E27FC236}">
                <a16:creationId xmlns:a16="http://schemas.microsoft.com/office/drawing/2014/main" id="{DEFF350E-E6BA-A0A2-4D82-EED6C15D143B}"/>
              </a:ext>
            </a:extLst>
          </p:cNvPr>
          <p:cNvSpPr>
            <a:spLocks noGrp="1"/>
          </p:cNvSpPr>
          <p:nvPr>
            <p:ph type="body" sz="half" idx="2"/>
          </p:nvPr>
        </p:nvSpPr>
        <p:spPr/>
        <p:txBody>
          <a:bodyPr/>
          <a:lstStyle/>
          <a:p>
            <a:r>
              <a:rPr lang="en-IN" dirty="0"/>
              <a:t>To combine all the sheets we have made we use a dash board so that all the information is available to us at a single place</a:t>
            </a:r>
          </a:p>
        </p:txBody>
      </p:sp>
      <p:pic>
        <p:nvPicPr>
          <p:cNvPr id="8" name="Picture 7">
            <a:extLst>
              <a:ext uri="{FF2B5EF4-FFF2-40B4-BE49-F238E27FC236}">
                <a16:creationId xmlns:a16="http://schemas.microsoft.com/office/drawing/2014/main" id="{DC676AF6-FD0E-7CF7-D5B4-72B2860342A0}"/>
              </a:ext>
            </a:extLst>
          </p:cNvPr>
          <p:cNvPicPr>
            <a:picLocks noChangeAspect="1"/>
          </p:cNvPicPr>
          <p:nvPr/>
        </p:nvPicPr>
        <p:blipFill>
          <a:blip r:embed="rId3"/>
          <a:stretch>
            <a:fillRect/>
          </a:stretch>
        </p:blipFill>
        <p:spPr>
          <a:xfrm>
            <a:off x="6222394" y="3992707"/>
            <a:ext cx="4945478" cy="2368766"/>
          </a:xfrm>
          <a:prstGeom prst="rect">
            <a:avLst/>
          </a:prstGeom>
        </p:spPr>
      </p:pic>
      <p:pic>
        <p:nvPicPr>
          <p:cNvPr id="10" name="Picture 9">
            <a:extLst>
              <a:ext uri="{FF2B5EF4-FFF2-40B4-BE49-F238E27FC236}">
                <a16:creationId xmlns:a16="http://schemas.microsoft.com/office/drawing/2014/main" id="{383C2A55-5136-F3EA-D955-1EDAD013A424}"/>
              </a:ext>
            </a:extLst>
          </p:cNvPr>
          <p:cNvPicPr>
            <a:picLocks noChangeAspect="1"/>
          </p:cNvPicPr>
          <p:nvPr/>
        </p:nvPicPr>
        <p:blipFill>
          <a:blip r:embed="rId4"/>
          <a:stretch>
            <a:fillRect/>
          </a:stretch>
        </p:blipFill>
        <p:spPr>
          <a:xfrm>
            <a:off x="551982" y="4017724"/>
            <a:ext cx="5105801" cy="2368767"/>
          </a:xfrm>
          <a:prstGeom prst="rect">
            <a:avLst/>
          </a:prstGeom>
        </p:spPr>
      </p:pic>
    </p:spTree>
    <p:extLst>
      <p:ext uri="{BB962C8B-B14F-4D97-AF65-F5344CB8AC3E}">
        <p14:creationId xmlns:p14="http://schemas.microsoft.com/office/powerpoint/2010/main" val="2064801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6F6D3-4160-8AE3-7033-C81E7111E734}"/>
              </a:ext>
            </a:extLst>
          </p:cNvPr>
          <p:cNvSpPr>
            <a:spLocks noGrp="1"/>
          </p:cNvSpPr>
          <p:nvPr>
            <p:ph type="title"/>
          </p:nvPr>
        </p:nvSpPr>
        <p:spPr/>
        <p:txBody>
          <a:bodyPr/>
          <a:lstStyle/>
          <a:p>
            <a:r>
              <a:rPr lang="en-IN" dirty="0"/>
              <a:t>Excel statistics</a:t>
            </a:r>
          </a:p>
        </p:txBody>
      </p:sp>
      <p:sp>
        <p:nvSpPr>
          <p:cNvPr id="5" name="Content Placeholder 4">
            <a:extLst>
              <a:ext uri="{FF2B5EF4-FFF2-40B4-BE49-F238E27FC236}">
                <a16:creationId xmlns:a16="http://schemas.microsoft.com/office/drawing/2014/main" id="{E3B5BDCF-0E5F-5EA2-6F67-2C28C956FA0D}"/>
              </a:ext>
            </a:extLst>
          </p:cNvPr>
          <p:cNvSpPr>
            <a:spLocks noGrp="1"/>
          </p:cNvSpPr>
          <p:nvPr>
            <p:ph idx="1"/>
          </p:nvPr>
        </p:nvSpPr>
        <p:spPr/>
        <p:txBody>
          <a:bodyPr/>
          <a:lstStyle/>
          <a:p>
            <a:r>
              <a:rPr lang="en-IN" dirty="0"/>
              <a:t>If we have a large data preforming statistics on it is crucial</a:t>
            </a:r>
          </a:p>
          <a:p>
            <a:endParaRPr lang="en-IN" dirty="0"/>
          </a:p>
          <a:p>
            <a:r>
              <a:rPr lang="en-IN" dirty="0"/>
              <a:t>By analysing the data statistically we can observe the patters ,trends and relationship with in the data that may not be obvious at first glance</a:t>
            </a:r>
          </a:p>
          <a:p>
            <a:endParaRPr lang="en-IN" dirty="0"/>
          </a:p>
          <a:p>
            <a:r>
              <a:rPr lang="en-IN" dirty="0"/>
              <a:t>It helps us draw meaningful conclusions ,make prediction , and understand the significance of data</a:t>
            </a:r>
          </a:p>
        </p:txBody>
      </p:sp>
    </p:spTree>
    <p:extLst>
      <p:ext uri="{BB962C8B-B14F-4D97-AF65-F5344CB8AC3E}">
        <p14:creationId xmlns:p14="http://schemas.microsoft.com/office/powerpoint/2010/main" val="2436107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9A39-4EEC-EFFB-F2EE-62BECE619747}"/>
              </a:ext>
            </a:extLst>
          </p:cNvPr>
          <p:cNvSpPr>
            <a:spLocks noGrp="1"/>
          </p:cNvSpPr>
          <p:nvPr>
            <p:ph type="title"/>
          </p:nvPr>
        </p:nvSpPr>
        <p:spPr/>
        <p:txBody>
          <a:bodyPr/>
          <a:lstStyle/>
          <a:p>
            <a:r>
              <a:rPr lang="en-IN" dirty="0"/>
              <a:t>Box and whisker</a:t>
            </a:r>
          </a:p>
        </p:txBody>
      </p:sp>
      <p:sp>
        <p:nvSpPr>
          <p:cNvPr id="3" name="Content Placeholder 2">
            <a:extLst>
              <a:ext uri="{FF2B5EF4-FFF2-40B4-BE49-F238E27FC236}">
                <a16:creationId xmlns:a16="http://schemas.microsoft.com/office/drawing/2014/main" id="{A841D86A-BF73-323A-347A-8B62262F12D3}"/>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45037D00-5F4A-481D-CCB6-C901B22DAE13}"/>
              </a:ext>
            </a:extLst>
          </p:cNvPr>
          <p:cNvSpPr>
            <a:spLocks noGrp="1"/>
          </p:cNvSpPr>
          <p:nvPr>
            <p:ph type="body" sz="half" idx="2"/>
          </p:nvPr>
        </p:nvSpPr>
        <p:spPr/>
        <p:txBody>
          <a:bodyPr/>
          <a:lstStyle/>
          <a:p>
            <a:r>
              <a:rPr lang="en-IN" dirty="0"/>
              <a:t>It is a graphical representation of numerical data through quartiles.</a:t>
            </a:r>
          </a:p>
          <a:p>
            <a:r>
              <a:rPr lang="en-IN" dirty="0"/>
              <a:t>It shows the distribution of data and help identify outliners.</a:t>
            </a:r>
          </a:p>
          <a:p>
            <a:r>
              <a:rPr lang="en-IN" dirty="0"/>
              <a:t>The box plot here shows the quartiles of the attendance of the people who attended the match over the years</a:t>
            </a:r>
          </a:p>
          <a:p>
            <a:r>
              <a:rPr lang="en-IN" dirty="0"/>
              <a:t>The most number of repeated attendance is between 29800-60778</a:t>
            </a:r>
          </a:p>
          <a:p>
            <a:r>
              <a:rPr lang="en-IN" dirty="0"/>
              <a:t>And the maximum attendance is 173850</a:t>
            </a:r>
          </a:p>
          <a:p>
            <a:endParaRPr lang="en-IN" dirty="0"/>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B02151E6-C88B-7A27-72C0-AB42E5BE57F8}"/>
                  </a:ext>
                </a:extLst>
              </p:cNvPr>
              <p:cNvGraphicFramePr/>
              <p:nvPr>
                <p:extLst>
                  <p:ext uri="{D42A27DB-BD31-4B8C-83A1-F6EECF244321}">
                    <p14:modId xmlns:p14="http://schemas.microsoft.com/office/powerpoint/2010/main" val="814860955"/>
                  </p:ext>
                </p:extLst>
              </p:nvPr>
            </p:nvGraphicFramePr>
            <p:xfrm>
              <a:off x="5894439" y="1504335"/>
              <a:ext cx="4572000" cy="402483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B02151E6-C88B-7A27-72C0-AB42E5BE57F8}"/>
                  </a:ext>
                </a:extLst>
              </p:cNvPr>
              <p:cNvPicPr>
                <a:picLocks noGrp="1" noRot="1" noChangeAspect="1" noMove="1" noResize="1" noEditPoints="1" noAdjustHandles="1" noChangeArrowheads="1" noChangeShapeType="1"/>
              </p:cNvPicPr>
              <p:nvPr/>
            </p:nvPicPr>
            <p:blipFill>
              <a:blip r:embed="rId3"/>
              <a:stretch>
                <a:fillRect/>
              </a:stretch>
            </p:blipFill>
            <p:spPr>
              <a:xfrm>
                <a:off x="5894439" y="1504335"/>
                <a:ext cx="4572000" cy="4024835"/>
              </a:xfrm>
              <a:prstGeom prst="rect">
                <a:avLst/>
              </a:prstGeom>
            </p:spPr>
          </p:pic>
        </mc:Fallback>
      </mc:AlternateContent>
    </p:spTree>
    <p:extLst>
      <p:ext uri="{BB962C8B-B14F-4D97-AF65-F5344CB8AC3E}">
        <p14:creationId xmlns:p14="http://schemas.microsoft.com/office/powerpoint/2010/main" val="613841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563A-FED1-4526-78F3-2166B2B6CD09}"/>
              </a:ext>
            </a:extLst>
          </p:cNvPr>
          <p:cNvSpPr>
            <a:spLocks noGrp="1"/>
          </p:cNvSpPr>
          <p:nvPr>
            <p:ph type="title"/>
          </p:nvPr>
        </p:nvSpPr>
        <p:spPr/>
        <p:txBody>
          <a:bodyPr/>
          <a:lstStyle/>
          <a:p>
            <a:r>
              <a:rPr lang="en-IN" dirty="0"/>
              <a:t>Linear regression</a:t>
            </a:r>
          </a:p>
        </p:txBody>
      </p:sp>
      <p:sp>
        <p:nvSpPr>
          <p:cNvPr id="3" name="Content Placeholder 2">
            <a:extLst>
              <a:ext uri="{FF2B5EF4-FFF2-40B4-BE49-F238E27FC236}">
                <a16:creationId xmlns:a16="http://schemas.microsoft.com/office/drawing/2014/main" id="{61551FF8-5DCE-FC19-FB5B-86D3513613EA}"/>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04335AD7-6634-28CC-9FA6-702DB9F9A928}"/>
              </a:ext>
            </a:extLst>
          </p:cNvPr>
          <p:cNvSpPr>
            <a:spLocks noGrp="1"/>
          </p:cNvSpPr>
          <p:nvPr>
            <p:ph type="body" sz="half" idx="2"/>
          </p:nvPr>
        </p:nvSpPr>
        <p:spPr/>
        <p:txBody>
          <a:bodyPr/>
          <a:lstStyle/>
          <a:p>
            <a:r>
              <a:rPr lang="en-IN" dirty="0"/>
              <a:t>It allows us to analyse the relationship between two variable fitting a linear equation</a:t>
            </a:r>
          </a:p>
          <a:p>
            <a:r>
              <a:rPr lang="en-IN" dirty="0"/>
              <a:t>The linear equation is in the form of y=</a:t>
            </a:r>
            <a:r>
              <a:rPr lang="en-IN" dirty="0" err="1"/>
              <a:t>mx+b</a:t>
            </a:r>
            <a:endParaRPr lang="en-IN" dirty="0"/>
          </a:p>
          <a:p>
            <a:r>
              <a:rPr lang="en-IN" dirty="0"/>
              <a:t>The chart here shows the relationship between attendance and years </a:t>
            </a:r>
          </a:p>
          <a:p>
            <a:r>
              <a:rPr lang="en-IN" dirty="0"/>
              <a:t>It consist of three values correlation, slope and intercept </a:t>
            </a:r>
          </a:p>
        </p:txBody>
      </p:sp>
      <p:graphicFrame>
        <p:nvGraphicFramePr>
          <p:cNvPr id="5" name="Chart 4">
            <a:extLst>
              <a:ext uri="{FF2B5EF4-FFF2-40B4-BE49-F238E27FC236}">
                <a16:creationId xmlns:a16="http://schemas.microsoft.com/office/drawing/2014/main" id="{B2FD6CF3-34E4-21F3-0630-6E8BEAFBF6B6}"/>
              </a:ext>
            </a:extLst>
          </p:cNvPr>
          <p:cNvGraphicFramePr>
            <a:graphicFrameLocks/>
          </p:cNvGraphicFramePr>
          <p:nvPr>
            <p:extLst>
              <p:ext uri="{D42A27DB-BD31-4B8C-83A1-F6EECF244321}">
                <p14:modId xmlns:p14="http://schemas.microsoft.com/office/powerpoint/2010/main" val="668651370"/>
              </p:ext>
            </p:extLst>
          </p:nvPr>
        </p:nvGraphicFramePr>
        <p:xfrm>
          <a:off x="6104382" y="1673942"/>
          <a:ext cx="4899660" cy="31143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26848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CA4D-8CE0-16E4-BE32-53BE781131EA}"/>
              </a:ext>
            </a:extLst>
          </p:cNvPr>
          <p:cNvSpPr>
            <a:spLocks noGrp="1"/>
          </p:cNvSpPr>
          <p:nvPr>
            <p:ph type="title"/>
          </p:nvPr>
        </p:nvSpPr>
        <p:spPr/>
        <p:txBody>
          <a:bodyPr/>
          <a:lstStyle/>
          <a:p>
            <a:r>
              <a:rPr lang="en-IN" dirty="0"/>
              <a:t>Descriptive STATISTICS</a:t>
            </a:r>
          </a:p>
        </p:txBody>
      </p:sp>
      <p:pic>
        <p:nvPicPr>
          <p:cNvPr id="6" name="Content Placeholder 5">
            <a:extLst>
              <a:ext uri="{FF2B5EF4-FFF2-40B4-BE49-F238E27FC236}">
                <a16:creationId xmlns:a16="http://schemas.microsoft.com/office/drawing/2014/main" id="{EE289ACF-6A5F-4185-F1BF-AACF8431F8FE}"/>
              </a:ext>
            </a:extLst>
          </p:cNvPr>
          <p:cNvPicPr>
            <a:picLocks noGrp="1" noChangeAspect="1"/>
          </p:cNvPicPr>
          <p:nvPr>
            <p:ph idx="1"/>
          </p:nvPr>
        </p:nvPicPr>
        <p:blipFill>
          <a:blip r:embed="rId2"/>
          <a:stretch>
            <a:fillRect/>
          </a:stretch>
        </p:blipFill>
        <p:spPr>
          <a:xfrm>
            <a:off x="5755244" y="2263948"/>
            <a:ext cx="2648320" cy="3429479"/>
          </a:xfrm>
        </p:spPr>
      </p:pic>
      <p:sp>
        <p:nvSpPr>
          <p:cNvPr id="4" name="Text Placeholder 3">
            <a:extLst>
              <a:ext uri="{FF2B5EF4-FFF2-40B4-BE49-F238E27FC236}">
                <a16:creationId xmlns:a16="http://schemas.microsoft.com/office/drawing/2014/main" id="{4567E674-40C0-32D2-F115-F5E49EDE1A32}"/>
              </a:ext>
            </a:extLst>
          </p:cNvPr>
          <p:cNvSpPr>
            <a:spLocks noGrp="1"/>
          </p:cNvSpPr>
          <p:nvPr>
            <p:ph type="body" sz="half" idx="2"/>
          </p:nvPr>
        </p:nvSpPr>
        <p:spPr/>
        <p:txBody>
          <a:bodyPr/>
          <a:lstStyle/>
          <a:p>
            <a:r>
              <a:rPr lang="en-IN" dirty="0"/>
              <a:t>Descriptive statistics help us summarizing and describing the features of dataset</a:t>
            </a:r>
          </a:p>
          <a:p>
            <a:r>
              <a:rPr lang="en-IN" dirty="0"/>
              <a:t>It can be done either by using the summary option or individual formula can be applied </a:t>
            </a:r>
          </a:p>
          <a:p>
            <a:r>
              <a:rPr lang="en-IN" dirty="0"/>
              <a:t>The given is the summary of attendance of the matches over years </a:t>
            </a:r>
          </a:p>
          <a:p>
            <a:r>
              <a:rPr lang="en-IN" dirty="0"/>
              <a:t>It has various field like mean , median, mode standard deviation , skewness etc.</a:t>
            </a:r>
          </a:p>
        </p:txBody>
      </p:sp>
      <p:pic>
        <p:nvPicPr>
          <p:cNvPr id="8" name="Picture 7">
            <a:extLst>
              <a:ext uri="{FF2B5EF4-FFF2-40B4-BE49-F238E27FC236}">
                <a16:creationId xmlns:a16="http://schemas.microsoft.com/office/drawing/2014/main" id="{4356EF45-5AEF-DB06-827C-347944B44F2B}"/>
              </a:ext>
            </a:extLst>
          </p:cNvPr>
          <p:cNvPicPr>
            <a:picLocks noChangeAspect="1"/>
          </p:cNvPicPr>
          <p:nvPr/>
        </p:nvPicPr>
        <p:blipFill>
          <a:blip r:embed="rId3"/>
          <a:stretch>
            <a:fillRect/>
          </a:stretch>
        </p:blipFill>
        <p:spPr>
          <a:xfrm>
            <a:off x="9182899" y="3114572"/>
            <a:ext cx="2105319" cy="2048161"/>
          </a:xfrm>
          <a:prstGeom prst="rect">
            <a:avLst/>
          </a:prstGeom>
        </p:spPr>
      </p:pic>
    </p:spTree>
    <p:extLst>
      <p:ext uri="{BB962C8B-B14F-4D97-AF65-F5344CB8AC3E}">
        <p14:creationId xmlns:p14="http://schemas.microsoft.com/office/powerpoint/2010/main" val="516539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E372-FED1-BC6D-873E-E8BE433ADCCD}"/>
              </a:ext>
            </a:extLst>
          </p:cNvPr>
          <p:cNvSpPr>
            <a:spLocks noGrp="1"/>
          </p:cNvSpPr>
          <p:nvPr>
            <p:ph type="title"/>
          </p:nvPr>
        </p:nvSpPr>
        <p:spPr/>
        <p:txBody>
          <a:bodyPr/>
          <a:lstStyle/>
          <a:p>
            <a:r>
              <a:rPr lang="en-IN" dirty="0"/>
              <a:t>T-test </a:t>
            </a:r>
          </a:p>
        </p:txBody>
      </p:sp>
      <p:pic>
        <p:nvPicPr>
          <p:cNvPr id="6" name="Content Placeholder 5">
            <a:extLst>
              <a:ext uri="{FF2B5EF4-FFF2-40B4-BE49-F238E27FC236}">
                <a16:creationId xmlns:a16="http://schemas.microsoft.com/office/drawing/2014/main" id="{117D5F34-4C55-F984-DE5A-9804460A5E01}"/>
              </a:ext>
            </a:extLst>
          </p:cNvPr>
          <p:cNvPicPr>
            <a:picLocks noGrp="1" noChangeAspect="1"/>
          </p:cNvPicPr>
          <p:nvPr>
            <p:ph idx="1"/>
          </p:nvPr>
        </p:nvPicPr>
        <p:blipFill>
          <a:blip r:embed="rId2"/>
          <a:stretch>
            <a:fillRect/>
          </a:stretch>
        </p:blipFill>
        <p:spPr>
          <a:xfrm>
            <a:off x="5715000" y="2404733"/>
            <a:ext cx="5678488" cy="2019959"/>
          </a:xfrm>
        </p:spPr>
      </p:pic>
      <p:sp>
        <p:nvSpPr>
          <p:cNvPr id="4" name="Text Placeholder 3">
            <a:extLst>
              <a:ext uri="{FF2B5EF4-FFF2-40B4-BE49-F238E27FC236}">
                <a16:creationId xmlns:a16="http://schemas.microsoft.com/office/drawing/2014/main" id="{8B4DA270-B9A6-F0CF-CBFD-08D3AD0CDE9A}"/>
              </a:ext>
            </a:extLst>
          </p:cNvPr>
          <p:cNvSpPr>
            <a:spLocks noGrp="1"/>
          </p:cNvSpPr>
          <p:nvPr>
            <p:ph type="body" sz="half" idx="2"/>
          </p:nvPr>
        </p:nvSpPr>
        <p:spPr/>
        <p:txBody>
          <a:bodyPr/>
          <a:lstStyle/>
          <a:p>
            <a:r>
              <a:rPr lang="en-IN" dirty="0"/>
              <a:t>A t test is a statical test used to determine if there is a significant difference between the means of the two groups</a:t>
            </a:r>
          </a:p>
          <a:p>
            <a:r>
              <a:rPr lang="en-IN" dirty="0"/>
              <a:t>The t test here shows the means of attendance when the winning team is home team and when the winning team is not the home team</a:t>
            </a:r>
          </a:p>
          <a:p>
            <a:r>
              <a:rPr lang="en-IN" dirty="0"/>
              <a:t>1-home team   2-not home team</a:t>
            </a:r>
          </a:p>
          <a:p>
            <a:r>
              <a:rPr lang="en-IN" dirty="0"/>
              <a:t>The t test is considered significant growth only when the p-value is grater than 0.05</a:t>
            </a:r>
          </a:p>
        </p:txBody>
      </p:sp>
    </p:spTree>
    <p:extLst>
      <p:ext uri="{BB962C8B-B14F-4D97-AF65-F5344CB8AC3E}">
        <p14:creationId xmlns:p14="http://schemas.microsoft.com/office/powerpoint/2010/main" val="1415581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AD0E-7D7C-2937-FFC2-4A0116524E06}"/>
              </a:ext>
            </a:extLst>
          </p:cNvPr>
          <p:cNvSpPr>
            <a:spLocks noGrp="1"/>
          </p:cNvSpPr>
          <p:nvPr>
            <p:ph type="title"/>
          </p:nvPr>
        </p:nvSpPr>
        <p:spPr/>
        <p:txBody>
          <a:bodyPr/>
          <a:lstStyle/>
          <a:p>
            <a:r>
              <a:rPr lang="en-IN" dirty="0"/>
              <a:t>forecasting</a:t>
            </a:r>
          </a:p>
        </p:txBody>
      </p:sp>
      <p:sp>
        <p:nvSpPr>
          <p:cNvPr id="4" name="Text Placeholder 3">
            <a:extLst>
              <a:ext uri="{FF2B5EF4-FFF2-40B4-BE49-F238E27FC236}">
                <a16:creationId xmlns:a16="http://schemas.microsoft.com/office/drawing/2014/main" id="{FB429C0F-D5B1-E4FD-06B5-A31DADA82BDB}"/>
              </a:ext>
            </a:extLst>
          </p:cNvPr>
          <p:cNvSpPr>
            <a:spLocks noGrp="1"/>
          </p:cNvSpPr>
          <p:nvPr>
            <p:ph type="body" sz="half" idx="2"/>
          </p:nvPr>
        </p:nvSpPr>
        <p:spPr/>
        <p:txBody>
          <a:bodyPr/>
          <a:lstStyle/>
          <a:p>
            <a:r>
              <a:rPr lang="en-IN" dirty="0"/>
              <a:t>The excel allows us to predict the future based on the present records </a:t>
            </a:r>
          </a:p>
          <a:p>
            <a:r>
              <a:rPr lang="en-IN" dirty="0"/>
              <a:t>It has a upper confidence bound , lower confidence bound and a forecast</a:t>
            </a:r>
          </a:p>
          <a:p>
            <a:r>
              <a:rPr lang="en-IN" dirty="0"/>
              <a:t>The upper confidence bound shows the maximum value a field can attain and the lower confidence bound shows the minimum value a field can attain </a:t>
            </a:r>
          </a:p>
          <a:p>
            <a:r>
              <a:rPr lang="en-IN" dirty="0"/>
              <a:t>The forecast here shows the growth of attendance per year and the same of the upcoming years</a:t>
            </a:r>
          </a:p>
          <a:p>
            <a:endParaRPr lang="en-IN" dirty="0"/>
          </a:p>
        </p:txBody>
      </p:sp>
      <p:graphicFrame>
        <p:nvGraphicFramePr>
          <p:cNvPr id="5" name="Content Placeholder 4">
            <a:extLst>
              <a:ext uri="{FF2B5EF4-FFF2-40B4-BE49-F238E27FC236}">
                <a16:creationId xmlns:a16="http://schemas.microsoft.com/office/drawing/2014/main" id="{58DE1C33-3F5E-6FB5-04EE-3F7200FDFEEA}"/>
              </a:ext>
            </a:extLst>
          </p:cNvPr>
          <p:cNvGraphicFramePr>
            <a:graphicFrameLocks noGrp="1"/>
          </p:cNvGraphicFramePr>
          <p:nvPr>
            <p:ph idx="1"/>
            <p:extLst>
              <p:ext uri="{D42A27DB-BD31-4B8C-83A1-F6EECF244321}">
                <p14:modId xmlns:p14="http://schemas.microsoft.com/office/powerpoint/2010/main" val="3217614101"/>
              </p:ext>
            </p:extLst>
          </p:nvPr>
        </p:nvGraphicFramePr>
        <p:xfrm>
          <a:off x="5413248" y="822325"/>
          <a:ext cx="6778751" cy="5184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17616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51E6-FCD6-69CE-158C-BFDB8E6E20D9}"/>
              </a:ext>
            </a:extLst>
          </p:cNvPr>
          <p:cNvSpPr>
            <a:spLocks noGrp="1"/>
          </p:cNvSpPr>
          <p:nvPr>
            <p:ph type="title"/>
          </p:nvPr>
        </p:nvSpPr>
        <p:spPr>
          <a:xfrm>
            <a:off x="896309" y="614712"/>
            <a:ext cx="9720072" cy="1499616"/>
          </a:xfrm>
        </p:spPr>
        <p:txBody>
          <a:bodyPr/>
          <a:lstStyle/>
          <a:p>
            <a:r>
              <a:rPr lang="en-IN" dirty="0"/>
              <a:t>Thank you</a:t>
            </a:r>
          </a:p>
        </p:txBody>
      </p:sp>
    </p:spTree>
    <p:extLst>
      <p:ext uri="{BB962C8B-B14F-4D97-AF65-F5344CB8AC3E}">
        <p14:creationId xmlns:p14="http://schemas.microsoft.com/office/powerpoint/2010/main" val="3283488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9A7DC-F3B4-323E-604B-349A1A8A4B5E}"/>
              </a:ext>
            </a:extLst>
          </p:cNvPr>
          <p:cNvSpPr>
            <a:spLocks noGrp="1"/>
          </p:cNvSpPr>
          <p:nvPr>
            <p:ph type="title"/>
          </p:nvPr>
        </p:nvSpPr>
        <p:spPr/>
        <p:txBody>
          <a:bodyPr/>
          <a:lstStyle/>
          <a:p>
            <a:r>
              <a:rPr lang="en-IN" dirty="0"/>
              <a:t>ACKNOWLEDGEMENT</a:t>
            </a:r>
          </a:p>
        </p:txBody>
      </p:sp>
      <p:sp>
        <p:nvSpPr>
          <p:cNvPr id="3" name="Content Placeholder 2">
            <a:extLst>
              <a:ext uri="{FF2B5EF4-FFF2-40B4-BE49-F238E27FC236}">
                <a16:creationId xmlns:a16="http://schemas.microsoft.com/office/drawing/2014/main" id="{AB90DE7D-D221-42FC-D0CD-A1EC81340703}"/>
              </a:ext>
            </a:extLst>
          </p:cNvPr>
          <p:cNvSpPr>
            <a:spLocks noGrp="1"/>
          </p:cNvSpPr>
          <p:nvPr>
            <p:ph idx="1"/>
          </p:nvPr>
        </p:nvSpPr>
        <p:spPr/>
        <p:txBody>
          <a:bodyPr/>
          <a:lstStyle/>
          <a:p>
            <a:r>
              <a:rPr lang="en-IN" dirty="0"/>
              <a:t>I would like to extend my heartfelt thanks to all the people how helped me complete my presentation. Firstly I would like to thank vice principal </a:t>
            </a:r>
            <a:r>
              <a:rPr lang="en-IN" dirty="0" err="1"/>
              <a:t>Dr.</a:t>
            </a:r>
            <a:r>
              <a:rPr lang="en-IN" dirty="0"/>
              <a:t> Ashish sir for giving me this opportunity to make this presentation . I would also like to thank my teacher Mr. Aryan Vijayvargiya for being my guiding light and would his support this could not have been possible.</a:t>
            </a:r>
          </a:p>
        </p:txBody>
      </p:sp>
    </p:spTree>
    <p:extLst>
      <p:ext uri="{BB962C8B-B14F-4D97-AF65-F5344CB8AC3E}">
        <p14:creationId xmlns:p14="http://schemas.microsoft.com/office/powerpoint/2010/main" val="895522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9548-6CAC-0833-CB89-E88F24FFFEAC}"/>
              </a:ext>
            </a:extLst>
          </p:cNvPr>
          <p:cNvSpPr>
            <a:spLocks noGrp="1"/>
          </p:cNvSpPr>
          <p:nvPr>
            <p:ph type="title"/>
          </p:nvPr>
        </p:nvSpPr>
        <p:spPr/>
        <p:txBody>
          <a:bodyPr/>
          <a:lstStyle/>
          <a:p>
            <a:r>
              <a:rPr lang="en-IN" dirty="0"/>
              <a:t>index</a:t>
            </a:r>
          </a:p>
        </p:txBody>
      </p:sp>
      <p:graphicFrame>
        <p:nvGraphicFramePr>
          <p:cNvPr id="4" name="Content Placeholder 3">
            <a:extLst>
              <a:ext uri="{FF2B5EF4-FFF2-40B4-BE49-F238E27FC236}">
                <a16:creationId xmlns:a16="http://schemas.microsoft.com/office/drawing/2014/main" id="{6B24AFC1-1F71-5F80-1D50-9BE649B7F2B0}"/>
              </a:ext>
            </a:extLst>
          </p:cNvPr>
          <p:cNvGraphicFramePr>
            <a:graphicFrameLocks noGrp="1"/>
          </p:cNvGraphicFramePr>
          <p:nvPr>
            <p:ph idx="1"/>
            <p:extLst>
              <p:ext uri="{D42A27DB-BD31-4B8C-83A1-F6EECF244321}">
                <p14:modId xmlns:p14="http://schemas.microsoft.com/office/powerpoint/2010/main" val="3681263814"/>
              </p:ext>
            </p:extLst>
          </p:nvPr>
        </p:nvGraphicFramePr>
        <p:xfrm>
          <a:off x="1023938" y="2285999"/>
          <a:ext cx="9720262" cy="3780504"/>
        </p:xfrm>
        <a:graphic>
          <a:graphicData uri="http://schemas.openxmlformats.org/drawingml/2006/table">
            <a:tbl>
              <a:tblPr firstRow="1" bandRow="1">
                <a:tableStyleId>{5C22544A-7EE6-4342-B048-85BDC9FD1C3A}</a:tableStyleId>
              </a:tblPr>
              <a:tblGrid>
                <a:gridCol w="2751649">
                  <a:extLst>
                    <a:ext uri="{9D8B030D-6E8A-4147-A177-3AD203B41FA5}">
                      <a16:colId xmlns:a16="http://schemas.microsoft.com/office/drawing/2014/main" val="2878394165"/>
                    </a:ext>
                  </a:extLst>
                </a:gridCol>
                <a:gridCol w="6968613">
                  <a:extLst>
                    <a:ext uri="{9D8B030D-6E8A-4147-A177-3AD203B41FA5}">
                      <a16:colId xmlns:a16="http://schemas.microsoft.com/office/drawing/2014/main" val="1548648651"/>
                    </a:ext>
                  </a:extLst>
                </a:gridCol>
              </a:tblGrid>
              <a:tr h="540072">
                <a:tc>
                  <a:txBody>
                    <a:bodyPr/>
                    <a:lstStyle/>
                    <a:p>
                      <a:pPr algn="ctr"/>
                      <a:r>
                        <a:rPr lang="en-IN" dirty="0"/>
                        <a:t>SR. NO.</a:t>
                      </a:r>
                    </a:p>
                  </a:txBody>
                  <a:tcPr/>
                </a:tc>
                <a:tc>
                  <a:txBody>
                    <a:bodyPr/>
                    <a:lstStyle/>
                    <a:p>
                      <a:pPr algn="ctr"/>
                      <a:r>
                        <a:rPr lang="en-IN" dirty="0"/>
                        <a:t>TOPIC</a:t>
                      </a:r>
                    </a:p>
                  </a:txBody>
                  <a:tcPr/>
                </a:tc>
                <a:extLst>
                  <a:ext uri="{0D108BD9-81ED-4DB2-BD59-A6C34878D82A}">
                    <a16:rowId xmlns:a16="http://schemas.microsoft.com/office/drawing/2014/main" val="3820449087"/>
                  </a:ext>
                </a:extLst>
              </a:tr>
              <a:tr h="540072">
                <a:tc>
                  <a:txBody>
                    <a:bodyPr/>
                    <a:lstStyle/>
                    <a:p>
                      <a:pPr algn="ctr"/>
                      <a:r>
                        <a:rPr lang="en-IN" dirty="0"/>
                        <a:t>1</a:t>
                      </a:r>
                    </a:p>
                  </a:txBody>
                  <a:tcPr/>
                </a:tc>
                <a:tc>
                  <a:txBody>
                    <a:bodyPr/>
                    <a:lstStyle/>
                    <a:p>
                      <a:pPr algn="ctr"/>
                      <a:r>
                        <a:rPr lang="en-IN" dirty="0"/>
                        <a:t>Introduction to tableau</a:t>
                      </a:r>
                    </a:p>
                  </a:txBody>
                  <a:tcPr/>
                </a:tc>
                <a:extLst>
                  <a:ext uri="{0D108BD9-81ED-4DB2-BD59-A6C34878D82A}">
                    <a16:rowId xmlns:a16="http://schemas.microsoft.com/office/drawing/2014/main" val="2163805069"/>
                  </a:ext>
                </a:extLst>
              </a:tr>
              <a:tr h="540072">
                <a:tc>
                  <a:txBody>
                    <a:bodyPr/>
                    <a:lstStyle/>
                    <a:p>
                      <a:pPr algn="ctr"/>
                      <a:r>
                        <a:rPr lang="en-IN" dirty="0"/>
                        <a:t>2</a:t>
                      </a:r>
                    </a:p>
                  </a:txBody>
                  <a:tcPr/>
                </a:tc>
                <a:tc>
                  <a:txBody>
                    <a:bodyPr/>
                    <a:lstStyle/>
                    <a:p>
                      <a:pPr algn="ctr"/>
                      <a:r>
                        <a:rPr lang="en-IN" dirty="0"/>
                        <a:t>Introduction to table</a:t>
                      </a:r>
                    </a:p>
                  </a:txBody>
                  <a:tcPr/>
                </a:tc>
                <a:extLst>
                  <a:ext uri="{0D108BD9-81ED-4DB2-BD59-A6C34878D82A}">
                    <a16:rowId xmlns:a16="http://schemas.microsoft.com/office/drawing/2014/main" val="490310660"/>
                  </a:ext>
                </a:extLst>
              </a:tr>
              <a:tr h="540072">
                <a:tc>
                  <a:txBody>
                    <a:bodyPr/>
                    <a:lstStyle/>
                    <a:p>
                      <a:pPr algn="ctr"/>
                      <a:r>
                        <a:rPr lang="en-IN" dirty="0"/>
                        <a:t>3</a:t>
                      </a:r>
                    </a:p>
                  </a:txBody>
                  <a:tcPr/>
                </a:tc>
                <a:tc>
                  <a:txBody>
                    <a:bodyPr/>
                    <a:lstStyle/>
                    <a:p>
                      <a:pPr algn="ctr"/>
                      <a:r>
                        <a:rPr lang="en-IN" dirty="0"/>
                        <a:t>Charts</a:t>
                      </a:r>
                    </a:p>
                  </a:txBody>
                  <a:tcPr/>
                </a:tc>
                <a:extLst>
                  <a:ext uri="{0D108BD9-81ED-4DB2-BD59-A6C34878D82A}">
                    <a16:rowId xmlns:a16="http://schemas.microsoft.com/office/drawing/2014/main" val="1716332988"/>
                  </a:ext>
                </a:extLst>
              </a:tr>
              <a:tr h="540072">
                <a:tc>
                  <a:txBody>
                    <a:bodyPr/>
                    <a:lstStyle/>
                    <a:p>
                      <a:pPr algn="ctr"/>
                      <a:r>
                        <a:rPr lang="en-IN" dirty="0"/>
                        <a:t>4</a:t>
                      </a:r>
                    </a:p>
                  </a:txBody>
                  <a:tcPr/>
                </a:tc>
                <a:tc>
                  <a:txBody>
                    <a:bodyPr/>
                    <a:lstStyle/>
                    <a:p>
                      <a:pPr algn="ctr"/>
                      <a:r>
                        <a:rPr lang="en-IN" dirty="0"/>
                        <a:t>Story telling</a:t>
                      </a:r>
                    </a:p>
                  </a:txBody>
                  <a:tcPr/>
                </a:tc>
                <a:extLst>
                  <a:ext uri="{0D108BD9-81ED-4DB2-BD59-A6C34878D82A}">
                    <a16:rowId xmlns:a16="http://schemas.microsoft.com/office/drawing/2014/main" val="927144877"/>
                  </a:ext>
                </a:extLst>
              </a:tr>
              <a:tr h="540072">
                <a:tc>
                  <a:txBody>
                    <a:bodyPr/>
                    <a:lstStyle/>
                    <a:p>
                      <a:pPr algn="ctr"/>
                      <a:r>
                        <a:rPr lang="en-IN" dirty="0"/>
                        <a:t>5</a:t>
                      </a:r>
                    </a:p>
                  </a:txBody>
                  <a:tcPr/>
                </a:tc>
                <a:tc>
                  <a:txBody>
                    <a:bodyPr/>
                    <a:lstStyle/>
                    <a:p>
                      <a:pPr algn="ctr"/>
                      <a:r>
                        <a:rPr lang="en-IN" dirty="0"/>
                        <a:t>Dashboard</a:t>
                      </a:r>
                    </a:p>
                  </a:txBody>
                  <a:tcPr/>
                </a:tc>
                <a:extLst>
                  <a:ext uri="{0D108BD9-81ED-4DB2-BD59-A6C34878D82A}">
                    <a16:rowId xmlns:a16="http://schemas.microsoft.com/office/drawing/2014/main" val="428571973"/>
                  </a:ext>
                </a:extLst>
              </a:tr>
              <a:tr h="540072">
                <a:tc>
                  <a:txBody>
                    <a:bodyPr/>
                    <a:lstStyle/>
                    <a:p>
                      <a:pPr algn="ctr"/>
                      <a:r>
                        <a:rPr lang="en-IN" dirty="0"/>
                        <a:t>6</a:t>
                      </a:r>
                    </a:p>
                  </a:txBody>
                  <a:tcPr/>
                </a:tc>
                <a:tc>
                  <a:txBody>
                    <a:bodyPr/>
                    <a:lstStyle/>
                    <a:p>
                      <a:pPr algn="ctr"/>
                      <a:r>
                        <a:rPr lang="en-IN" dirty="0"/>
                        <a:t>Excel statistics</a:t>
                      </a:r>
                    </a:p>
                  </a:txBody>
                  <a:tcPr/>
                </a:tc>
                <a:extLst>
                  <a:ext uri="{0D108BD9-81ED-4DB2-BD59-A6C34878D82A}">
                    <a16:rowId xmlns:a16="http://schemas.microsoft.com/office/drawing/2014/main" val="1921302748"/>
                  </a:ext>
                </a:extLst>
              </a:tr>
            </a:tbl>
          </a:graphicData>
        </a:graphic>
      </p:graphicFrame>
    </p:spTree>
    <p:extLst>
      <p:ext uri="{BB962C8B-B14F-4D97-AF65-F5344CB8AC3E}">
        <p14:creationId xmlns:p14="http://schemas.microsoft.com/office/powerpoint/2010/main" val="3365980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765D-89AF-7A64-32A6-7BD61506F7FF}"/>
              </a:ext>
            </a:extLst>
          </p:cNvPr>
          <p:cNvSpPr>
            <a:spLocks noGrp="1"/>
          </p:cNvSpPr>
          <p:nvPr>
            <p:ph type="title"/>
          </p:nvPr>
        </p:nvSpPr>
        <p:spPr/>
        <p:txBody>
          <a:bodyPr/>
          <a:lstStyle/>
          <a:p>
            <a:r>
              <a:rPr lang="en-IN" dirty="0"/>
              <a:t>Introduction to tableau</a:t>
            </a:r>
          </a:p>
        </p:txBody>
      </p:sp>
      <p:sp>
        <p:nvSpPr>
          <p:cNvPr id="3" name="Content Placeholder 2">
            <a:extLst>
              <a:ext uri="{FF2B5EF4-FFF2-40B4-BE49-F238E27FC236}">
                <a16:creationId xmlns:a16="http://schemas.microsoft.com/office/drawing/2014/main" id="{2717C0A5-EF28-4327-7C2B-7AEBDC728D9C}"/>
              </a:ext>
            </a:extLst>
          </p:cNvPr>
          <p:cNvSpPr>
            <a:spLocks noGrp="1"/>
          </p:cNvSpPr>
          <p:nvPr>
            <p:ph idx="1"/>
          </p:nvPr>
        </p:nvSpPr>
        <p:spPr/>
        <p:txBody>
          <a:bodyPr>
            <a:normAutofit lnSpcReduction="10000"/>
          </a:bodyPr>
          <a:lstStyle/>
          <a:p>
            <a:r>
              <a:rPr lang="en-IN" dirty="0"/>
              <a:t>Tableau is a data visualization tool used to create interactive shareable dashboards. It can connect to various data sources and hence is widely used</a:t>
            </a:r>
          </a:p>
          <a:p>
            <a:endParaRPr lang="en-IN" dirty="0"/>
          </a:p>
          <a:p>
            <a:r>
              <a:rPr lang="en-IN" dirty="0"/>
              <a:t>In essence pictures helps us understand the data easily . It also makes the work more interesting and easy to summarize.</a:t>
            </a:r>
          </a:p>
          <a:p>
            <a:endParaRPr lang="en-IN" dirty="0"/>
          </a:p>
          <a:p>
            <a:r>
              <a:rPr lang="en-IN" dirty="0"/>
              <a:t>It helps us gain insights which we may not understand my simply looking at the raw data.</a:t>
            </a:r>
          </a:p>
          <a:p>
            <a:endParaRPr lang="en-IN" dirty="0"/>
          </a:p>
          <a:p>
            <a:r>
              <a:rPr lang="en-IN" dirty="0"/>
              <a:t>It is used in industries such as data analytics , business intelligence etc.</a:t>
            </a:r>
          </a:p>
        </p:txBody>
      </p:sp>
    </p:spTree>
    <p:extLst>
      <p:ext uri="{BB962C8B-B14F-4D97-AF65-F5344CB8AC3E}">
        <p14:creationId xmlns:p14="http://schemas.microsoft.com/office/powerpoint/2010/main" val="4143136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3E3D-8B3D-28AF-A396-27B09770A736}"/>
              </a:ext>
            </a:extLst>
          </p:cNvPr>
          <p:cNvSpPr>
            <a:spLocks noGrp="1"/>
          </p:cNvSpPr>
          <p:nvPr>
            <p:ph type="title"/>
          </p:nvPr>
        </p:nvSpPr>
        <p:spPr/>
        <p:txBody>
          <a:bodyPr/>
          <a:lstStyle/>
          <a:p>
            <a:r>
              <a:rPr lang="en-IN" dirty="0"/>
              <a:t>Introduction to table</a:t>
            </a:r>
          </a:p>
        </p:txBody>
      </p:sp>
      <p:sp>
        <p:nvSpPr>
          <p:cNvPr id="3" name="Content Placeholder 2">
            <a:extLst>
              <a:ext uri="{FF2B5EF4-FFF2-40B4-BE49-F238E27FC236}">
                <a16:creationId xmlns:a16="http://schemas.microsoft.com/office/drawing/2014/main" id="{1E2EF9AC-3A0D-E09B-CDA6-F6DABA3024C2}"/>
              </a:ext>
            </a:extLst>
          </p:cNvPr>
          <p:cNvSpPr>
            <a:spLocks noGrp="1"/>
          </p:cNvSpPr>
          <p:nvPr>
            <p:ph idx="1"/>
          </p:nvPr>
        </p:nvSpPr>
        <p:spPr/>
        <p:txBody>
          <a:bodyPr/>
          <a:lstStyle/>
          <a:p>
            <a:r>
              <a:rPr lang="en-IN" dirty="0"/>
              <a:t>This is a data from Pro football reference.</a:t>
            </a:r>
          </a:p>
          <a:p>
            <a:endParaRPr lang="en-IN" dirty="0"/>
          </a:p>
          <a:p>
            <a:r>
              <a:rPr lang="en-IN" dirty="0"/>
              <a:t>This data thoroughly explains the FIFA world cup matched played from 1930-2014</a:t>
            </a:r>
          </a:p>
          <a:p>
            <a:endParaRPr lang="en-IN" dirty="0"/>
          </a:p>
          <a:p>
            <a:r>
              <a:rPr lang="en-IN" dirty="0"/>
              <a:t>This data has various columns like year, country , stadium, home and away team , stage, goals, attendance ,referee etc.</a:t>
            </a:r>
          </a:p>
          <a:p>
            <a:pPr marL="0" indent="0">
              <a:buNone/>
            </a:pPr>
            <a:endParaRPr lang="en-IN" dirty="0"/>
          </a:p>
          <a:p>
            <a:pPr marL="0" indent="0">
              <a:buNone/>
            </a:pPr>
            <a:r>
              <a:rPr lang="en-IN" dirty="0"/>
              <a:t> This data has over 800 rows</a:t>
            </a:r>
          </a:p>
          <a:p>
            <a:endParaRPr lang="en-IN" dirty="0"/>
          </a:p>
        </p:txBody>
      </p:sp>
    </p:spTree>
    <p:extLst>
      <p:ext uri="{BB962C8B-B14F-4D97-AF65-F5344CB8AC3E}">
        <p14:creationId xmlns:p14="http://schemas.microsoft.com/office/powerpoint/2010/main" val="3295013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2A2C2-11F5-6BCB-3464-B411835D608B}"/>
              </a:ext>
            </a:extLst>
          </p:cNvPr>
          <p:cNvSpPr>
            <a:spLocks noGrp="1"/>
          </p:cNvSpPr>
          <p:nvPr>
            <p:ph type="title"/>
          </p:nvPr>
        </p:nvSpPr>
        <p:spPr/>
        <p:txBody>
          <a:bodyPr/>
          <a:lstStyle/>
          <a:p>
            <a:r>
              <a:rPr lang="en-IN" dirty="0"/>
              <a:t>Column Charts</a:t>
            </a:r>
          </a:p>
        </p:txBody>
      </p:sp>
      <p:pic>
        <p:nvPicPr>
          <p:cNvPr id="8" name="Content Placeholder 7">
            <a:extLst>
              <a:ext uri="{FF2B5EF4-FFF2-40B4-BE49-F238E27FC236}">
                <a16:creationId xmlns:a16="http://schemas.microsoft.com/office/drawing/2014/main" id="{7775844B-7E5C-EE0F-37CB-7E32A58CBAF0}"/>
              </a:ext>
            </a:extLst>
          </p:cNvPr>
          <p:cNvPicPr>
            <a:picLocks noGrp="1" noChangeAspect="1"/>
          </p:cNvPicPr>
          <p:nvPr>
            <p:ph idx="1"/>
          </p:nvPr>
        </p:nvPicPr>
        <p:blipFill>
          <a:blip r:embed="rId2"/>
          <a:stretch>
            <a:fillRect/>
          </a:stretch>
        </p:blipFill>
        <p:spPr>
          <a:xfrm>
            <a:off x="5803490" y="471509"/>
            <a:ext cx="5678488" cy="3286584"/>
          </a:xfrm>
        </p:spPr>
      </p:pic>
      <p:sp>
        <p:nvSpPr>
          <p:cNvPr id="6" name="Text Placeholder 5">
            <a:extLst>
              <a:ext uri="{FF2B5EF4-FFF2-40B4-BE49-F238E27FC236}">
                <a16:creationId xmlns:a16="http://schemas.microsoft.com/office/drawing/2014/main" id="{4826833F-686A-56C7-4836-CCFE53155CBE}"/>
              </a:ext>
            </a:extLst>
          </p:cNvPr>
          <p:cNvSpPr>
            <a:spLocks noGrp="1"/>
          </p:cNvSpPr>
          <p:nvPr>
            <p:ph type="body" sz="half" idx="2"/>
          </p:nvPr>
        </p:nvSpPr>
        <p:spPr/>
        <p:txBody>
          <a:bodyPr>
            <a:normAutofit lnSpcReduction="10000"/>
          </a:bodyPr>
          <a:lstStyle/>
          <a:p>
            <a:r>
              <a:rPr lang="en-IN" dirty="0"/>
              <a:t>A bar graph is widely used for comparative analysis </a:t>
            </a:r>
          </a:p>
          <a:p>
            <a:r>
              <a:rPr lang="en-IN" dirty="0"/>
              <a:t>The graph shown here is a horizontal bar graph</a:t>
            </a:r>
          </a:p>
          <a:p>
            <a:r>
              <a:rPr lang="en-IN" dirty="0"/>
              <a:t>The graph shows the name of countries in rows and the number of goals scored in columns </a:t>
            </a:r>
          </a:p>
          <a:p>
            <a:r>
              <a:rPr lang="en-IN" dirty="0"/>
              <a:t>In the first graph the country is playing as away country (the country which does not play at its own ground) and the second graph shows the scores when the country plays as home country</a:t>
            </a:r>
          </a:p>
          <a:p>
            <a:r>
              <a:rPr lang="en-IN" dirty="0"/>
              <a:t>From both graph it can be said that a country performs better when it plays as the home country</a:t>
            </a:r>
          </a:p>
          <a:p>
            <a:r>
              <a:rPr lang="en-IN" dirty="0"/>
              <a:t>Two parameters are given to adjust the number of countries to be displayed</a:t>
            </a:r>
          </a:p>
        </p:txBody>
      </p:sp>
      <p:pic>
        <p:nvPicPr>
          <p:cNvPr id="10" name="Picture 9">
            <a:extLst>
              <a:ext uri="{FF2B5EF4-FFF2-40B4-BE49-F238E27FC236}">
                <a16:creationId xmlns:a16="http://schemas.microsoft.com/office/drawing/2014/main" id="{0D97FFA5-D2FF-DFBB-8691-7AFFE92C856B}"/>
              </a:ext>
            </a:extLst>
          </p:cNvPr>
          <p:cNvPicPr>
            <a:picLocks noChangeAspect="1"/>
          </p:cNvPicPr>
          <p:nvPr/>
        </p:nvPicPr>
        <p:blipFill>
          <a:blip r:embed="rId3"/>
          <a:stretch>
            <a:fillRect/>
          </a:stretch>
        </p:blipFill>
        <p:spPr>
          <a:xfrm>
            <a:off x="5803490" y="3758093"/>
            <a:ext cx="5678488" cy="3250729"/>
          </a:xfrm>
          <a:prstGeom prst="rect">
            <a:avLst/>
          </a:prstGeom>
        </p:spPr>
      </p:pic>
      <p:pic>
        <p:nvPicPr>
          <p:cNvPr id="3" name="Picture 2">
            <a:extLst>
              <a:ext uri="{FF2B5EF4-FFF2-40B4-BE49-F238E27FC236}">
                <a16:creationId xmlns:a16="http://schemas.microsoft.com/office/drawing/2014/main" id="{C9AD4A87-53E8-8222-ABD0-8FBC6358072C}"/>
              </a:ext>
            </a:extLst>
          </p:cNvPr>
          <p:cNvPicPr>
            <a:picLocks noChangeAspect="1"/>
          </p:cNvPicPr>
          <p:nvPr/>
        </p:nvPicPr>
        <p:blipFill>
          <a:blip r:embed="rId4"/>
          <a:stretch>
            <a:fillRect/>
          </a:stretch>
        </p:blipFill>
        <p:spPr>
          <a:xfrm>
            <a:off x="10567452" y="2208869"/>
            <a:ext cx="914526" cy="423921"/>
          </a:xfrm>
          <a:prstGeom prst="rect">
            <a:avLst/>
          </a:prstGeom>
        </p:spPr>
      </p:pic>
      <p:pic>
        <p:nvPicPr>
          <p:cNvPr id="7" name="Picture 6">
            <a:extLst>
              <a:ext uri="{FF2B5EF4-FFF2-40B4-BE49-F238E27FC236}">
                <a16:creationId xmlns:a16="http://schemas.microsoft.com/office/drawing/2014/main" id="{8B7FC519-BCC6-1E8C-B4FB-24B5F67E8CFA}"/>
              </a:ext>
            </a:extLst>
          </p:cNvPr>
          <p:cNvPicPr>
            <a:picLocks noChangeAspect="1"/>
          </p:cNvPicPr>
          <p:nvPr/>
        </p:nvPicPr>
        <p:blipFill>
          <a:blip r:embed="rId5"/>
          <a:stretch>
            <a:fillRect/>
          </a:stretch>
        </p:blipFill>
        <p:spPr>
          <a:xfrm>
            <a:off x="10346283" y="5319252"/>
            <a:ext cx="987601" cy="438374"/>
          </a:xfrm>
          <a:prstGeom prst="rect">
            <a:avLst/>
          </a:prstGeom>
        </p:spPr>
      </p:pic>
    </p:spTree>
    <p:extLst>
      <p:ext uri="{BB962C8B-B14F-4D97-AF65-F5344CB8AC3E}">
        <p14:creationId xmlns:p14="http://schemas.microsoft.com/office/powerpoint/2010/main" val="2850795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7947-7406-8E0D-2C87-72CCEAA6A356}"/>
              </a:ext>
            </a:extLst>
          </p:cNvPr>
          <p:cNvSpPr>
            <a:spLocks noGrp="1"/>
          </p:cNvSpPr>
          <p:nvPr>
            <p:ph type="title"/>
          </p:nvPr>
        </p:nvSpPr>
        <p:spPr/>
        <p:txBody>
          <a:bodyPr/>
          <a:lstStyle/>
          <a:p>
            <a:r>
              <a:rPr lang="en-IN" dirty="0"/>
              <a:t>Pie chart </a:t>
            </a:r>
          </a:p>
        </p:txBody>
      </p:sp>
      <p:pic>
        <p:nvPicPr>
          <p:cNvPr id="8" name="Content Placeholder 7">
            <a:extLst>
              <a:ext uri="{FF2B5EF4-FFF2-40B4-BE49-F238E27FC236}">
                <a16:creationId xmlns:a16="http://schemas.microsoft.com/office/drawing/2014/main" id="{E0821DA1-5605-9BE7-C582-BEF27E91801B}"/>
              </a:ext>
            </a:extLst>
          </p:cNvPr>
          <p:cNvPicPr>
            <a:picLocks noGrp="1" noChangeAspect="1"/>
          </p:cNvPicPr>
          <p:nvPr>
            <p:ph idx="1"/>
          </p:nvPr>
        </p:nvPicPr>
        <p:blipFill>
          <a:blip r:embed="rId2"/>
          <a:stretch>
            <a:fillRect/>
          </a:stretch>
        </p:blipFill>
        <p:spPr>
          <a:xfrm>
            <a:off x="4125222" y="929777"/>
            <a:ext cx="8160477" cy="4775390"/>
          </a:xfrm>
        </p:spPr>
      </p:pic>
      <p:sp>
        <p:nvSpPr>
          <p:cNvPr id="4" name="Text Placeholder 3">
            <a:extLst>
              <a:ext uri="{FF2B5EF4-FFF2-40B4-BE49-F238E27FC236}">
                <a16:creationId xmlns:a16="http://schemas.microsoft.com/office/drawing/2014/main" id="{77C9D322-1904-2A6A-8941-E1E69574901B}"/>
              </a:ext>
            </a:extLst>
          </p:cNvPr>
          <p:cNvSpPr>
            <a:spLocks noGrp="1"/>
          </p:cNvSpPr>
          <p:nvPr>
            <p:ph type="body" sz="half" idx="2"/>
          </p:nvPr>
        </p:nvSpPr>
        <p:spPr/>
        <p:txBody>
          <a:bodyPr/>
          <a:lstStyle/>
          <a:p>
            <a:r>
              <a:rPr lang="en-IN" dirty="0"/>
              <a:t>A pie chart is used for composition analysis </a:t>
            </a:r>
          </a:p>
          <a:p>
            <a:r>
              <a:rPr lang="en-IN" dirty="0"/>
              <a:t>In our table we have four time classifications which are morning ,noon , evening and night</a:t>
            </a:r>
          </a:p>
          <a:p>
            <a:r>
              <a:rPr lang="en-IN" dirty="0"/>
              <a:t>According to that we can see the number of people who have came to see the match </a:t>
            </a:r>
          </a:p>
          <a:p>
            <a:r>
              <a:rPr lang="en-IN" dirty="0"/>
              <a:t>We may use this information to increase the price of the evening time to gain profit or can also decrease the price of morning match tickets to get more audience</a:t>
            </a:r>
          </a:p>
          <a:p>
            <a:endParaRPr lang="en-IN" dirty="0"/>
          </a:p>
        </p:txBody>
      </p:sp>
    </p:spTree>
    <p:extLst>
      <p:ext uri="{BB962C8B-B14F-4D97-AF65-F5344CB8AC3E}">
        <p14:creationId xmlns:p14="http://schemas.microsoft.com/office/powerpoint/2010/main" val="372454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67B2-2A5C-F737-B1B8-DAC274845910}"/>
              </a:ext>
            </a:extLst>
          </p:cNvPr>
          <p:cNvSpPr>
            <a:spLocks noGrp="1"/>
          </p:cNvSpPr>
          <p:nvPr>
            <p:ph type="title"/>
          </p:nvPr>
        </p:nvSpPr>
        <p:spPr/>
        <p:txBody>
          <a:bodyPr/>
          <a:lstStyle/>
          <a:p>
            <a:r>
              <a:rPr lang="en-IN" dirty="0"/>
              <a:t>Funnel chart</a:t>
            </a:r>
          </a:p>
        </p:txBody>
      </p:sp>
      <p:pic>
        <p:nvPicPr>
          <p:cNvPr id="6" name="Content Placeholder 5">
            <a:extLst>
              <a:ext uri="{FF2B5EF4-FFF2-40B4-BE49-F238E27FC236}">
                <a16:creationId xmlns:a16="http://schemas.microsoft.com/office/drawing/2014/main" id="{8BA0FBCD-A618-6D80-36F5-6A596119127F}"/>
              </a:ext>
            </a:extLst>
          </p:cNvPr>
          <p:cNvPicPr>
            <a:picLocks noGrp="1" noChangeAspect="1"/>
          </p:cNvPicPr>
          <p:nvPr>
            <p:ph idx="1"/>
          </p:nvPr>
        </p:nvPicPr>
        <p:blipFill>
          <a:blip r:embed="rId2"/>
          <a:stretch>
            <a:fillRect/>
          </a:stretch>
        </p:blipFill>
        <p:spPr>
          <a:xfrm>
            <a:off x="5715000" y="1771183"/>
            <a:ext cx="5678488" cy="3287059"/>
          </a:xfrm>
        </p:spPr>
      </p:pic>
      <p:sp>
        <p:nvSpPr>
          <p:cNvPr id="4" name="Text Placeholder 3">
            <a:extLst>
              <a:ext uri="{FF2B5EF4-FFF2-40B4-BE49-F238E27FC236}">
                <a16:creationId xmlns:a16="http://schemas.microsoft.com/office/drawing/2014/main" id="{34BF4BF3-7E51-C563-14BF-7CB298011E73}"/>
              </a:ext>
            </a:extLst>
          </p:cNvPr>
          <p:cNvSpPr>
            <a:spLocks noGrp="1"/>
          </p:cNvSpPr>
          <p:nvPr>
            <p:ph type="body" sz="half" idx="2"/>
          </p:nvPr>
        </p:nvSpPr>
        <p:spPr/>
        <p:txBody>
          <a:bodyPr/>
          <a:lstStyle/>
          <a:p>
            <a:r>
              <a:rPr lang="en-IN" dirty="0"/>
              <a:t>A funnel chat is used to represent the progression that occurs at each step of a process</a:t>
            </a:r>
          </a:p>
          <a:p>
            <a:r>
              <a:rPr lang="en-IN" dirty="0"/>
              <a:t>In tableau there is not an option of funnel chat</a:t>
            </a:r>
          </a:p>
          <a:p>
            <a:r>
              <a:rPr lang="en-IN" dirty="0"/>
              <a:t>This chart is created by using stage name in rows and the attendance in size and lastly sorting it in decreasing order</a:t>
            </a:r>
          </a:p>
          <a:p>
            <a:r>
              <a:rPr lang="en-IN" dirty="0"/>
              <a:t>This chart shows the stage vice attendance of each match</a:t>
            </a:r>
          </a:p>
          <a:p>
            <a:r>
              <a:rPr lang="en-IN" dirty="0"/>
              <a:t>And as expected the finals have the most number of </a:t>
            </a:r>
            <a:r>
              <a:rPr lang="en-IN" dirty="0" err="1"/>
              <a:t>audince</a:t>
            </a:r>
            <a:endParaRPr lang="en-IN" dirty="0"/>
          </a:p>
        </p:txBody>
      </p:sp>
    </p:spTree>
    <p:extLst>
      <p:ext uri="{BB962C8B-B14F-4D97-AF65-F5344CB8AC3E}">
        <p14:creationId xmlns:p14="http://schemas.microsoft.com/office/powerpoint/2010/main" val="38453017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5967</TotalTime>
  <Words>1727</Words>
  <Application>Microsoft Office PowerPoint</Application>
  <PresentationFormat>Widescreen</PresentationFormat>
  <Paragraphs>151</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Tw Cen MT</vt:lpstr>
      <vt:lpstr>Tw Cen MT Condensed</vt:lpstr>
      <vt:lpstr>Wingdings 3</vt:lpstr>
      <vt:lpstr>Integral</vt:lpstr>
      <vt:lpstr>TABLEAU PRESENTATION</vt:lpstr>
      <vt:lpstr>OBJECTIVE</vt:lpstr>
      <vt:lpstr>ACKNOWLEDGEMENT</vt:lpstr>
      <vt:lpstr>index</vt:lpstr>
      <vt:lpstr>Introduction to tableau</vt:lpstr>
      <vt:lpstr>Introduction to table</vt:lpstr>
      <vt:lpstr>Column Charts</vt:lpstr>
      <vt:lpstr>Pie chart </vt:lpstr>
      <vt:lpstr>Funnel chart</vt:lpstr>
      <vt:lpstr>Area and line charts</vt:lpstr>
      <vt:lpstr>Dual axis graph</vt:lpstr>
      <vt:lpstr>Histogram </vt:lpstr>
      <vt:lpstr>Scatter plot</vt:lpstr>
      <vt:lpstr>Donut chart</vt:lpstr>
      <vt:lpstr>Filled map</vt:lpstr>
      <vt:lpstr>Tree map</vt:lpstr>
      <vt:lpstr>Heat map</vt:lpstr>
      <vt:lpstr>Lollipop chart</vt:lpstr>
      <vt:lpstr>Text table</vt:lpstr>
      <vt:lpstr>Story telling </vt:lpstr>
      <vt:lpstr>dashboard</vt:lpstr>
      <vt:lpstr>Excel statistics</vt:lpstr>
      <vt:lpstr>Box and whisker</vt:lpstr>
      <vt:lpstr>Linear regression</vt:lpstr>
      <vt:lpstr>Descriptive STATISTICS</vt:lpstr>
      <vt:lpstr>T-test </vt:lpstr>
      <vt:lpstr>forecasting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PRESENTATION</dc:title>
  <dc:creator>Chahak Nigam</dc:creator>
  <cp:lastModifiedBy>Chahak Nigam</cp:lastModifiedBy>
  <cp:revision>2</cp:revision>
  <dcterms:created xsi:type="dcterms:W3CDTF">2024-06-04T05:40:37Z</dcterms:created>
  <dcterms:modified xsi:type="dcterms:W3CDTF">2024-06-08T11:04:59Z</dcterms:modified>
</cp:coreProperties>
</file>