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Thin"/>
      <p:regular r:id="rId19"/>
      <p:bold r:id="rId20"/>
      <p:italic r:id="rId21"/>
      <p:boldItalic r:id="rId22"/>
    </p:embeddedFont>
    <p:embeddedFont>
      <p:font typeface="Economica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font" Target="fonts/RobotoThi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854b86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854b86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191f6de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191f6de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854b86e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854b86e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854b86e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854b86e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54b86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854b86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8191f6de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8191f6de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191f6de9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191f6de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191f6de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191f6de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02106dee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02106dee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02106dee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02106dee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02106dee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802106dee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191f6de9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191f6de9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1582775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</a:t>
            </a:r>
            <a:r>
              <a:rPr lang="en"/>
              <a:t> Implicit Ratings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64100" y="3138925"/>
            <a:ext cx="85206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Exploding Gradients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Chahak Sethi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						Abdus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Matrix Factorization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started with building a baseline model using the matrix factorization technique and just two features Item ID and User ID.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Best public leaderboard score achieved: 0.47086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Secondly, we added the item feature ID and its interaction with User ID.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Best public leaderboard score achieved: 0.4655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Neural Networks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approach, we concatenated the embeddings for User ID, Item ID, Item Feature ID and Context Feature and fed them to 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Single Layered Neural network </a:t>
            </a:r>
            <a:r>
              <a:rPr lang="en"/>
              <a:t>with just one unit followed by a sigmoid layer.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Best public leaderboard score achieved: 0.46545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Multi Layered Neural Network </a:t>
            </a:r>
            <a:r>
              <a:rPr lang="en"/>
              <a:t>with non-linear ReLU activation between the layers. We also experimented with different learning rates, weight decay and dropout to the select model giving lowest validation error.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Best public leaderboard score achieved: 0.44615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Ensembling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also tried different techniques for ensembling the models together.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found that taking the average of the predictions from different models gives much better performance as compared to the individual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Best public leaderboard score achieved: 0.42423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</a:t>
            </a:r>
            <a:r>
              <a:rPr lang="en"/>
              <a:t>ata of 170K users and a list of items liked by each user was provided.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Additionally, there was other information like context feature ID and item feature ID.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goal of this exercise was to predict the probability with which a user would like the item for each row in the provided test dataset.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data provided information about the the items liked by each user. No negative targets were provided in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Therefore, we performed negative sampling to create negative targets.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Negative Sampling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We sample pairs of items and users not present in the data as negatives.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100 most liked items are ignored while sampling items for negatives.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negative dataset is then combined with the original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combined data was then splitted randomly in 80:20 ratio and used as the training and the validation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 solve for the cold start problem,</a:t>
            </a:r>
            <a:r>
              <a:rPr lang="en"/>
              <a:t> 10% of the users and 5% of the </a:t>
            </a:r>
            <a:r>
              <a:rPr lang="en"/>
              <a:t>items are assumed to be unknown in the training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 in the model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User ID</a:t>
            </a:r>
            <a:r>
              <a:rPr lang="en"/>
              <a:t> - Identifier for each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Item ID</a:t>
            </a:r>
            <a:r>
              <a:rPr lang="en"/>
              <a:t> - Identifier for each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Item Feature ID</a:t>
            </a:r>
            <a:r>
              <a:rPr lang="en"/>
              <a:t> - one-to-one mapping with the Item I</a:t>
            </a:r>
            <a:r>
              <a:rPr lang="en"/>
              <a:t>D in the data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User Context ID</a:t>
            </a:r>
            <a:r>
              <a:rPr lang="en"/>
              <a:t> - one-to-many mapping with the User ID. Therefore, the mode of the user context ids is taken for each user in the positive samples and applied to the negative samples.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Techniques </a:t>
            </a: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394972" y="1147253"/>
            <a:ext cx="8283968" cy="3610131"/>
            <a:chOff x="1593013" y="940009"/>
            <a:chExt cx="5957975" cy="1953745"/>
          </a:xfrm>
        </p:grpSpPr>
        <p:grpSp>
          <p:nvGrpSpPr>
            <p:cNvPr id="89" name="Google Shape;89;p17"/>
            <p:cNvGrpSpPr/>
            <p:nvPr/>
          </p:nvGrpSpPr>
          <p:grpSpPr>
            <a:xfrm>
              <a:off x="1593013" y="2250254"/>
              <a:ext cx="5957975" cy="643500"/>
              <a:chOff x="1593000" y="2322568"/>
              <a:chExt cx="5957975" cy="643500"/>
            </a:xfrm>
          </p:grpSpPr>
          <p:sp>
            <p:nvSpPr>
              <p:cNvPr id="90" name="Google Shape;90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Ensemble</a:t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000"/>
                  <a:buFont typeface="Open Sans"/>
                  <a:buChar char="●"/>
                </a:pPr>
                <a:r>
                  <a:rPr lang="en" sz="100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Trained models with different embedding sizes and </a:t>
                </a:r>
                <a:r>
                  <a:rPr lang="en" sz="100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ensembled</a:t>
                </a:r>
                <a:r>
                  <a:rPr lang="en" sz="100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them by taking the average of the predictions given by each model.</a:t>
                </a:r>
                <a:endParaRPr sz="10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" name="Google Shape;97;p17"/>
            <p:cNvGrpSpPr/>
            <p:nvPr/>
          </p:nvGrpSpPr>
          <p:grpSpPr>
            <a:xfrm>
              <a:off x="1593013" y="1595136"/>
              <a:ext cx="5957975" cy="699013"/>
              <a:chOff x="1593000" y="2322568"/>
              <a:chExt cx="5957975" cy="699013"/>
            </a:xfrm>
          </p:grpSpPr>
          <p:sp>
            <p:nvSpPr>
              <p:cNvPr id="98" name="Google Shape;98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Neural Network</a:t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4387853" y="2322581"/>
                <a:ext cx="2971200" cy="6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5275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050"/>
                  <a:buFont typeface="Roboto"/>
                  <a:buChar char="●"/>
                </a:pPr>
                <a:r>
                  <a:rPr lang="en" sz="105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Concatenated</a:t>
                </a:r>
                <a:r>
                  <a:rPr lang="en" sz="105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the embeddings for user, item, item feature and context feature and fed them to a multi-layered neural network with linear layers with ReLU activation between them.</a:t>
                </a:r>
                <a:endParaRPr sz="105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95275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050"/>
                  <a:buFont typeface="Open Sans"/>
                  <a:buChar char="●"/>
                </a:pPr>
                <a:r>
                  <a:rPr lang="en" sz="105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Used L2 regularization, dropout to control overfitting.</a:t>
                </a:r>
                <a:endParaRPr sz="105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5" name="Google Shape;105;p17"/>
            <p:cNvGrpSpPr/>
            <p:nvPr/>
          </p:nvGrpSpPr>
          <p:grpSpPr>
            <a:xfrm>
              <a:off x="1593013" y="940009"/>
              <a:ext cx="5957975" cy="697374"/>
              <a:chOff x="1593000" y="2322568"/>
              <a:chExt cx="5957975" cy="697374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Matrix Factorization</a:t>
                </a:r>
                <a:endParaRPr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4387850" y="2377642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845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100"/>
                  <a:buFont typeface="Roboto"/>
                  <a:buChar char="●"/>
                </a:pPr>
                <a:r>
                  <a:rPr lang="en" sz="110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Trained</a:t>
                </a:r>
                <a:r>
                  <a:rPr lang="en" sz="110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the embeddings for user, item and item feature along with the bias.</a:t>
                </a:r>
                <a:endParaRPr sz="11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9845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100"/>
                  <a:buFont typeface="Open Sans"/>
                  <a:buChar char="●"/>
                </a:pPr>
                <a:r>
                  <a:rPr lang="en" sz="1100">
                    <a:solidFill>
                      <a:srgbClr val="A72A1E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Added an interaction term of the user and the item feature.</a:t>
                </a:r>
                <a:endParaRPr sz="1100">
                  <a:solidFill>
                    <a:srgbClr val="A72A1E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Matrix Factorization</a:t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645860" y="1312800"/>
            <a:ext cx="7751215" cy="3447300"/>
            <a:chOff x="645860" y="1312800"/>
            <a:chExt cx="7751215" cy="3447300"/>
          </a:xfrm>
        </p:grpSpPr>
        <p:grpSp>
          <p:nvGrpSpPr>
            <p:cNvPr id="119" name="Google Shape;119;p18"/>
            <p:cNvGrpSpPr/>
            <p:nvPr/>
          </p:nvGrpSpPr>
          <p:grpSpPr>
            <a:xfrm>
              <a:off x="645860" y="1312800"/>
              <a:ext cx="3757133" cy="3447300"/>
              <a:chOff x="4508641" y="1368475"/>
              <a:chExt cx="3365400" cy="3447300"/>
            </a:xfrm>
          </p:grpSpPr>
          <p:sp>
            <p:nvSpPr>
              <p:cNvPr id="120" name="Google Shape;120;p18"/>
              <p:cNvSpPr/>
              <p:nvPr/>
            </p:nvSpPr>
            <p:spPr>
              <a:xfrm>
                <a:off x="4508641" y="1368475"/>
                <a:ext cx="3365400" cy="3447300"/>
              </a:xfrm>
              <a:prstGeom prst="roundRect">
                <a:avLst>
                  <a:gd fmla="val 16667" name="adj"/>
                </a:avLst>
              </a:prstGeom>
              <a:solidFill>
                <a:srgbClr val="A72A1E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01</a:t>
                </a:r>
                <a:endParaRPr b="1" sz="2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Built</a:t>
                </a:r>
                <a:r>
                  <a:rPr lang="en" sz="17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a baseline model using the matrix factorization technique and two features Item ID and User ID. </a:t>
                </a:r>
                <a:endParaRPr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5050271" y="3810450"/>
                <a:ext cx="2275500" cy="7689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Best public leaderboard score achieved: </a:t>
                </a:r>
                <a:r>
                  <a:rPr b="1" lang="en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0.47086</a:t>
                </a:r>
                <a:endParaRPr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18"/>
            <p:cNvSpPr/>
            <p:nvPr/>
          </p:nvSpPr>
          <p:spPr>
            <a:xfrm>
              <a:off x="4639875" y="1339200"/>
              <a:ext cx="3757200" cy="3394500"/>
            </a:xfrm>
            <a:prstGeom prst="roundRect">
              <a:avLst>
                <a:gd fmla="val 16667" name="adj"/>
              </a:avLst>
            </a:prstGeom>
            <a:solidFill>
              <a:srgbClr val="A72A1E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 b="1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Secondly, we added the item feature ID and its interaction with User ID with a bias for item feature.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418817" y="3820092"/>
              <a:ext cx="2275500" cy="7689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Best public leaderboard score achieved: </a:t>
              </a:r>
              <a:r>
                <a:rPr b="1" lang="en" sz="13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0.4655</a:t>
              </a:r>
              <a:endParaRPr b="1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Neural Networks</a:t>
            </a:r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645750" y="1683252"/>
            <a:ext cx="3609000" cy="3270342"/>
            <a:chOff x="4508650" y="1738875"/>
            <a:chExt cx="3609000" cy="3077100"/>
          </a:xfrm>
        </p:grpSpPr>
        <p:sp>
          <p:nvSpPr>
            <p:cNvPr id="130" name="Google Shape;130;p19"/>
            <p:cNvSpPr/>
            <p:nvPr/>
          </p:nvSpPr>
          <p:spPr>
            <a:xfrm>
              <a:off x="4508650" y="1738875"/>
              <a:ext cx="3609000" cy="3077100"/>
            </a:xfrm>
            <a:prstGeom prst="roundRect">
              <a:avLst>
                <a:gd fmla="val 16667" name="adj"/>
              </a:avLst>
            </a:prstGeom>
            <a:solidFill>
              <a:srgbClr val="A72A1E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b="1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Single Layered Neural network </a:t>
              </a:r>
              <a:r>
                <a:rPr lang="en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with just one unit followed by a sigmoid layer. 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169025" y="4025545"/>
              <a:ext cx="2275500" cy="6441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Best public leaderboard score achieved: </a:t>
              </a:r>
              <a:r>
                <a:rPr b="1"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0.4461</a:t>
              </a:r>
              <a:endPara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/>
          <p:nvPr/>
        </p:nvSpPr>
        <p:spPr>
          <a:xfrm>
            <a:off x="4639875" y="1683025"/>
            <a:ext cx="3689400" cy="3270300"/>
          </a:xfrm>
          <a:prstGeom prst="roundRect">
            <a:avLst>
              <a:gd fmla="val 16667" name="adj"/>
            </a:avLst>
          </a:prstGeom>
          <a:solidFill>
            <a:srgbClr val="A72A1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b="1"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Multi Layered Neural Network </a:t>
            </a: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with non-linear ReLU activation between the layers. Experimented with different learning rates, weight decay and dropout.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319325" y="4124899"/>
            <a:ext cx="2275500" cy="684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public leaderboard score achieved: </a:t>
            </a: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0.4384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925525"/>
            <a:ext cx="8673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oncatenated the embeddings for User ID, Item ID, Item Feature ID and Context Feature and fed them to a: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results: </a:t>
            </a:r>
            <a:r>
              <a:rPr lang="en"/>
              <a:t>Ensembling</a:t>
            </a:r>
            <a:endParaRPr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2779460" y="1236600"/>
            <a:ext cx="3757133" cy="3447300"/>
            <a:chOff x="4508641" y="1292275"/>
            <a:chExt cx="3365400" cy="3447300"/>
          </a:xfrm>
        </p:grpSpPr>
        <p:sp>
          <p:nvSpPr>
            <p:cNvPr id="141" name="Google Shape;141;p20"/>
            <p:cNvSpPr/>
            <p:nvPr/>
          </p:nvSpPr>
          <p:spPr>
            <a:xfrm>
              <a:off x="4508641" y="1292275"/>
              <a:ext cx="3365400" cy="3447300"/>
            </a:xfrm>
            <a:prstGeom prst="roundRect">
              <a:avLst>
                <a:gd fmla="val 16667" name="adj"/>
              </a:avLst>
            </a:prstGeom>
            <a:solidFill>
              <a:srgbClr val="A72A1E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b="1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Stacking the predictions from different models to get a better performance than before.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5050271" y="3810450"/>
              <a:ext cx="2275500" cy="7689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Best public leaderboard score achieved: </a:t>
              </a:r>
              <a:r>
                <a:rPr b="1"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0.42388</a:t>
              </a:r>
              <a:endPara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Developed an understanding of how the Matrix Factorization meth</a:t>
            </a:r>
            <a:r>
              <a:rPr lang="en"/>
              <a:t>od can be used to develop recommendation systems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Learned how Neural Networks can be utilised in developing recommendation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Writing neural networks in PyTorch.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Optimal hyper-parameter tuning.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Ways to control overfitting while training neural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Different techniques for ensembling models.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