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edium" panose="020F0502020204030204" pitchFamily="34" charset="0"/>
      <p:regular r:id="rId25"/>
      <p:bold r:id="rId26"/>
      <p:italic r:id="rId27"/>
      <p:boldItalic r:id="rId28"/>
    </p:embeddedFont>
    <p:embeddedFont>
      <p:font typeface="Roboto Thin" panose="020F03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854b86e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854b86e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854b86a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854b86a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8191f6de9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8191f6de9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8191f6de9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8191f6de9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191f6de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191f6de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02106dee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02106dee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802106dee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802106dee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802106dee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802106dee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191f6de9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8191f6de9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11700" y="1582775"/>
            <a:ext cx="8520600" cy="11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Implicit Ratings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Competition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464100" y="3138925"/>
            <a:ext cx="8520600" cy="13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- Exploding Gradients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Chahak Sethi</a:t>
            </a:r>
            <a:endParaRPr dirty="0"/>
          </a:p>
          <a:p>
            <a:pPr marL="0" lvl="0" indent="0" algn="l"/>
            <a:r>
              <a:rPr lang="en" dirty="0"/>
              <a:t> 			 	 Abdus Khan 			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of 170K users and a list of items liked by each user was provided.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Additionally, there was other information like context feature ID and item feature ID.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goal of this exercise was to predict the probability with which a user would like the item for each row in the provided test dataset.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data provided information about the the items liked by each user. No negative targets were provided in the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Therefore, we performed negative sampling to create negative targets.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Negative Sampling approach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We sample pairs of items and users not present in the data as negatives.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100 most liked items are ignored while sampling items for negatives.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negative dataset is then combined with the original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combined data was then splitted randomly in 80:20 ratio and used as the training and the validation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 solve for the cold start problem, 10% of the users and 5% of the items are assumed to be unknown in the training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Used in the model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User ID</a:t>
            </a:r>
            <a:r>
              <a:rPr lang="en"/>
              <a:t> - Identifier for each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Item ID</a:t>
            </a:r>
            <a:r>
              <a:rPr lang="en"/>
              <a:t> - Identifier for each item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Item Feature ID</a:t>
            </a:r>
            <a:r>
              <a:rPr lang="en"/>
              <a:t> - one-to-one mapping with the Item ID in the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User Context ID</a:t>
            </a:r>
            <a:r>
              <a:rPr lang="en"/>
              <a:t> - one-to-many mapping with the User ID. Therefore, the mode of the user context ids is taken for each user in the positive samples and applied to the negative samples.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Techniques </a:t>
            </a:r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394972" y="1147253"/>
            <a:ext cx="8283968" cy="3610131"/>
            <a:chOff x="1593013" y="940009"/>
            <a:chExt cx="5957975" cy="1953745"/>
          </a:xfrm>
        </p:grpSpPr>
        <p:grpSp>
          <p:nvGrpSpPr>
            <p:cNvPr id="89" name="Google Shape;89;p17"/>
            <p:cNvGrpSpPr/>
            <p:nvPr/>
          </p:nvGrpSpPr>
          <p:grpSpPr>
            <a:xfrm>
              <a:off x="1593013" y="2250254"/>
              <a:ext cx="5957975" cy="643500"/>
              <a:chOff x="1593000" y="2322568"/>
              <a:chExt cx="5957975" cy="643500"/>
            </a:xfrm>
          </p:grpSpPr>
          <p:sp>
            <p:nvSpPr>
              <p:cNvPr id="90" name="Google Shape;90;p17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Ensemble</a:t>
                </a:r>
                <a:endParaRPr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92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000"/>
                  <a:buFont typeface="Open Sans"/>
                  <a:buChar char="●"/>
                </a:pPr>
                <a:r>
                  <a:rPr lang="en" sz="100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Trained models with different embedding sizes and ensembled them by taking the average of the predictions given by each model.</a:t>
                </a:r>
                <a:endParaRPr sz="10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" name="Google Shape;97;p17"/>
            <p:cNvGrpSpPr/>
            <p:nvPr/>
          </p:nvGrpSpPr>
          <p:grpSpPr>
            <a:xfrm>
              <a:off x="1593013" y="1595136"/>
              <a:ext cx="5957975" cy="699013"/>
              <a:chOff x="1593000" y="2322568"/>
              <a:chExt cx="5957975" cy="699013"/>
            </a:xfrm>
          </p:grpSpPr>
          <p:sp>
            <p:nvSpPr>
              <p:cNvPr id="98" name="Google Shape;98;p17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Neural Network</a:t>
                </a:r>
                <a:endParaRPr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4387853" y="2322581"/>
                <a:ext cx="2971200" cy="6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9527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050"/>
                  <a:buFont typeface="Roboto"/>
                  <a:buChar char="●"/>
                </a:pPr>
                <a:r>
                  <a:rPr lang="en" sz="105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Concatenated the embeddings for user, item, item feature and context feature and fed them to a multi-layered neural network with linear layers with ReLU activation between them.</a:t>
                </a:r>
                <a:endParaRPr sz="105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457200" lvl="0" indent="-29527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050"/>
                  <a:buFont typeface="Open Sans"/>
                  <a:buChar char="●"/>
                </a:pPr>
                <a:r>
                  <a:rPr lang="en" sz="105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Used L2 regularization, dropout to control overfitting.</a:t>
                </a:r>
                <a:endParaRPr sz="105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5" name="Google Shape;105;p17"/>
            <p:cNvGrpSpPr/>
            <p:nvPr/>
          </p:nvGrpSpPr>
          <p:grpSpPr>
            <a:xfrm>
              <a:off x="1593013" y="940009"/>
              <a:ext cx="5957975" cy="697374"/>
              <a:chOff x="1593000" y="2322568"/>
              <a:chExt cx="5957975" cy="697374"/>
            </a:xfrm>
          </p:grpSpPr>
          <p:sp>
            <p:nvSpPr>
              <p:cNvPr id="106" name="Google Shape;106;p17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Matrix Factorization</a:t>
                </a:r>
                <a:endParaRPr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4387850" y="2377642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100"/>
                  <a:buFont typeface="Roboto"/>
                  <a:buChar char="●"/>
                </a:pPr>
                <a:r>
                  <a:rPr lang="en" sz="110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Trained the embeddings for user, item and item feature along with the bias.</a:t>
                </a:r>
                <a:endParaRPr sz="11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457200" lvl="0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100"/>
                  <a:buFont typeface="Open Sans"/>
                  <a:buChar char="●"/>
                </a:pPr>
                <a:r>
                  <a:rPr lang="en" sz="110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Added an interaction term of the user and the item feature.</a:t>
                </a:r>
                <a:endParaRPr sz="11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Matrix Factorization</a:t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645860" y="1312800"/>
            <a:ext cx="7751215" cy="3447300"/>
            <a:chOff x="645860" y="1312800"/>
            <a:chExt cx="7751215" cy="3447300"/>
          </a:xfrm>
        </p:grpSpPr>
        <p:grpSp>
          <p:nvGrpSpPr>
            <p:cNvPr id="119" name="Google Shape;119;p18"/>
            <p:cNvGrpSpPr/>
            <p:nvPr/>
          </p:nvGrpSpPr>
          <p:grpSpPr>
            <a:xfrm>
              <a:off x="645860" y="1312800"/>
              <a:ext cx="3757133" cy="3447300"/>
              <a:chOff x="4508641" y="1368475"/>
              <a:chExt cx="3365400" cy="3447300"/>
            </a:xfrm>
          </p:grpSpPr>
          <p:sp>
            <p:nvSpPr>
              <p:cNvPr id="120" name="Google Shape;120;p18"/>
              <p:cNvSpPr/>
              <p:nvPr/>
            </p:nvSpPr>
            <p:spPr>
              <a:xfrm>
                <a:off x="4508641" y="1368475"/>
                <a:ext cx="3365400" cy="3447300"/>
              </a:xfrm>
              <a:prstGeom prst="roundRect">
                <a:avLst>
                  <a:gd name="adj" fmla="val 16667"/>
                </a:avLst>
              </a:prstGeom>
              <a:solidFill>
                <a:srgbClr val="A72A1E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 b="1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01</a:t>
                </a:r>
                <a:endParaRPr sz="26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Built a baseline model using the matrix factorization technique and two features Item ID and User ID. </a:t>
                </a:r>
                <a:endParaRPr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>
                <a:off x="5050271" y="3810450"/>
                <a:ext cx="2275500" cy="76890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Best public leaderboard score achieved: </a:t>
                </a:r>
                <a:r>
                  <a:rPr lang="en" b="1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0.47086</a:t>
                </a:r>
                <a:endParaRPr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8"/>
            <p:cNvSpPr/>
            <p:nvPr/>
          </p:nvSpPr>
          <p:spPr>
            <a:xfrm>
              <a:off x="4639875" y="1339200"/>
              <a:ext cx="3757200" cy="3394500"/>
            </a:xfrm>
            <a:prstGeom prst="roundRect">
              <a:avLst>
                <a:gd name="adj" fmla="val 16667"/>
              </a:avLst>
            </a:prstGeom>
            <a:solidFill>
              <a:srgbClr val="A72A1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02</a:t>
              </a:r>
              <a:endParaRPr sz="2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Secondly, we added the item feature ID and its interaction with User ID with a bias for item feature.</a:t>
              </a: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418817" y="3820092"/>
              <a:ext cx="2275500" cy="7689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Best public leaderboard score achieved: </a:t>
              </a:r>
              <a:r>
                <a:rPr lang="en" sz="13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0.4655</a:t>
              </a:r>
              <a:endParaRPr sz="1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Neural Networks</a:t>
            </a:r>
            <a:endParaRPr/>
          </a:p>
        </p:txBody>
      </p:sp>
      <p:grpSp>
        <p:nvGrpSpPr>
          <p:cNvPr id="129" name="Google Shape;129;p19"/>
          <p:cNvGrpSpPr/>
          <p:nvPr/>
        </p:nvGrpSpPr>
        <p:grpSpPr>
          <a:xfrm>
            <a:off x="645750" y="1683252"/>
            <a:ext cx="3609000" cy="3270342"/>
            <a:chOff x="4508650" y="1738875"/>
            <a:chExt cx="3609000" cy="3077100"/>
          </a:xfrm>
        </p:grpSpPr>
        <p:sp>
          <p:nvSpPr>
            <p:cNvPr id="130" name="Google Shape;130;p19"/>
            <p:cNvSpPr/>
            <p:nvPr/>
          </p:nvSpPr>
          <p:spPr>
            <a:xfrm>
              <a:off x="4508650" y="1738875"/>
              <a:ext cx="3609000" cy="3077100"/>
            </a:xfrm>
            <a:prstGeom prst="roundRect">
              <a:avLst>
                <a:gd name="adj" fmla="val 16667"/>
              </a:avLst>
            </a:prstGeom>
            <a:solidFill>
              <a:srgbClr val="A72A1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01</a:t>
              </a:r>
              <a:endParaRPr sz="2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Single Layered Neural network </a:t>
              </a:r>
              <a:r>
                <a:rPr lang="en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with just one unit followed by a sigmoid layer. </a:t>
              </a: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169025" y="4025545"/>
              <a:ext cx="2275500" cy="6441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Best public leaderboard score achieved: </a:t>
              </a:r>
              <a:r>
                <a:rPr lang="en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0.4461</a:t>
              </a:r>
              <a:endPara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/>
          <p:nvPr/>
        </p:nvSpPr>
        <p:spPr>
          <a:xfrm>
            <a:off x="4639875" y="1683025"/>
            <a:ext cx="3689400" cy="3270300"/>
          </a:xfrm>
          <a:prstGeom prst="roundRect">
            <a:avLst>
              <a:gd name="adj" fmla="val 16667"/>
            </a:avLst>
          </a:prstGeom>
          <a:solidFill>
            <a:srgbClr val="A72A1E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2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Multi Layered Neural Network </a:t>
            </a: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with non-linear ReLU activation between the layers. Experimented with different learning rates, weight decay and dropout.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5319325" y="4124899"/>
            <a:ext cx="2275500" cy="684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Best public leaderboard score achieved: </a:t>
            </a:r>
            <a:r>
              <a:rPr lang="en" sz="1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0.4384</a:t>
            </a:r>
            <a:endParaRPr sz="13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925525"/>
            <a:ext cx="86730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Concatenated the embeddings for User ID, Item ID, Item Feature ID and Context Feature and fed them to a: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Ensembling</a:t>
            </a:r>
            <a:endParaRPr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2779460" y="1236600"/>
            <a:ext cx="3757133" cy="3447300"/>
            <a:chOff x="4508641" y="1292275"/>
            <a:chExt cx="3365400" cy="3447300"/>
          </a:xfrm>
        </p:grpSpPr>
        <p:sp>
          <p:nvSpPr>
            <p:cNvPr id="141" name="Google Shape;141;p20"/>
            <p:cNvSpPr/>
            <p:nvPr/>
          </p:nvSpPr>
          <p:spPr>
            <a:xfrm>
              <a:off x="4508641" y="1292275"/>
              <a:ext cx="3365400" cy="3447300"/>
            </a:xfrm>
            <a:prstGeom prst="roundRect">
              <a:avLst>
                <a:gd name="adj" fmla="val 16667"/>
              </a:avLst>
            </a:prstGeom>
            <a:solidFill>
              <a:srgbClr val="A72A1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01</a:t>
              </a:r>
              <a:endParaRPr sz="2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Stacking the predictions from different models to get a better performance than before.</a:t>
              </a: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5050271" y="3810450"/>
              <a:ext cx="2275500" cy="7689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Best public leaderboard score achieved: </a:t>
              </a:r>
              <a:r>
                <a:rPr lang="en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0.42388</a:t>
              </a:r>
              <a:endPara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Developed an understanding of how the Matrix Factorization method can be used to develop recommendation systems.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Learned how Neural Networks can be utilised in developing recommendation systems.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Writing neural networks in PyTorch.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Optimal hyper-parameter tuning.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Ways to control overfitting while training neural networks.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Different techniques for ensembling models.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Macintosh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Medium</vt:lpstr>
      <vt:lpstr>Open Sans</vt:lpstr>
      <vt:lpstr>Economica</vt:lpstr>
      <vt:lpstr>Roboto Thin</vt:lpstr>
      <vt:lpstr>Roboto</vt:lpstr>
      <vt:lpstr>Arial</vt:lpstr>
      <vt:lpstr>Luxe</vt:lpstr>
      <vt:lpstr>Predicting Implicit Ratings</vt:lpstr>
      <vt:lpstr>Context</vt:lpstr>
      <vt:lpstr>Modeling Approach</vt:lpstr>
      <vt:lpstr>Features Used in the model</vt:lpstr>
      <vt:lpstr>Modeling Techniques </vt:lpstr>
      <vt:lpstr>Experimental results: Matrix Factorization</vt:lpstr>
      <vt:lpstr>Experimental results: Neural Networks</vt:lpstr>
      <vt:lpstr>Experimental results: Ensembling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Implicit Ratings</dc:title>
  <cp:lastModifiedBy>Abdus Khan</cp:lastModifiedBy>
  <cp:revision>2</cp:revision>
  <dcterms:modified xsi:type="dcterms:W3CDTF">2022-03-05T05:04:26Z</dcterms:modified>
</cp:coreProperties>
</file>