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641965-3590-4AAB-9569-6C7798F95054}">
  <a:tblStyle styleId="{A3641965-3590-4AAB-9569-6C7798F95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ae879c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ae879c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ae879c35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ae879c35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ae879c35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ae879c35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ae879c3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ae879c3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ae879c3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ae879c3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ae879c35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ae879c35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ae879c35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ae879c35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ae879c3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ae879c3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ae879c3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ae879c35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ae879c3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2ae879c3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e6b9f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e6b9f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ae879c3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ae879c3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2c312bf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92c312bf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2c312b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2c312b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a7f9ba26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a7f9ba26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ae879c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ae879c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ae879c3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ae879c3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ae879c3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ae879c3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ae879c35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ae879c35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ae879c35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ae879c35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ae879c35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ae879c35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ae879c35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ae879c35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8" name="Google Shape;18;p3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0" name="Google Shape;30;p4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1" name="Google Shape;31;p4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1663275" y="237650"/>
            <a:ext cx="68907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Movie Recommender System using </a:t>
            </a:r>
            <a:r>
              <a:rPr lang="en" sz="4400" b="1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Autoencoders</a:t>
            </a:r>
            <a:endParaRPr sz="4400" b="1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5709550" y="3242650"/>
            <a:ext cx="3361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Team Members ⇒ </a:t>
            </a:r>
            <a:endParaRPr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osis"/>
              <a:buChar char="●"/>
            </a:pPr>
            <a:r>
              <a:rPr lang="en" sz="15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18UCC063 : Akhil Kashyap</a:t>
            </a:r>
            <a:endParaRPr sz="1500"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osis"/>
              <a:buChar char="●"/>
            </a:pPr>
            <a:r>
              <a:rPr lang="en" sz="15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18UCC101 : Himanshu Chahar</a:t>
            </a:r>
            <a:endParaRPr sz="1500"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osis"/>
              <a:buChar char="●"/>
            </a:pPr>
            <a:r>
              <a:rPr lang="en" sz="15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18UCC169 : Shivansh Jain</a:t>
            </a:r>
            <a:endParaRPr sz="1500"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9420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Collaborative Variational Autoencoder for Recommender Systems</a:t>
            </a:r>
            <a:endParaRPr sz="2300" b="1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94900" y="1277625"/>
            <a:ext cx="4950300" cy="33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CVAE is a Bayesian Generative Model.</a:t>
            </a:r>
            <a:endParaRPr sz="1700"/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CVAE connects the different types of multimedia for recommender systems because of its stochastic distribution in latent space rather than observation space.</a:t>
            </a:r>
            <a:endParaRPr sz="1700"/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In the case of CVAE the noise level is learned automatically by the inference network.</a:t>
            </a:r>
            <a:endParaRPr sz="1700"/>
          </a:p>
          <a:p>
            <a:pPr marL="457200" lvl="0" indent="-336550" algn="just" rtl="0"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Dataset used ⇒ </a:t>
            </a:r>
            <a:endParaRPr sz="1700"/>
          </a:p>
          <a:p>
            <a:pPr marL="914400" lvl="1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Citeulike-a</a:t>
            </a:r>
            <a:endParaRPr sz="1700"/>
          </a:p>
          <a:p>
            <a:pPr marL="914400" lvl="1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Citeulike-b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600" y="1876150"/>
            <a:ext cx="3369425" cy="10325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A Survey of Recommender Systems Based on Deep Learning </a:t>
            </a:r>
            <a:endParaRPr sz="2300" b="1"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783900" y="1025175"/>
            <a:ext cx="6831300" cy="3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Discussion on the various topics of research in the field of deep learning based-recommender systems (RS)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Features &amp; characteristics of Deep Learning Based methods in: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Content-based 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Collaborative Filtering 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Hybrid 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Social Network-based 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Context-aware RS</a:t>
            </a:r>
            <a:endParaRPr sz="14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Some other major models discussed: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AutoEncoders (AE)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Restricted Boltzmann machine (RBM)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Recurrent Neural Networks (RNN)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Convolutional Neural Networks (CNN)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Deep Belief Network (DBN)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900" y="2338875"/>
            <a:ext cx="3274975" cy="2090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61143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Methods Implemented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AUTOENCODERS</a:t>
            </a:r>
            <a:endParaRPr b="1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4883700" cy="3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accent1"/>
                </a:solidFill>
              </a:rPr>
              <a:t>Unsupervised</a:t>
            </a:r>
            <a:r>
              <a:rPr lang="en" sz="1600"/>
              <a:t> learning technique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Mostly used in the field of collaborative filtering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Used to encode a set of input data which is basically used for </a:t>
            </a:r>
            <a:r>
              <a:rPr lang="en" sz="1600">
                <a:solidFill>
                  <a:schemeClr val="accent1"/>
                </a:solidFill>
              </a:rPr>
              <a:t>dimensionality reduction.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Architecture for an autoencoder model ⇒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Input layer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One hidden layer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Output layer </a:t>
            </a:r>
            <a:endParaRPr sz="16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89" y="1277625"/>
            <a:ext cx="2777360" cy="21855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85725" dist="76200" dir="2520000" algn="bl" rotWithShape="0">
              <a:srgbClr val="FFFFFF">
                <a:alpha val="14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88" y="3841975"/>
            <a:ext cx="3752375" cy="849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46" name="Google Shape;146;p19"/>
          <p:cNvSpPr txBox="1"/>
          <p:nvPr/>
        </p:nvSpPr>
        <p:spPr>
          <a:xfrm>
            <a:off x="6120375" y="3405475"/>
            <a:ext cx="2777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Architecture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145375" y="4635175"/>
            <a:ext cx="375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Mathematical function for mapping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STACKED AUTOENCODERS</a:t>
            </a:r>
            <a:endParaRPr b="1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594900" y="1126025"/>
            <a:ext cx="82740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 Neural Network model; made up of </a:t>
            </a:r>
            <a:r>
              <a:rPr lang="en" sz="1600">
                <a:solidFill>
                  <a:schemeClr val="accent1"/>
                </a:solidFill>
              </a:rPr>
              <a:t>many layers of sparse autoencoders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Output from each layer acts as Input for the next layer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Train layers (Unsupervised algo) ⇒ Tune layers (Supervised approach)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Three major steps: </a:t>
            </a:r>
            <a:endParaRPr sz="140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04900" y="2691000"/>
            <a:ext cx="3864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111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➢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AE using input data ⇒ Obtain learned data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1115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➢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from previous layer (learned data)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Input for next hidden layer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repeated till all layers are trained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1115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➢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Backpropagation Algorithm :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2" indent="-31115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minimise Cost function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2" indent="-31115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Updation of weights ⇒ finer tuning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825" y="2571750"/>
            <a:ext cx="3817150" cy="19818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85725" dist="85725" dir="3420000" algn="bl" rotWithShape="0">
              <a:srgbClr val="FFFFFF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VARIATIONAL AUTOENCODERS</a:t>
            </a:r>
            <a:endParaRPr b="1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94900" y="1277625"/>
            <a:ext cx="4511700" cy="3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Variational Autoencoders (VAEs) are </a:t>
            </a:r>
            <a:r>
              <a:rPr lang="en" sz="1600">
                <a:solidFill>
                  <a:schemeClr val="accent1"/>
                </a:solidFill>
              </a:rPr>
              <a:t>powerful generative models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Principle: Input not mapped to a fixed vector but mapped to a Distribution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Bottleneck vector is replaced by </a:t>
            </a:r>
            <a:r>
              <a:rPr lang="en" sz="1600">
                <a:solidFill>
                  <a:schemeClr val="accent1"/>
                </a:solidFill>
              </a:rPr>
              <a:t>two separate vectors: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One for distribution’s Mean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Other for distribution’s Standard Deviation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The two vectors act as parameters for a random variable vector</a:t>
            </a:r>
            <a:endParaRPr sz="160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101" y="1718588"/>
            <a:ext cx="3708376" cy="1706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85725" dist="85725" dir="3540000" algn="bl" rotWithShape="0">
              <a:srgbClr val="FFFFFF">
                <a:alpha val="12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Loss vs Epoch graph for the methods Implemented</a:t>
            </a:r>
            <a:endParaRPr b="1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1905500" y="3878975"/>
            <a:ext cx="53589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Initially the loss for the model is on the higher side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With increasing epoch ⇒ loss gradually decreases</a:t>
            </a:r>
            <a:endParaRPr sz="16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5" y="1183425"/>
            <a:ext cx="2853550" cy="2046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075" y="1183425"/>
            <a:ext cx="2853574" cy="2046600"/>
          </a:xfrm>
          <a:prstGeom prst="rect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800" y="1183425"/>
            <a:ext cx="2853575" cy="2046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1" name="Google Shape;181;p23"/>
          <p:cNvSpPr txBox="1"/>
          <p:nvPr/>
        </p:nvSpPr>
        <p:spPr>
          <a:xfrm>
            <a:off x="158225" y="3230025"/>
            <a:ext cx="2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158150" y="3230025"/>
            <a:ext cx="2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Stacked Autoencoder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158074" y="3230025"/>
            <a:ext cx="2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Variational Autoencoder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Loss for the methods implemented</a:t>
            </a:r>
            <a:endParaRPr b="1"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854425" y="3356700"/>
            <a:ext cx="7581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Lesser is the Average Test Loss ⇒  better is our model</a:t>
            </a:r>
            <a:endParaRPr sz="1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⇒ </a:t>
            </a:r>
            <a:r>
              <a:rPr lang="en" sz="1600" b="1">
                <a:solidFill>
                  <a:schemeClr val="accent1"/>
                </a:solidFill>
              </a:rPr>
              <a:t>Stacked AutoEncoder</a:t>
            </a:r>
            <a:r>
              <a:rPr lang="en" sz="1600"/>
              <a:t> performs the best out of the three models</a:t>
            </a:r>
            <a:endParaRPr sz="1600"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13</a:t>
            </a:r>
            <a:endParaRPr/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897088" y="181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{A3641965-3590-4AAB-9569-6C7798F95054}</a:tableStyleId>
              </a:tblPr>
              <a:tblGrid>
                <a:gridCol w="13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AutoEncoder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Stacked AutoEncoder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Variational AutoEncoder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Loss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1.0829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</a:rPr>
                        <a:t>0.9456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0.9927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Why Stacked Autoencoder performs better?</a:t>
            </a:r>
            <a:endParaRPr b="1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Better performance due to the process of </a:t>
            </a:r>
            <a:r>
              <a:rPr lang="en" sz="1800" b="1">
                <a:solidFill>
                  <a:schemeClr val="accent1"/>
                </a:solidFill>
              </a:rPr>
              <a:t>‘Stacking’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Stacking ensures that at every stage, our data is represented in lower/ higher dimensional space effectively. </a:t>
            </a:r>
            <a:endParaRPr sz="1800"/>
          </a:p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Training of hidden layers using unsupervised algorithms and then tuning with the help of supervised algorithms</a:t>
            </a:r>
            <a:endParaRPr sz="1800"/>
          </a:p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 sz="1800">
                <a:solidFill>
                  <a:schemeClr val="accent1"/>
                </a:solidFill>
              </a:rPr>
              <a:t>Overfitting</a:t>
            </a:r>
            <a:r>
              <a:rPr lang="en" sz="1800"/>
              <a:t> in case of Autoencoder</a:t>
            </a:r>
            <a:endParaRPr sz="180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63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Advancement in digital technologies ⇒ people's towering reliance on the Internet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Issue of </a:t>
            </a:r>
            <a:r>
              <a:rPr lang="en" sz="1800">
                <a:solidFill>
                  <a:schemeClr val="accent1"/>
                </a:solidFill>
              </a:rPr>
              <a:t>Knowledge Overload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Drowned in a massive pool of data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 sz="1800"/>
              <a:t>Need to store, prioritize, and efficiently </a:t>
            </a:r>
            <a:r>
              <a:rPr lang="en" sz="1800">
                <a:solidFill>
                  <a:schemeClr val="accent1"/>
                </a:solidFill>
              </a:rPr>
              <a:t>deliver best-suited information</a:t>
            </a:r>
            <a:r>
              <a:rPr lang="en" sz="1800"/>
              <a:t> to the users</a:t>
            </a:r>
            <a:endParaRPr sz="1800"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975" y="1480950"/>
            <a:ext cx="2520300" cy="2575425"/>
          </a:xfrm>
          <a:prstGeom prst="rect">
            <a:avLst/>
          </a:prstGeom>
          <a:noFill/>
          <a:ln>
            <a:noFill/>
          </a:ln>
          <a:effectLst>
            <a:outerShdw blurRad="85725" dist="47625" dir="2520000" algn="bl" rotWithShape="0">
              <a:srgbClr val="FFFFFF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1104900" y="1088925"/>
            <a:ext cx="79101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https://medium.com/snipfeed/how-variational-autoencoders-make-classical-recommender-systems-obsolete-4df8bae51546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https://towardsdatascience.com/recommendation-system-series-part-6-the-6-variants-of-autoencoders-for-collaborative-filtering-bd7b9eae2ec7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https://dl.acm.org/doi/10.1145/3285029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https://hal.inria.fr/hal-01256422v1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https://www.semanticscholar.org/paper/A-Survey-of-Recommender-Systems-Based-on-Deep-Mu/5b16da7ad7afa38eab8aa30c3853c8d7ca5728e4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https://cseweb.ucsd.edu/classes/fa17/cse291-b/reading/p305-li.pdf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https://link.springer.com/article/10.1007/s10462-018-9654-y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https://medium.com/@venkatakrishna.jonnalagadda/sparse-stacked-and-variational-autoencoder-efe5bfe73b64#:~:text=A%20stacked%20autoencoder%20is%20a,of%20the%20successive%20hidden%20layer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▸"/>
            </a:pPr>
            <a:r>
              <a:rPr lang="en" sz="1100"/>
              <a:t>https://arxiv.org/pdf/1707.07435.pdf</a:t>
            </a:r>
            <a:endParaRPr sz="1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 idx="4294967295"/>
          </p:nvPr>
        </p:nvSpPr>
        <p:spPr>
          <a:xfrm>
            <a:off x="1209750" y="219720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Thank You!</a:t>
            </a:r>
            <a:endParaRPr sz="4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Recommender Systems?</a:t>
            </a:r>
            <a:endParaRPr b="1"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42294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Takes in vast amounts of data (fixed or dynamic)</a:t>
            </a:r>
            <a:endParaRPr sz="180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Processes the same</a:t>
            </a:r>
            <a:endParaRPr sz="180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chemeClr val="accent1"/>
                </a:solidFill>
              </a:rPr>
              <a:t>Provides</a:t>
            </a:r>
            <a:r>
              <a:rPr lang="en" sz="1800"/>
              <a:t> the users with </a:t>
            </a:r>
            <a:r>
              <a:rPr lang="en" sz="1800">
                <a:solidFill>
                  <a:schemeClr val="accent1"/>
                </a:solidFill>
              </a:rPr>
              <a:t>a subset of results</a:t>
            </a:r>
            <a:r>
              <a:rPr lang="en" sz="1800"/>
              <a:t> that are actually needed and beneficial for that user</a:t>
            </a:r>
            <a:endParaRPr sz="1800"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 sz="1800"/>
              <a:t>Hence, it plays a vital role in solving problem of Knowledge/Data Overload</a:t>
            </a:r>
            <a:endParaRPr sz="180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975" y="1703350"/>
            <a:ext cx="3606051" cy="2125250"/>
          </a:xfrm>
          <a:prstGeom prst="rect">
            <a:avLst/>
          </a:prstGeom>
          <a:noFill/>
          <a:ln>
            <a:noFill/>
          </a:ln>
          <a:effectLst>
            <a:outerShdw blurRad="100013" dist="95250" dir="3000000" algn="bl" rotWithShape="0">
              <a:srgbClr val="FFFFFF">
                <a:alpha val="17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ctrTitle"/>
          </p:nvPr>
        </p:nvSpPr>
        <p:spPr>
          <a:xfrm>
            <a:off x="1047700" y="2086050"/>
            <a:ext cx="3994500" cy="20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Our Goals &amp; </a:t>
            </a:r>
            <a:r>
              <a:rPr lang="en" sz="4800" b="1"/>
              <a:t>Objectives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Objectives</a:t>
            </a:r>
            <a:endParaRPr b="1"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Implement a </a:t>
            </a:r>
            <a:r>
              <a:rPr lang="en" sz="2100">
                <a:solidFill>
                  <a:schemeClr val="accent1"/>
                </a:solidFill>
              </a:rPr>
              <a:t>“Recommender Search Model using Autoencoders”</a:t>
            </a:r>
            <a:endParaRPr sz="2100">
              <a:solidFill>
                <a:schemeClr val="accent1"/>
              </a:solidFill>
            </a:endParaRPr>
          </a:p>
          <a:p>
            <a:pPr marL="457200" lvl="0" indent="-361950" algn="just" rtl="0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Study about different architectures of Autoencoders needed to build an efficient and accurate model</a:t>
            </a:r>
            <a:endParaRPr sz="2100"/>
          </a:p>
          <a:p>
            <a:pPr marL="457200" lvl="0" indent="-361950" algn="just" rtl="0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Train &amp; Test the different models on the chosen Dataset</a:t>
            </a:r>
            <a:endParaRPr sz="2100"/>
          </a:p>
          <a:p>
            <a:pPr marL="457200" lvl="0" indent="-361950" algn="just" rtl="0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Compare them on various criteria &amp; choose the one best suited for our purpose</a:t>
            </a:r>
            <a:endParaRPr sz="2100"/>
          </a:p>
          <a:p>
            <a:pPr marL="457200" lvl="0" indent="-361950" algn="just" rtl="0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Predict Movies, Save Time!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1058600" y="90400"/>
            <a:ext cx="43863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Literature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70623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Deep Learning based Recommender System: A Survey and New Perspectives</a:t>
            </a:r>
            <a:endParaRPr sz="2300" b="1"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104900" y="1383725"/>
            <a:ext cx="75819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Discussion on the concepts and terminologies related to Deep learning and Recommender Systems.</a:t>
            </a:r>
            <a:endParaRPr sz="1600"/>
          </a:p>
          <a:p>
            <a:pPr marL="457200" lvl="0" indent="-330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Survey on various deep learning models </a:t>
            </a:r>
            <a:endParaRPr sz="1600"/>
          </a:p>
          <a:p>
            <a:pPr marL="457200" lvl="0" indent="-330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Property of neural architecture ⇒</a:t>
            </a:r>
            <a:endParaRPr sz="1600"/>
          </a:p>
          <a:p>
            <a:pPr marL="914400" lvl="1" indent="-330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end-to-end differentiable</a:t>
            </a:r>
            <a:endParaRPr sz="1600"/>
          </a:p>
          <a:p>
            <a:pPr marL="914400" lvl="1" indent="-330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produce relevant inductive biases	</a:t>
            </a:r>
            <a:endParaRPr sz="1600"/>
          </a:p>
          <a:p>
            <a:pPr marL="457200" lvl="0" indent="-330200" algn="just" rtl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Pros and Cons of Deep learning is also discussed</a:t>
            </a:r>
            <a:endParaRPr sz="160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104900" y="2760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Collaborative Denoising Auto-Encoders for Top-N Recommender Systems</a:t>
            </a:r>
            <a:endParaRPr sz="2300" b="1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94900" y="1008750"/>
            <a:ext cx="52893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Encoder is based on the concept of Denoising Autoencoder.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Latent vector is what makes CDAE to be a much better model among other recommender models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Non-linear functions helps in increasing the model’s representation ability and hence increasing the accuracy of the recommender system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Datasets used for the model ⇒ 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MovieLens 10M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Netflix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Yelp Dataset.</a:t>
            </a:r>
            <a:endParaRPr sz="1600"/>
          </a:p>
          <a:p>
            <a:pPr marL="457200" lvl="0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Distinct combinations of the elements resulted in distinct versions of the CDAE model.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75" y="1221826"/>
            <a:ext cx="3038525" cy="18388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075" y="3257300"/>
            <a:ext cx="3038525" cy="15614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812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Collaborative Filtering with Stacked Denoising AutoEncoders and Sparse Inputs</a:t>
            </a:r>
            <a:endParaRPr sz="2300" b="1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594900" y="1125225"/>
            <a:ext cx="5733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Aimed at developing strategy which is used to implement collaborative filtering using SDAE.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Input used is sparse in nature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Dataset used ⇒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Jester Joke dataset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MovieLens 1M dataset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This paper there have defined two Encoders ⇒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Uencoder ⇒ used to learn the user representations 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Vencoder ⇒  used to learn item representations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excellent performance of Autoencoders is inferred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terms of errors, the research was insufficient to comment about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50" y="1594550"/>
            <a:ext cx="3269200" cy="1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On-screen Show (16:9)</PresentationFormat>
  <Paragraphs>151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Dosis</vt:lpstr>
      <vt:lpstr>Roboto</vt:lpstr>
      <vt:lpstr>William template</vt:lpstr>
      <vt:lpstr>PowerPoint Presentation</vt:lpstr>
      <vt:lpstr>Problem Statement</vt:lpstr>
      <vt:lpstr>Why Recommender Systems?</vt:lpstr>
      <vt:lpstr>Our Goals &amp; Objectives</vt:lpstr>
      <vt:lpstr>Objectives</vt:lpstr>
      <vt:lpstr>Literature Review</vt:lpstr>
      <vt:lpstr>Deep Learning based Recommender System: A Survey and New Perspectives</vt:lpstr>
      <vt:lpstr>Collaborative Denoising Auto-Encoders for Top-N Recommender Systems</vt:lpstr>
      <vt:lpstr>Collaborative Filtering with Stacked Denoising AutoEncoders and Sparse Inputs</vt:lpstr>
      <vt:lpstr>Collaborative Variational Autoencoder for Recommender Systems</vt:lpstr>
      <vt:lpstr>A Survey of Recommender Systems Based on Deep Learning </vt:lpstr>
      <vt:lpstr>Methods Implemented</vt:lpstr>
      <vt:lpstr>AUTOENCODERS</vt:lpstr>
      <vt:lpstr>STACKED AUTOENCODERS</vt:lpstr>
      <vt:lpstr>VARIATIONAL AUTOENCODERS</vt:lpstr>
      <vt:lpstr>Results</vt:lpstr>
      <vt:lpstr>Loss vs Epoch graph for the methods Implemented</vt:lpstr>
      <vt:lpstr>Test Loss for the methods implemented</vt:lpstr>
      <vt:lpstr> Why Stacked Autoencoder performs better?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SHIVANSH JAIN</cp:lastModifiedBy>
  <cp:revision>1</cp:revision>
  <dcterms:modified xsi:type="dcterms:W3CDTF">2021-05-20T06:25:27Z</dcterms:modified>
</cp:coreProperties>
</file>