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ca69080e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ca69080e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ca69080e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ca69080e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ca69080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ca69080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ca69080e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ca69080e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ca69080e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ca69080e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ca69080e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ca69080e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ca69080e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ca69080e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ca69080e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ca69080e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ca69080e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ca69080e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spotify.com/web-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evelopers.spotify.com/"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FFFF00"/>
                </a:solidFill>
                <a:latin typeface="Times New Roman"/>
                <a:ea typeface="Times New Roman"/>
                <a:cs typeface="Times New Roman"/>
                <a:sym typeface="Times New Roman"/>
              </a:rPr>
              <a:t>Music Recommendation System </a:t>
            </a:r>
            <a:endParaRPr b="1">
              <a:solidFill>
                <a:srgbClr val="FFFF00"/>
              </a:solidFill>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FF00"/>
                </a:solidFill>
                <a:latin typeface="Times New Roman"/>
                <a:ea typeface="Times New Roman"/>
                <a:cs typeface="Times New Roman"/>
                <a:sym typeface="Times New Roman"/>
              </a:rPr>
              <a:t>Using spotify’s data</a:t>
            </a:r>
            <a:endParaRPr>
              <a:solidFill>
                <a:srgbClr val="FFFF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311700" y="520475"/>
            <a:ext cx="8208900" cy="4048500"/>
          </a:xfrm>
          <a:prstGeom prst="rect">
            <a:avLst/>
          </a:prstGeom>
        </p:spPr>
        <p:txBody>
          <a:bodyPr anchorCtr="0" anchor="t" bIns="91425" lIns="91425" spcFirstLastPara="1" rIns="91425" wrap="square" tIns="91425">
            <a:normAutofit/>
          </a:bodyPr>
          <a:lstStyle/>
          <a:p>
            <a:pPr indent="0" lvl="0" marL="0" rtl="0" algn="l">
              <a:lnSpc>
                <a:spcPct val="100000"/>
              </a:lnSpc>
              <a:spcBef>
                <a:spcPts val="1400"/>
              </a:spcBef>
              <a:spcAft>
                <a:spcPts val="0"/>
              </a:spcAft>
              <a:buNone/>
            </a:pPr>
            <a:r>
              <a:rPr lang="en" sz="2050">
                <a:solidFill>
                  <a:srgbClr val="FFFFFF"/>
                </a:solidFill>
                <a:latin typeface="Times New Roman"/>
                <a:ea typeface="Times New Roman"/>
                <a:cs typeface="Times New Roman"/>
                <a:sym typeface="Times New Roman"/>
              </a:rPr>
              <a:t>The recommendation algorithm used follows three steps:</a:t>
            </a:r>
            <a:endParaRPr sz="2050">
              <a:solidFill>
                <a:srgbClr val="FFFFFF"/>
              </a:solidFill>
              <a:latin typeface="Times New Roman"/>
              <a:ea typeface="Times New Roman"/>
              <a:cs typeface="Times New Roman"/>
              <a:sym typeface="Times New Roman"/>
            </a:endParaRPr>
          </a:p>
          <a:p>
            <a:pPr indent="-358775" lvl="0" marL="457200" rtl="0" algn="l">
              <a:lnSpc>
                <a:spcPct val="115000"/>
              </a:lnSpc>
              <a:spcBef>
                <a:spcPts val="1000"/>
              </a:spcBef>
              <a:spcAft>
                <a:spcPts val="0"/>
              </a:spcAft>
              <a:buClr>
                <a:srgbClr val="FFFFFF"/>
              </a:buClr>
              <a:buSzPts val="2050"/>
              <a:buFont typeface="Times New Roman"/>
              <a:buChar char="●"/>
            </a:pPr>
            <a:r>
              <a:rPr lang="en" sz="2050">
                <a:solidFill>
                  <a:srgbClr val="FFFFFF"/>
                </a:solidFill>
                <a:latin typeface="Times New Roman"/>
                <a:ea typeface="Times New Roman"/>
                <a:cs typeface="Times New Roman"/>
                <a:sym typeface="Times New Roman"/>
              </a:rPr>
              <a:t>Compute the </a:t>
            </a:r>
            <a:r>
              <a:rPr lang="en" sz="2050">
                <a:solidFill>
                  <a:srgbClr val="FFFF00"/>
                </a:solidFill>
                <a:latin typeface="Times New Roman"/>
                <a:ea typeface="Times New Roman"/>
                <a:cs typeface="Times New Roman"/>
                <a:sym typeface="Times New Roman"/>
              </a:rPr>
              <a:t>average vector of the audio and metadata features</a:t>
            </a:r>
            <a:r>
              <a:rPr lang="en" sz="2050">
                <a:solidFill>
                  <a:srgbClr val="FFFFFF"/>
                </a:solidFill>
                <a:latin typeface="Times New Roman"/>
                <a:ea typeface="Times New Roman"/>
                <a:cs typeface="Times New Roman"/>
                <a:sym typeface="Times New Roman"/>
              </a:rPr>
              <a:t> for each song the user has listened to.</a:t>
            </a:r>
            <a:endParaRPr sz="2050">
              <a:solidFill>
                <a:srgbClr val="FFFFFF"/>
              </a:solidFill>
              <a:latin typeface="Times New Roman"/>
              <a:ea typeface="Times New Roman"/>
              <a:cs typeface="Times New Roman"/>
              <a:sym typeface="Times New Roman"/>
            </a:endParaRPr>
          </a:p>
          <a:p>
            <a:pPr indent="-358775" lvl="0" marL="457200" rtl="0" algn="l">
              <a:lnSpc>
                <a:spcPct val="115000"/>
              </a:lnSpc>
              <a:spcBef>
                <a:spcPts val="1000"/>
              </a:spcBef>
              <a:spcAft>
                <a:spcPts val="0"/>
              </a:spcAft>
              <a:buClr>
                <a:srgbClr val="FFFFFF"/>
              </a:buClr>
              <a:buSzPts val="2050"/>
              <a:buFont typeface="Times New Roman"/>
              <a:buChar char="●"/>
            </a:pPr>
            <a:r>
              <a:rPr lang="en" sz="2050">
                <a:solidFill>
                  <a:srgbClr val="FFFFFF"/>
                </a:solidFill>
                <a:latin typeface="Times New Roman"/>
                <a:ea typeface="Times New Roman"/>
                <a:cs typeface="Times New Roman"/>
                <a:sym typeface="Times New Roman"/>
              </a:rPr>
              <a:t>Find the </a:t>
            </a:r>
            <a:r>
              <a:rPr i="1" lang="en" sz="2050">
                <a:solidFill>
                  <a:srgbClr val="FFFF00"/>
                </a:solidFill>
                <a:latin typeface="Times New Roman"/>
                <a:ea typeface="Times New Roman"/>
                <a:cs typeface="Times New Roman"/>
                <a:sym typeface="Times New Roman"/>
              </a:rPr>
              <a:t>n</a:t>
            </a:r>
            <a:r>
              <a:rPr lang="en" sz="2050">
                <a:solidFill>
                  <a:srgbClr val="FFFF00"/>
                </a:solidFill>
                <a:latin typeface="Times New Roman"/>
                <a:ea typeface="Times New Roman"/>
                <a:cs typeface="Times New Roman"/>
                <a:sym typeface="Times New Roman"/>
              </a:rPr>
              <a:t>-closest data points</a:t>
            </a:r>
            <a:r>
              <a:rPr lang="en" sz="2050">
                <a:solidFill>
                  <a:srgbClr val="FFFFFF"/>
                </a:solidFill>
                <a:latin typeface="Times New Roman"/>
                <a:ea typeface="Times New Roman"/>
                <a:cs typeface="Times New Roman"/>
                <a:sym typeface="Times New Roman"/>
              </a:rPr>
              <a:t> in the dataset (excluding the points from the songs in the user’s listening history) to this average vector.</a:t>
            </a:r>
            <a:endParaRPr sz="2050">
              <a:solidFill>
                <a:srgbClr val="FFFFFF"/>
              </a:solidFill>
              <a:latin typeface="Times New Roman"/>
              <a:ea typeface="Times New Roman"/>
              <a:cs typeface="Times New Roman"/>
              <a:sym typeface="Times New Roman"/>
            </a:endParaRPr>
          </a:p>
          <a:p>
            <a:pPr indent="-358775" lvl="0" marL="457200" rtl="0" algn="l">
              <a:lnSpc>
                <a:spcPct val="115000"/>
              </a:lnSpc>
              <a:spcBef>
                <a:spcPts val="1000"/>
              </a:spcBef>
              <a:spcAft>
                <a:spcPts val="0"/>
              </a:spcAft>
              <a:buClr>
                <a:srgbClr val="FFFFFF"/>
              </a:buClr>
              <a:buSzPts val="2050"/>
              <a:buFont typeface="Times New Roman"/>
              <a:buChar char="●"/>
            </a:pPr>
            <a:r>
              <a:rPr lang="en" sz="2050">
                <a:solidFill>
                  <a:srgbClr val="FFFFFF"/>
                </a:solidFill>
                <a:latin typeface="Times New Roman"/>
                <a:ea typeface="Times New Roman"/>
                <a:cs typeface="Times New Roman"/>
                <a:sym typeface="Times New Roman"/>
              </a:rPr>
              <a:t>Take these </a:t>
            </a:r>
            <a:r>
              <a:rPr i="1" lang="en" sz="2050">
                <a:solidFill>
                  <a:srgbClr val="FFFFFF"/>
                </a:solidFill>
                <a:latin typeface="Times New Roman"/>
                <a:ea typeface="Times New Roman"/>
                <a:cs typeface="Times New Roman"/>
                <a:sym typeface="Times New Roman"/>
              </a:rPr>
              <a:t>n </a:t>
            </a:r>
            <a:r>
              <a:rPr lang="en" sz="2050">
                <a:solidFill>
                  <a:srgbClr val="FFFFFF"/>
                </a:solidFill>
                <a:latin typeface="Times New Roman"/>
                <a:ea typeface="Times New Roman"/>
                <a:cs typeface="Times New Roman"/>
                <a:sym typeface="Times New Roman"/>
              </a:rPr>
              <a:t>points and </a:t>
            </a:r>
            <a:r>
              <a:rPr lang="en" sz="2050">
                <a:solidFill>
                  <a:srgbClr val="FFFF00"/>
                </a:solidFill>
                <a:latin typeface="Times New Roman"/>
                <a:ea typeface="Times New Roman"/>
                <a:cs typeface="Times New Roman"/>
                <a:sym typeface="Times New Roman"/>
              </a:rPr>
              <a:t>recommend</a:t>
            </a:r>
            <a:r>
              <a:rPr lang="en" sz="2050">
                <a:solidFill>
                  <a:srgbClr val="FFFFFF"/>
                </a:solidFill>
                <a:latin typeface="Times New Roman"/>
                <a:ea typeface="Times New Roman"/>
                <a:cs typeface="Times New Roman"/>
                <a:sym typeface="Times New Roman"/>
              </a:rPr>
              <a:t> the songs corresponding to them</a:t>
            </a:r>
            <a:endParaRPr sz="205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FFFF00"/>
                </a:solidFill>
                <a:latin typeface="Times New Roman"/>
                <a:ea typeface="Times New Roman"/>
                <a:cs typeface="Times New Roman"/>
                <a:sym typeface="Times New Roman"/>
              </a:rPr>
              <a:t>Know your Dataset</a:t>
            </a:r>
            <a:endParaRPr b="1" sz="2820">
              <a:solidFill>
                <a:srgbClr val="FFFF00"/>
              </a:solidFill>
              <a:latin typeface="Times New Roman"/>
              <a:ea typeface="Times New Roman"/>
              <a:cs typeface="Times New Roman"/>
              <a:sym typeface="Times New Roman"/>
            </a:endParaRPr>
          </a:p>
        </p:txBody>
      </p:sp>
      <p:sp>
        <p:nvSpPr>
          <p:cNvPr id="61" name="Google Shape;61;p14"/>
          <p:cNvSpPr txBox="1"/>
          <p:nvPr>
            <p:ph idx="1" type="body"/>
          </p:nvPr>
        </p:nvSpPr>
        <p:spPr>
          <a:xfrm>
            <a:off x="311700" y="993900"/>
            <a:ext cx="3590100" cy="35205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Clr>
                <a:srgbClr val="FFFFFF"/>
              </a:buClr>
              <a:buSzPts val="1300"/>
              <a:buFont typeface="Times New Roman"/>
              <a:buChar char="●"/>
            </a:pPr>
            <a:r>
              <a:rPr lang="en" sz="1300">
                <a:solidFill>
                  <a:srgbClr val="FFFFFF"/>
                </a:solidFill>
                <a:latin typeface="Times New Roman"/>
                <a:ea typeface="Times New Roman"/>
                <a:cs typeface="Times New Roman"/>
                <a:sym typeface="Times New Roman"/>
              </a:rPr>
              <a:t>The dataset used for this notebook is </a:t>
            </a:r>
            <a:r>
              <a:rPr lang="en" sz="1300">
                <a:solidFill>
                  <a:srgbClr val="FFFFFF"/>
                </a:solidFill>
                <a:latin typeface="Times New Roman"/>
                <a:ea typeface="Times New Roman"/>
                <a:cs typeface="Times New Roman"/>
                <a:sym typeface="Times New Roman"/>
              </a:rPr>
              <a:t>publicly</a:t>
            </a:r>
            <a:r>
              <a:rPr lang="en" sz="1300">
                <a:solidFill>
                  <a:srgbClr val="FFFFFF"/>
                </a:solidFill>
                <a:latin typeface="Times New Roman"/>
                <a:ea typeface="Times New Roman"/>
                <a:cs typeface="Times New Roman"/>
                <a:sym typeface="Times New Roman"/>
              </a:rPr>
              <a:t> </a:t>
            </a:r>
            <a:r>
              <a:rPr lang="en" sz="1300">
                <a:solidFill>
                  <a:srgbClr val="FFFFFF"/>
                </a:solidFill>
                <a:latin typeface="Times New Roman"/>
                <a:ea typeface="Times New Roman"/>
                <a:cs typeface="Times New Roman"/>
                <a:sym typeface="Times New Roman"/>
              </a:rPr>
              <a:t>available on Kaggle.</a:t>
            </a:r>
            <a:endParaRPr sz="1300">
              <a:solidFill>
                <a:srgbClr val="FFFFFF"/>
              </a:solidFill>
              <a:latin typeface="Times New Roman"/>
              <a:ea typeface="Times New Roman"/>
              <a:cs typeface="Times New Roman"/>
              <a:sym typeface="Times New Roman"/>
            </a:endParaRPr>
          </a:p>
          <a:p>
            <a:pPr indent="-311150" lvl="0" marL="457200" rtl="0" algn="l">
              <a:spcBef>
                <a:spcPts val="1200"/>
              </a:spcBef>
              <a:spcAft>
                <a:spcPts val="0"/>
              </a:spcAft>
              <a:buClr>
                <a:srgbClr val="FFFFFF"/>
              </a:buClr>
              <a:buSzPts val="1300"/>
              <a:buFont typeface="Times New Roman"/>
              <a:buChar char="●"/>
            </a:pPr>
            <a:r>
              <a:rPr lang="en" sz="1300">
                <a:solidFill>
                  <a:srgbClr val="FFFFFF"/>
                </a:solidFill>
                <a:latin typeface="Times New Roman"/>
                <a:ea typeface="Times New Roman"/>
                <a:cs typeface="Times New Roman"/>
                <a:sym typeface="Times New Roman"/>
              </a:rPr>
              <a:t>It contains metadata and audio features for over 170,000 different songs. </a:t>
            </a:r>
            <a:endParaRPr sz="1300">
              <a:solidFill>
                <a:srgbClr val="FFFFFF"/>
              </a:solidFill>
              <a:latin typeface="Times New Roman"/>
              <a:ea typeface="Times New Roman"/>
              <a:cs typeface="Times New Roman"/>
              <a:sym typeface="Times New Roman"/>
            </a:endParaRPr>
          </a:p>
          <a:p>
            <a:pPr indent="-311150" lvl="0" marL="457200" rtl="0" algn="l">
              <a:spcBef>
                <a:spcPts val="1000"/>
              </a:spcBef>
              <a:spcAft>
                <a:spcPts val="0"/>
              </a:spcAft>
              <a:buClr>
                <a:srgbClr val="FFFFFF"/>
              </a:buClr>
              <a:buSzPts val="1300"/>
              <a:buFont typeface="Times New Roman"/>
              <a:buChar char="●"/>
            </a:pPr>
            <a:r>
              <a:rPr lang="en" sz="1300">
                <a:solidFill>
                  <a:srgbClr val="FFFFFF"/>
                </a:solidFill>
                <a:latin typeface="Times New Roman"/>
                <a:ea typeface="Times New Roman"/>
                <a:cs typeface="Times New Roman"/>
                <a:sym typeface="Times New Roman"/>
              </a:rPr>
              <a:t>Using “</a:t>
            </a:r>
            <a:r>
              <a:rPr lang="en" sz="1300">
                <a:solidFill>
                  <a:srgbClr val="FFFF00"/>
                </a:solidFill>
                <a:latin typeface="Times New Roman"/>
                <a:ea typeface="Times New Roman"/>
                <a:cs typeface="Times New Roman"/>
                <a:sym typeface="Times New Roman"/>
              </a:rPr>
              <a:t>dataset.info()</a:t>
            </a:r>
            <a:r>
              <a:rPr lang="en" sz="1300">
                <a:solidFill>
                  <a:srgbClr val="FFFFFF"/>
                </a:solidFill>
                <a:latin typeface="Times New Roman"/>
                <a:ea typeface="Times New Roman"/>
                <a:cs typeface="Times New Roman"/>
                <a:sym typeface="Times New Roman"/>
              </a:rPr>
              <a:t>” we can see that the dataset contains </a:t>
            </a:r>
            <a:r>
              <a:rPr lang="en" sz="1300">
                <a:solidFill>
                  <a:srgbClr val="FFFF00"/>
                </a:solidFill>
                <a:latin typeface="Times New Roman"/>
                <a:ea typeface="Times New Roman"/>
                <a:cs typeface="Times New Roman"/>
                <a:sym typeface="Times New Roman"/>
              </a:rPr>
              <a:t>19 columns</a:t>
            </a:r>
            <a:r>
              <a:rPr lang="en" sz="1300">
                <a:solidFill>
                  <a:srgbClr val="FFFFFF"/>
                </a:solidFill>
                <a:latin typeface="Times New Roman"/>
                <a:ea typeface="Times New Roman"/>
                <a:cs typeface="Times New Roman"/>
                <a:sym typeface="Times New Roman"/>
              </a:rPr>
              <a:t> with </a:t>
            </a:r>
            <a:r>
              <a:rPr lang="en" sz="1300">
                <a:solidFill>
                  <a:srgbClr val="FFFF00"/>
                </a:solidFill>
                <a:latin typeface="Times New Roman"/>
                <a:ea typeface="Times New Roman"/>
                <a:cs typeface="Times New Roman"/>
                <a:sym typeface="Times New Roman"/>
              </a:rPr>
              <a:t>174389 rows</a:t>
            </a:r>
            <a:r>
              <a:rPr lang="en" sz="1300">
                <a:solidFill>
                  <a:srgbClr val="FFFFFF"/>
                </a:solidFill>
                <a:latin typeface="Times New Roman"/>
                <a:ea typeface="Times New Roman"/>
                <a:cs typeface="Times New Roman"/>
                <a:sym typeface="Times New Roman"/>
              </a:rPr>
              <a:t>. None of the row contains any null value.</a:t>
            </a:r>
            <a:endParaRPr sz="1300">
              <a:solidFill>
                <a:srgbClr val="FFFFFF"/>
              </a:solidFill>
              <a:latin typeface="Times New Roman"/>
              <a:ea typeface="Times New Roman"/>
              <a:cs typeface="Times New Roman"/>
              <a:sym typeface="Times New Roman"/>
            </a:endParaRPr>
          </a:p>
          <a:p>
            <a:pPr indent="-311150" lvl="0" marL="457200" rtl="0" algn="l">
              <a:spcBef>
                <a:spcPts val="1000"/>
              </a:spcBef>
              <a:spcAft>
                <a:spcPts val="1200"/>
              </a:spcAft>
              <a:buClr>
                <a:srgbClr val="FFFFFF"/>
              </a:buClr>
              <a:buSzPts val="1300"/>
              <a:buFont typeface="Times New Roman"/>
              <a:buChar char="●"/>
            </a:pPr>
            <a:r>
              <a:rPr lang="en" sz="1300">
                <a:solidFill>
                  <a:srgbClr val="FFFF00"/>
                </a:solidFill>
                <a:latin typeface="Times New Roman"/>
                <a:ea typeface="Times New Roman"/>
                <a:cs typeface="Times New Roman"/>
                <a:sym typeface="Times New Roman"/>
              </a:rPr>
              <a:t>“Spotipy” </a:t>
            </a:r>
            <a:r>
              <a:rPr lang="en" sz="1300">
                <a:solidFill>
                  <a:srgbClr val="FFFFFF"/>
                </a:solidFill>
                <a:latin typeface="Times New Roman"/>
                <a:ea typeface="Times New Roman"/>
                <a:cs typeface="Times New Roman"/>
                <a:sym typeface="Times New Roman"/>
              </a:rPr>
              <a:t>(a python client for the Spotify Web API) is used to fetch data for songs that does not exist in the original Spotify Song Dataset.</a:t>
            </a:r>
            <a:endParaRPr sz="1300">
              <a:solidFill>
                <a:srgbClr val="FFFFFF"/>
              </a:solidFill>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4002425" y="993900"/>
            <a:ext cx="4829875" cy="3520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a:solidFill>
                  <a:srgbClr val="FFFF00"/>
                </a:solidFill>
                <a:latin typeface="Times New Roman"/>
                <a:ea typeface="Times New Roman"/>
                <a:cs typeface="Times New Roman"/>
                <a:sym typeface="Times New Roman"/>
              </a:rPr>
              <a:t>Libraries used</a:t>
            </a:r>
            <a:endParaRPr b="1" sz="2920">
              <a:solidFill>
                <a:srgbClr val="FFFF00"/>
              </a:solidFill>
              <a:latin typeface="Times New Roman"/>
              <a:ea typeface="Times New Roman"/>
              <a:cs typeface="Times New Roman"/>
              <a:sym typeface="Times New Roman"/>
            </a:endParaRPr>
          </a:p>
        </p:txBody>
      </p:sp>
      <p:sp>
        <p:nvSpPr>
          <p:cNvPr id="68" name="Google Shape;68;p15"/>
          <p:cNvSpPr txBox="1"/>
          <p:nvPr>
            <p:ph idx="1" type="body"/>
          </p:nvPr>
        </p:nvSpPr>
        <p:spPr>
          <a:xfrm>
            <a:off x="917250" y="1173625"/>
            <a:ext cx="73095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 sz="1495">
                <a:solidFill>
                  <a:srgbClr val="FFFFFF"/>
                </a:solidFill>
                <a:latin typeface="Times New Roman"/>
                <a:ea typeface="Times New Roman"/>
                <a:cs typeface="Times New Roman"/>
                <a:sym typeface="Times New Roman"/>
              </a:rPr>
              <a:t>The libraries used are as follows:</a:t>
            </a:r>
            <a:endParaRPr sz="1495">
              <a:solidFill>
                <a:srgbClr val="FFFFFF"/>
              </a:solidFill>
              <a:latin typeface="Times New Roman"/>
              <a:ea typeface="Times New Roman"/>
              <a:cs typeface="Times New Roman"/>
              <a:sym typeface="Times New Roman"/>
            </a:endParaRPr>
          </a:p>
          <a:p>
            <a:pPr indent="-323532" lvl="0" marL="457200" rtl="0" algn="l">
              <a:lnSpc>
                <a:spcPct val="105000"/>
              </a:lnSpc>
              <a:spcBef>
                <a:spcPts val="1200"/>
              </a:spcBef>
              <a:spcAft>
                <a:spcPts val="0"/>
              </a:spcAft>
              <a:buClr>
                <a:srgbClr val="FFFFFF"/>
              </a:buClr>
              <a:buSzPts val="1495"/>
              <a:buFont typeface="Times New Roman"/>
              <a:buAutoNum type="arabicPeriod"/>
            </a:pPr>
            <a:r>
              <a:rPr lang="en" sz="1495">
                <a:solidFill>
                  <a:srgbClr val="FFFF00"/>
                </a:solidFill>
                <a:latin typeface="Times New Roman"/>
                <a:ea typeface="Times New Roman"/>
                <a:cs typeface="Times New Roman"/>
                <a:sym typeface="Times New Roman"/>
              </a:rPr>
              <a:t>numpy :</a:t>
            </a:r>
            <a:r>
              <a:rPr b="1" lang="en" sz="1495">
                <a:solidFill>
                  <a:srgbClr val="FFFF00"/>
                </a:solidFill>
                <a:latin typeface="Times New Roman"/>
                <a:ea typeface="Times New Roman"/>
                <a:cs typeface="Times New Roman"/>
                <a:sym typeface="Times New Roman"/>
              </a:rPr>
              <a:t> </a:t>
            </a:r>
            <a:r>
              <a:rPr lang="en" sz="1495">
                <a:solidFill>
                  <a:srgbClr val="FFFFFF"/>
                </a:solidFill>
                <a:latin typeface="Times New Roman"/>
                <a:ea typeface="Times New Roman"/>
                <a:cs typeface="Times New Roman"/>
                <a:sym typeface="Times New Roman"/>
              </a:rPr>
              <a:t> fundamental package for scientific computing in Python.</a:t>
            </a:r>
            <a:endParaRPr sz="1495">
              <a:solidFill>
                <a:srgbClr val="FFFFFF"/>
              </a:solidFill>
              <a:latin typeface="Times New Roman"/>
              <a:ea typeface="Times New Roman"/>
              <a:cs typeface="Times New Roman"/>
              <a:sym typeface="Times New Roman"/>
            </a:endParaRPr>
          </a:p>
          <a:p>
            <a:pPr indent="-323532" lvl="0" marL="457200" rtl="0" algn="l">
              <a:lnSpc>
                <a:spcPct val="105000"/>
              </a:lnSpc>
              <a:spcBef>
                <a:spcPts val="1200"/>
              </a:spcBef>
              <a:spcAft>
                <a:spcPts val="0"/>
              </a:spcAft>
              <a:buClr>
                <a:srgbClr val="FFFFFF"/>
              </a:buClr>
              <a:buSzPts val="1495"/>
              <a:buFont typeface="Times New Roman"/>
              <a:buAutoNum type="arabicPeriod"/>
            </a:pPr>
            <a:r>
              <a:rPr lang="en" sz="1495">
                <a:solidFill>
                  <a:srgbClr val="FFFF00"/>
                </a:solidFill>
                <a:latin typeface="Times New Roman"/>
                <a:ea typeface="Times New Roman"/>
                <a:cs typeface="Times New Roman"/>
                <a:sym typeface="Times New Roman"/>
              </a:rPr>
              <a:t>pandas :</a:t>
            </a:r>
            <a:r>
              <a:rPr lang="en" sz="1495">
                <a:solidFill>
                  <a:srgbClr val="FFFFFF"/>
                </a:solidFill>
                <a:latin typeface="Times New Roman"/>
                <a:ea typeface="Times New Roman"/>
                <a:cs typeface="Times New Roman"/>
                <a:sym typeface="Times New Roman"/>
              </a:rPr>
              <a:t> We used the pandas library to import the dataset in our data frame and the same was used in all the further steps.</a:t>
            </a:r>
            <a:endParaRPr sz="1495">
              <a:solidFill>
                <a:srgbClr val="FFFFFF"/>
              </a:solidFill>
              <a:latin typeface="Times New Roman"/>
              <a:ea typeface="Times New Roman"/>
              <a:cs typeface="Times New Roman"/>
              <a:sym typeface="Times New Roman"/>
            </a:endParaRPr>
          </a:p>
          <a:p>
            <a:pPr indent="-323532" lvl="0" marL="457200" rtl="0" algn="l">
              <a:lnSpc>
                <a:spcPct val="105000"/>
              </a:lnSpc>
              <a:spcBef>
                <a:spcPts val="1000"/>
              </a:spcBef>
              <a:spcAft>
                <a:spcPts val="0"/>
              </a:spcAft>
              <a:buClr>
                <a:srgbClr val="FFFFFF"/>
              </a:buClr>
              <a:buSzPts val="1495"/>
              <a:buFont typeface="Times New Roman"/>
              <a:buAutoNum type="arabicPeriod"/>
            </a:pPr>
            <a:r>
              <a:rPr lang="en" sz="1495">
                <a:solidFill>
                  <a:srgbClr val="FFFF00"/>
                </a:solidFill>
                <a:latin typeface="Times New Roman"/>
                <a:ea typeface="Times New Roman"/>
                <a:cs typeface="Times New Roman"/>
                <a:sym typeface="Times New Roman"/>
              </a:rPr>
              <a:t>seaborn :</a:t>
            </a:r>
            <a:r>
              <a:rPr lang="en" sz="1495">
                <a:solidFill>
                  <a:srgbClr val="FFFFFF"/>
                </a:solidFill>
                <a:latin typeface="Times New Roman"/>
                <a:ea typeface="Times New Roman"/>
                <a:cs typeface="Times New Roman"/>
                <a:sym typeface="Times New Roman"/>
              </a:rPr>
              <a:t> Seaborn is a Python data visualization library based on matplotlib. It provides a high-level interface for drawing attractive and informative statistical graphics</a:t>
            </a:r>
            <a:endParaRPr sz="1495">
              <a:solidFill>
                <a:srgbClr val="FFFFFF"/>
              </a:solidFill>
              <a:latin typeface="Times New Roman"/>
              <a:ea typeface="Times New Roman"/>
              <a:cs typeface="Times New Roman"/>
              <a:sym typeface="Times New Roman"/>
            </a:endParaRPr>
          </a:p>
          <a:p>
            <a:pPr indent="-323532" lvl="0" marL="457200" rtl="0" algn="l">
              <a:lnSpc>
                <a:spcPct val="105000"/>
              </a:lnSpc>
              <a:spcBef>
                <a:spcPts val="1000"/>
              </a:spcBef>
              <a:spcAft>
                <a:spcPts val="0"/>
              </a:spcAft>
              <a:buClr>
                <a:srgbClr val="FFFF00"/>
              </a:buClr>
              <a:buSzPts val="1495"/>
              <a:buFont typeface="Times New Roman"/>
              <a:buAutoNum type="arabicPeriod"/>
            </a:pPr>
            <a:r>
              <a:rPr lang="en" sz="1495">
                <a:solidFill>
                  <a:srgbClr val="FFFF00"/>
                </a:solidFill>
                <a:latin typeface="Times New Roman"/>
                <a:ea typeface="Times New Roman"/>
                <a:cs typeface="Times New Roman"/>
                <a:sym typeface="Times New Roman"/>
              </a:rPr>
              <a:t>Plotly.express: </a:t>
            </a:r>
            <a:r>
              <a:rPr lang="en" sz="1450">
                <a:solidFill>
                  <a:srgbClr val="FFFFFF"/>
                </a:solidFill>
                <a:latin typeface="Times New Roman"/>
                <a:ea typeface="Times New Roman"/>
                <a:cs typeface="Times New Roman"/>
                <a:sym typeface="Times New Roman"/>
              </a:rPr>
              <a:t>The plotly.express module (usually imported as px) contains functions that can create entire figures at once</a:t>
            </a:r>
            <a:endParaRPr sz="1895">
              <a:solidFill>
                <a:srgbClr val="FFFFFF"/>
              </a:solidFill>
              <a:latin typeface="Times New Roman"/>
              <a:ea typeface="Times New Roman"/>
              <a:cs typeface="Times New Roman"/>
              <a:sym typeface="Times New Roman"/>
            </a:endParaRPr>
          </a:p>
          <a:p>
            <a:pPr indent="-323532" lvl="0" marL="457200" rtl="0" algn="l">
              <a:lnSpc>
                <a:spcPct val="105000"/>
              </a:lnSpc>
              <a:spcBef>
                <a:spcPts val="1000"/>
              </a:spcBef>
              <a:spcAft>
                <a:spcPts val="0"/>
              </a:spcAft>
              <a:buClr>
                <a:srgbClr val="FFFFFF"/>
              </a:buClr>
              <a:buSzPts val="1495"/>
              <a:buFont typeface="Times New Roman"/>
              <a:buAutoNum type="arabicPeriod"/>
            </a:pPr>
            <a:r>
              <a:rPr lang="en" sz="1495">
                <a:solidFill>
                  <a:srgbClr val="FFFF00"/>
                </a:solidFill>
                <a:latin typeface="Times New Roman"/>
                <a:ea typeface="Times New Roman"/>
                <a:cs typeface="Times New Roman"/>
                <a:sym typeface="Times New Roman"/>
              </a:rPr>
              <a:t>spotipy :</a:t>
            </a:r>
            <a:r>
              <a:rPr lang="en" sz="1495">
                <a:solidFill>
                  <a:srgbClr val="FFFFFF"/>
                </a:solidFill>
                <a:latin typeface="Times New Roman"/>
                <a:ea typeface="Times New Roman"/>
                <a:cs typeface="Times New Roman"/>
                <a:sym typeface="Times New Roman"/>
              </a:rPr>
              <a:t> </a:t>
            </a:r>
            <a:r>
              <a:rPr i="1" lang="en" sz="1495">
                <a:solidFill>
                  <a:srgbClr val="FFFFFF"/>
                </a:solidFill>
                <a:latin typeface="Times New Roman"/>
                <a:ea typeface="Times New Roman"/>
                <a:cs typeface="Times New Roman"/>
                <a:sym typeface="Times New Roman"/>
              </a:rPr>
              <a:t>Spotipy</a:t>
            </a:r>
            <a:r>
              <a:rPr lang="en" sz="1495">
                <a:solidFill>
                  <a:srgbClr val="FFFFFF"/>
                </a:solidFill>
                <a:latin typeface="Times New Roman"/>
                <a:ea typeface="Times New Roman"/>
                <a:cs typeface="Times New Roman"/>
                <a:sym typeface="Times New Roman"/>
              </a:rPr>
              <a:t> is a lightweight Python library for the </a:t>
            </a:r>
            <a:r>
              <a:rPr lang="en" sz="1495">
                <a:solidFill>
                  <a:srgbClr val="FFFFFF"/>
                </a:solidFill>
                <a:uFill>
                  <a:noFill/>
                </a:uFill>
                <a:latin typeface="Times New Roman"/>
                <a:ea typeface="Times New Roman"/>
                <a:cs typeface="Times New Roman"/>
                <a:sym typeface="Times New Roman"/>
                <a:hlinkClick r:id="rId3">
                  <a:extLst>
                    <a:ext uri="{A12FA001-AC4F-418D-AE19-62706E023703}">
                      <ahyp:hlinkClr val="tx"/>
                    </a:ext>
                  </a:extLst>
                </a:hlinkClick>
              </a:rPr>
              <a:t>Spotify Web API</a:t>
            </a:r>
            <a:r>
              <a:rPr lang="en" sz="1495">
                <a:solidFill>
                  <a:srgbClr val="FFFFFF"/>
                </a:solidFill>
                <a:latin typeface="Times New Roman"/>
                <a:ea typeface="Times New Roman"/>
                <a:cs typeface="Times New Roman"/>
                <a:sym typeface="Times New Roman"/>
              </a:rPr>
              <a:t>. With </a:t>
            </a:r>
            <a:r>
              <a:rPr i="1" lang="en" sz="1495">
                <a:solidFill>
                  <a:srgbClr val="FFFFFF"/>
                </a:solidFill>
                <a:latin typeface="Times New Roman"/>
                <a:ea typeface="Times New Roman"/>
                <a:cs typeface="Times New Roman"/>
                <a:sym typeface="Times New Roman"/>
              </a:rPr>
              <a:t>Spotipy</a:t>
            </a:r>
            <a:r>
              <a:rPr lang="en" sz="1495">
                <a:solidFill>
                  <a:srgbClr val="FFFFFF"/>
                </a:solidFill>
                <a:latin typeface="Times New Roman"/>
                <a:ea typeface="Times New Roman"/>
                <a:cs typeface="Times New Roman"/>
                <a:sym typeface="Times New Roman"/>
              </a:rPr>
              <a:t> we get full access to all of the music data provided by the Spotify platform.</a:t>
            </a:r>
            <a:endParaRPr sz="1495">
              <a:solidFill>
                <a:srgbClr val="FFFFFF"/>
              </a:solidFill>
              <a:latin typeface="Times New Roman"/>
              <a:ea typeface="Times New Roman"/>
              <a:cs typeface="Times New Roman"/>
              <a:sym typeface="Times New Roman"/>
            </a:endParaRPr>
          </a:p>
          <a:p>
            <a:pPr indent="0" lvl="0" marL="457200" rtl="0" algn="l">
              <a:lnSpc>
                <a:spcPct val="105000"/>
              </a:lnSpc>
              <a:spcBef>
                <a:spcPts val="1200"/>
              </a:spcBef>
              <a:spcAft>
                <a:spcPts val="0"/>
              </a:spcAft>
              <a:buSzPts val="1018"/>
              <a:buNone/>
            </a:pPr>
            <a:r>
              <a:t/>
            </a:r>
            <a:endParaRPr sz="1495">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1018"/>
              <a:buNone/>
            </a:pPr>
            <a:r>
              <a:t/>
            </a:r>
            <a:endParaRPr sz="1310">
              <a:solidFill>
                <a:srgbClr val="292929"/>
              </a:solidFill>
              <a:highlight>
                <a:srgbClr val="F2F2F2"/>
              </a:highlight>
              <a:latin typeface="Courier New"/>
              <a:ea typeface="Courier New"/>
              <a:cs typeface="Courier New"/>
              <a:sym typeface="Courier New"/>
            </a:endParaRPr>
          </a:p>
          <a:p>
            <a:pPr indent="0" lvl="0" marL="0" rtl="0" algn="l">
              <a:lnSpc>
                <a:spcPct val="105000"/>
              </a:lnSpc>
              <a:spcBef>
                <a:spcPts val="1200"/>
              </a:spcBef>
              <a:spcAft>
                <a:spcPts val="1200"/>
              </a:spcAft>
              <a:buSzPts val="1018"/>
              <a:buNone/>
            </a:pPr>
            <a:r>
              <a:t/>
            </a:r>
            <a:endParaRPr sz="1310">
              <a:solidFill>
                <a:srgbClr val="292929"/>
              </a:solidFill>
              <a:highlight>
                <a:srgbClr val="F2F2F2"/>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244925"/>
            <a:ext cx="8520600" cy="4323900"/>
          </a:xfrm>
          <a:prstGeom prst="rect">
            <a:avLst/>
          </a:prstGeom>
        </p:spPr>
        <p:txBody>
          <a:bodyPr anchorCtr="0" anchor="t" bIns="91425" lIns="91425" spcFirstLastPara="1" rIns="91425" wrap="square" tIns="91425">
            <a:normAutofit/>
          </a:bodyPr>
          <a:lstStyle/>
          <a:p>
            <a:pPr indent="0" lvl="0" marL="0" rtl="0" algn="l">
              <a:lnSpc>
                <a:spcPct val="117391"/>
              </a:lnSpc>
              <a:spcBef>
                <a:spcPts val="4500"/>
              </a:spcBef>
              <a:spcAft>
                <a:spcPts val="0"/>
              </a:spcAft>
              <a:buNone/>
            </a:pPr>
            <a:r>
              <a:rPr lang="en" sz="4250">
                <a:solidFill>
                  <a:srgbClr val="FFFF00"/>
                </a:solidFill>
                <a:latin typeface="Times New Roman"/>
                <a:ea typeface="Times New Roman"/>
                <a:cs typeface="Times New Roman"/>
                <a:sym typeface="Times New Roman"/>
              </a:rPr>
              <a:t>          Exploratory Data Analysis </a:t>
            </a:r>
            <a:endParaRPr sz="4250">
              <a:solidFill>
                <a:srgbClr val="FFFF00"/>
              </a:solidFill>
              <a:latin typeface="Times New Roman"/>
              <a:ea typeface="Times New Roman"/>
              <a:cs typeface="Times New Roman"/>
              <a:sym typeface="Times New Roman"/>
            </a:endParaRPr>
          </a:p>
          <a:p>
            <a:pPr indent="0" lvl="0" marL="0" rtl="0" algn="l">
              <a:lnSpc>
                <a:spcPct val="117391"/>
              </a:lnSpc>
              <a:spcBef>
                <a:spcPts val="4500"/>
              </a:spcBef>
              <a:spcAft>
                <a:spcPts val="0"/>
              </a:spcAft>
              <a:buNone/>
            </a:pPr>
            <a:r>
              <a:rPr lang="en" sz="4250">
                <a:solidFill>
                  <a:srgbClr val="FFFF00"/>
                </a:solidFill>
                <a:highlight>
                  <a:srgbClr val="000000"/>
                </a:highlight>
              </a:rPr>
              <a:t> </a:t>
            </a:r>
            <a:endParaRPr sz="4250">
              <a:solidFill>
                <a:srgbClr val="FFFF00"/>
              </a:solidFill>
              <a:highlight>
                <a:srgbClr val="000000"/>
              </a:highlight>
            </a:endParaRPr>
          </a:p>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2280900" y="1592026"/>
            <a:ext cx="4959800" cy="295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72950" y="16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                                   </a:t>
            </a:r>
            <a:r>
              <a:rPr b="1" lang="en" sz="2820">
                <a:solidFill>
                  <a:srgbClr val="FFFF00"/>
                </a:solidFill>
                <a:latin typeface="Times New Roman"/>
                <a:ea typeface="Times New Roman"/>
                <a:cs typeface="Times New Roman"/>
                <a:sym typeface="Times New Roman"/>
              </a:rPr>
              <a:t>Music Over Time</a:t>
            </a:r>
            <a:endParaRPr b="1" sz="2820">
              <a:solidFill>
                <a:srgbClr val="FFFF00"/>
              </a:solidFill>
              <a:latin typeface="Times New Roman"/>
              <a:ea typeface="Times New Roman"/>
              <a:cs typeface="Times New Roman"/>
              <a:sym typeface="Times New Roman"/>
            </a:endParaRPr>
          </a:p>
        </p:txBody>
      </p:sp>
      <p:pic>
        <p:nvPicPr>
          <p:cNvPr id="80" name="Google Shape;80;p17"/>
          <p:cNvPicPr preferRelativeResize="0"/>
          <p:nvPr/>
        </p:nvPicPr>
        <p:blipFill>
          <a:blip r:embed="rId3">
            <a:alphaModFix/>
          </a:blip>
          <a:stretch>
            <a:fillRect/>
          </a:stretch>
        </p:blipFill>
        <p:spPr>
          <a:xfrm>
            <a:off x="579975" y="915725"/>
            <a:ext cx="3407826" cy="2934899"/>
          </a:xfrm>
          <a:prstGeom prst="rect">
            <a:avLst/>
          </a:prstGeom>
          <a:noFill/>
          <a:ln>
            <a:noFill/>
          </a:ln>
        </p:spPr>
      </p:pic>
      <p:pic>
        <p:nvPicPr>
          <p:cNvPr id="81" name="Google Shape;81;p17"/>
          <p:cNvPicPr preferRelativeResize="0"/>
          <p:nvPr/>
        </p:nvPicPr>
        <p:blipFill rotWithShape="1">
          <a:blip r:embed="rId4">
            <a:alphaModFix/>
          </a:blip>
          <a:srcRect b="-19746" l="-12908" r="-6837" t="0"/>
          <a:stretch/>
        </p:blipFill>
        <p:spPr>
          <a:xfrm>
            <a:off x="4646775" y="887500"/>
            <a:ext cx="4080926" cy="3530025"/>
          </a:xfrm>
          <a:prstGeom prst="rect">
            <a:avLst/>
          </a:prstGeom>
          <a:noFill/>
          <a:ln>
            <a:noFill/>
          </a:ln>
        </p:spPr>
      </p:pic>
      <p:sp>
        <p:nvSpPr>
          <p:cNvPr id="82" name="Google Shape;82;p17"/>
          <p:cNvSpPr txBox="1"/>
          <p:nvPr/>
        </p:nvSpPr>
        <p:spPr>
          <a:xfrm>
            <a:off x="579975" y="3908800"/>
            <a:ext cx="3506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Music has transitioned from the more acoustic and instrumental sound of the early 1900s to the more danceable and energetic sound of the 2000s mainly due to the advent of computers in music industry.</a:t>
            </a:r>
            <a:endParaRPr sz="1200">
              <a:solidFill>
                <a:srgbClr val="FFFFFF"/>
              </a:solidFill>
              <a:latin typeface="Times New Roman"/>
              <a:ea typeface="Times New Roman"/>
              <a:cs typeface="Times New Roman"/>
              <a:sym typeface="Times New Roman"/>
            </a:endParaRPr>
          </a:p>
        </p:txBody>
      </p:sp>
      <p:sp>
        <p:nvSpPr>
          <p:cNvPr id="83" name="Google Shape;83;p17"/>
          <p:cNvSpPr txBox="1"/>
          <p:nvPr/>
        </p:nvSpPr>
        <p:spPr>
          <a:xfrm>
            <a:off x="5281800" y="3928575"/>
            <a:ext cx="3506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The tempo graph states that music has got significantly faster over the last century.</a:t>
            </a:r>
            <a:endParaRPr sz="12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76200"/>
            <a:ext cx="8520600" cy="780600"/>
          </a:xfrm>
          <a:prstGeom prst="rect">
            <a:avLst/>
          </a:prstGeom>
        </p:spPr>
        <p:txBody>
          <a:bodyPr anchorCtr="0" anchor="t" bIns="91425" lIns="91425" spcFirstLastPara="1" rIns="91425" wrap="square" tIns="91425">
            <a:normAutofit fontScale="90000"/>
          </a:bodyPr>
          <a:lstStyle/>
          <a:p>
            <a:pPr indent="0" lvl="0" marL="0" rtl="0" algn="l">
              <a:lnSpc>
                <a:spcPct val="123529"/>
              </a:lnSpc>
              <a:spcBef>
                <a:spcPts val="2900"/>
              </a:spcBef>
              <a:spcAft>
                <a:spcPts val="0"/>
              </a:spcAft>
              <a:buNone/>
            </a:pPr>
            <a:r>
              <a:rPr lang="en" sz="1650">
                <a:solidFill>
                  <a:srgbClr val="292929"/>
                </a:solidFill>
                <a:highlight>
                  <a:srgbClr val="000000"/>
                </a:highlight>
              </a:rPr>
              <a:t>                         </a:t>
            </a:r>
            <a:endParaRPr sz="1650">
              <a:solidFill>
                <a:srgbClr val="292929"/>
              </a:solidFill>
              <a:highlight>
                <a:srgbClr val="FFFF00"/>
              </a:highlight>
            </a:endParaRPr>
          </a:p>
          <a:p>
            <a:pPr indent="0" lvl="0" marL="0" rtl="0" algn="ctr">
              <a:spcBef>
                <a:spcPts val="0"/>
              </a:spcBef>
              <a:spcAft>
                <a:spcPts val="0"/>
              </a:spcAft>
              <a:buNone/>
            </a:pPr>
            <a:r>
              <a:rPr b="1" lang="en" sz="3133">
                <a:solidFill>
                  <a:srgbClr val="FFFF00"/>
                </a:solidFill>
                <a:latin typeface="Times New Roman"/>
                <a:ea typeface="Times New Roman"/>
                <a:cs typeface="Times New Roman"/>
                <a:sym typeface="Times New Roman"/>
              </a:rPr>
              <a:t>Characteristics of Genres</a:t>
            </a:r>
            <a:endParaRPr b="1" sz="3133">
              <a:solidFill>
                <a:srgbClr val="FFFF00"/>
              </a:solidFill>
              <a:latin typeface="Times New Roman"/>
              <a:ea typeface="Times New Roman"/>
              <a:cs typeface="Times New Roman"/>
              <a:sym typeface="Times New Roman"/>
            </a:endParaRPr>
          </a:p>
        </p:txBody>
      </p:sp>
      <p:pic>
        <p:nvPicPr>
          <p:cNvPr id="89" name="Google Shape;89;p18"/>
          <p:cNvPicPr preferRelativeResize="0"/>
          <p:nvPr/>
        </p:nvPicPr>
        <p:blipFill>
          <a:blip r:embed="rId3">
            <a:alphaModFix/>
          </a:blip>
          <a:stretch>
            <a:fillRect/>
          </a:stretch>
        </p:blipFill>
        <p:spPr>
          <a:xfrm>
            <a:off x="1163400" y="872550"/>
            <a:ext cx="6858000" cy="3888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84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                       </a:t>
            </a:r>
            <a:r>
              <a:rPr b="1" lang="en" sz="2820">
                <a:solidFill>
                  <a:srgbClr val="FFFF00"/>
                </a:solidFill>
                <a:latin typeface="Times New Roman"/>
                <a:ea typeface="Times New Roman"/>
                <a:cs typeface="Times New Roman"/>
                <a:sym typeface="Times New Roman"/>
              </a:rPr>
              <a:t>Clustering with K -Means</a:t>
            </a:r>
            <a:endParaRPr b="1" sz="2820">
              <a:solidFill>
                <a:srgbClr val="FFFF00"/>
              </a:solidFill>
              <a:latin typeface="Times New Roman"/>
              <a:ea typeface="Times New Roman"/>
              <a:cs typeface="Times New Roman"/>
              <a:sym typeface="Times New Roman"/>
            </a:endParaRPr>
          </a:p>
        </p:txBody>
      </p:sp>
      <p:pic>
        <p:nvPicPr>
          <p:cNvPr id="95" name="Google Shape;95;p19"/>
          <p:cNvPicPr preferRelativeResize="0"/>
          <p:nvPr/>
        </p:nvPicPr>
        <p:blipFill>
          <a:blip r:embed="rId3">
            <a:alphaModFix/>
          </a:blip>
          <a:stretch>
            <a:fillRect/>
          </a:stretch>
        </p:blipFill>
        <p:spPr>
          <a:xfrm>
            <a:off x="352075" y="1170575"/>
            <a:ext cx="8439826" cy="329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00"/>
                </a:solidFill>
              </a:rPr>
              <a:t>              Dimensionality Reduction Technique</a:t>
            </a:r>
            <a:endParaRPr>
              <a:solidFill>
                <a:srgbClr val="FFFF00"/>
              </a:solidFill>
            </a:endParaRPr>
          </a:p>
        </p:txBody>
      </p:sp>
      <p:sp>
        <p:nvSpPr>
          <p:cNvPr id="101" name="Google Shape;101;p20"/>
          <p:cNvSpPr txBox="1"/>
          <p:nvPr>
            <p:ph idx="1" type="body"/>
          </p:nvPr>
        </p:nvSpPr>
        <p:spPr>
          <a:xfrm>
            <a:off x="311700" y="1152475"/>
            <a:ext cx="8520600" cy="3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FFFF00"/>
                </a:solidFill>
              </a:rPr>
              <a:t>                        </a:t>
            </a:r>
            <a:r>
              <a:rPr lang="en" sz="2200">
                <a:solidFill>
                  <a:srgbClr val="FFFF00"/>
                </a:solidFill>
              </a:rPr>
              <a:t> </a:t>
            </a:r>
            <a:r>
              <a:rPr lang="en" sz="2400">
                <a:solidFill>
                  <a:srgbClr val="FFFF00"/>
                </a:solidFill>
              </a:rPr>
              <a:t>T-SNE  VS  PCA which is better?.....</a:t>
            </a:r>
            <a:endParaRPr sz="2400">
              <a:solidFill>
                <a:srgbClr val="FFFF00"/>
              </a:solidFill>
            </a:endParaRPr>
          </a:p>
          <a:p>
            <a:pPr indent="0" lvl="0" marL="0" rtl="0" algn="l">
              <a:spcBef>
                <a:spcPts val="1200"/>
              </a:spcBef>
              <a:spcAft>
                <a:spcPts val="1200"/>
              </a:spcAft>
              <a:buNone/>
            </a:pPr>
            <a:r>
              <a:t/>
            </a:r>
            <a:endParaRPr sz="2400">
              <a:solidFill>
                <a:srgbClr val="FFFFFF"/>
              </a:solidFill>
              <a:highlight>
                <a:srgbClr val="000000"/>
              </a:highlight>
            </a:endParaRPr>
          </a:p>
        </p:txBody>
      </p:sp>
      <p:pic>
        <p:nvPicPr>
          <p:cNvPr id="102" name="Google Shape;102;p20"/>
          <p:cNvPicPr preferRelativeResize="0"/>
          <p:nvPr/>
        </p:nvPicPr>
        <p:blipFill>
          <a:blip r:embed="rId3">
            <a:alphaModFix/>
          </a:blip>
          <a:stretch>
            <a:fillRect/>
          </a:stretch>
        </p:blipFill>
        <p:spPr>
          <a:xfrm>
            <a:off x="2296200" y="1836975"/>
            <a:ext cx="4194400" cy="280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83475" y="176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a:solidFill>
                  <a:srgbClr val="FFFF00"/>
                </a:solidFill>
                <a:latin typeface="Times New Roman"/>
                <a:ea typeface="Times New Roman"/>
                <a:cs typeface="Times New Roman"/>
                <a:sym typeface="Times New Roman"/>
              </a:rPr>
              <a:t>f</a:t>
            </a:r>
            <a:r>
              <a:rPr b="1" lang="en" sz="2920">
                <a:solidFill>
                  <a:srgbClr val="FFFF00"/>
                </a:solidFill>
                <a:latin typeface="Times New Roman"/>
                <a:ea typeface="Times New Roman"/>
                <a:cs typeface="Times New Roman"/>
                <a:sym typeface="Times New Roman"/>
              </a:rPr>
              <a:t>ind_song function</a:t>
            </a:r>
            <a:endParaRPr b="1" sz="2920">
              <a:solidFill>
                <a:srgbClr val="FFFF00"/>
              </a:solidFill>
              <a:latin typeface="Times New Roman"/>
              <a:ea typeface="Times New Roman"/>
              <a:cs typeface="Times New Roman"/>
              <a:sym typeface="Times New Roman"/>
            </a:endParaRPr>
          </a:p>
        </p:txBody>
      </p:sp>
      <p:sp>
        <p:nvSpPr>
          <p:cNvPr id="108" name="Google Shape;108;p21"/>
          <p:cNvSpPr txBox="1"/>
          <p:nvPr>
            <p:ph idx="1" type="body"/>
          </p:nvPr>
        </p:nvSpPr>
        <p:spPr>
          <a:xfrm>
            <a:off x="311700" y="1152475"/>
            <a:ext cx="327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The </a:t>
            </a:r>
            <a:r>
              <a:rPr b="1" lang="en" sz="1400">
                <a:solidFill>
                  <a:srgbClr val="FFFF00"/>
                </a:solidFill>
                <a:latin typeface="Times New Roman"/>
                <a:ea typeface="Times New Roman"/>
                <a:cs typeface="Times New Roman"/>
                <a:sym typeface="Times New Roman"/>
              </a:rPr>
              <a:t>find_song</a:t>
            </a:r>
            <a:r>
              <a:rPr lang="en" sz="1400">
                <a:solidFill>
                  <a:srgbClr val="FFFFFF"/>
                </a:solidFill>
                <a:latin typeface="Times New Roman"/>
                <a:ea typeface="Times New Roman"/>
                <a:cs typeface="Times New Roman"/>
                <a:sym typeface="Times New Roman"/>
              </a:rPr>
              <a:t> function is defined to fetch the data for any song from Spotify’s catalog given the song’s name and release year. The results are returned as a Pandas Dataframe and the data fields are same as that in the original dataset.</a:t>
            </a:r>
            <a:endParaRPr sz="1400">
              <a:solidFill>
                <a:srgbClr val="FFFFFF"/>
              </a:solidFill>
              <a:latin typeface="Times New Roman"/>
              <a:ea typeface="Times New Roman"/>
              <a:cs typeface="Times New Roman"/>
              <a:sym typeface="Times New Roman"/>
            </a:endParaRPr>
          </a:p>
          <a:p>
            <a:pPr indent="0" lvl="0" marL="0" rtl="0" algn="l">
              <a:spcBef>
                <a:spcPts val="1200"/>
              </a:spcBef>
              <a:spcAft>
                <a:spcPts val="1200"/>
              </a:spcAft>
              <a:buNone/>
            </a:pPr>
            <a:r>
              <a:rPr lang="en" sz="1400">
                <a:solidFill>
                  <a:srgbClr val="FFFFFF"/>
                </a:solidFill>
                <a:latin typeface="Times New Roman"/>
                <a:ea typeface="Times New Roman"/>
                <a:cs typeface="Times New Roman"/>
                <a:sym typeface="Times New Roman"/>
              </a:rPr>
              <a:t>The “client_id” and “client_secret_id” can be obtained from </a:t>
            </a:r>
            <a:r>
              <a:rPr lang="en" sz="1300" u="sng">
                <a:solidFill>
                  <a:srgbClr val="F3F3F3"/>
                </a:solidFill>
                <a:latin typeface="Times New Roman"/>
                <a:ea typeface="Times New Roman"/>
                <a:cs typeface="Times New Roman"/>
                <a:sym typeface="Times New Roman"/>
                <a:hlinkClick r:id="rId3">
                  <a:extLst>
                    <a:ext uri="{A12FA001-AC4F-418D-AE19-62706E023703}">
                      <ahyp:hlinkClr val="tx"/>
                    </a:ext>
                  </a:extLst>
                </a:hlinkClick>
              </a:rPr>
              <a:t>Spotify Developer’s page</a:t>
            </a:r>
            <a:r>
              <a:rPr lang="en" sz="1300">
                <a:solidFill>
                  <a:srgbClr val="F3F3F3"/>
                </a:solidFill>
                <a:latin typeface="Times New Roman"/>
                <a:ea typeface="Times New Roman"/>
                <a:cs typeface="Times New Roman"/>
                <a:sym typeface="Times New Roman"/>
              </a:rPr>
              <a:t> </a:t>
            </a:r>
            <a:endParaRPr sz="1100">
              <a:solidFill>
                <a:srgbClr val="F3F3F3"/>
              </a:solidFill>
              <a:latin typeface="Times New Roman"/>
              <a:ea typeface="Times New Roman"/>
              <a:cs typeface="Times New Roman"/>
              <a:sym typeface="Times New Roman"/>
            </a:endParaRPr>
          </a:p>
        </p:txBody>
      </p:sp>
      <p:pic>
        <p:nvPicPr>
          <p:cNvPr id="109" name="Google Shape;109;p21"/>
          <p:cNvPicPr preferRelativeResize="0"/>
          <p:nvPr/>
        </p:nvPicPr>
        <p:blipFill>
          <a:blip r:embed="rId4">
            <a:alphaModFix/>
          </a:blip>
          <a:stretch>
            <a:fillRect/>
          </a:stretch>
        </p:blipFill>
        <p:spPr>
          <a:xfrm>
            <a:off x="3713875" y="950175"/>
            <a:ext cx="5090197"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