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7" r:id="rId2"/>
    <p:sldId id="356" r:id="rId3"/>
    <p:sldId id="361" r:id="rId4"/>
    <p:sldId id="388" r:id="rId5"/>
    <p:sldId id="389" r:id="rId6"/>
    <p:sldId id="386" r:id="rId7"/>
    <p:sldId id="390" r:id="rId8"/>
    <p:sldId id="392" r:id="rId9"/>
    <p:sldId id="384" r:id="rId10"/>
    <p:sldId id="379" r:id="rId11"/>
    <p:sldId id="391" r:id="rId12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 2" initials="" lastIdx="1" clrIdx="0"/>
  <p:cmAuthor id="1" name="Nabh Rana" initials="NR" lastIdx="1" clrIdx="1">
    <p:extLst>
      <p:ext uri="{19B8F6BF-5375-455C-9EA6-DF929625EA0E}">
        <p15:presenceInfo xmlns:p15="http://schemas.microsoft.com/office/powerpoint/2012/main" userId="e8c3110d0d7143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8AB"/>
    <a:srgbClr val="004289"/>
    <a:srgbClr val="003683"/>
    <a:srgbClr val="EF3E40"/>
    <a:srgbClr val="003F88"/>
    <a:srgbClr val="F03534"/>
    <a:srgbClr val="ED3D3D"/>
    <a:srgbClr val="EE3F3E"/>
    <a:srgbClr val="FDCA02"/>
    <a:srgbClr val="003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8" autoAdjust="0"/>
    <p:restoredTop sz="94628"/>
  </p:normalViewPr>
  <p:slideViewPr>
    <p:cSldViewPr snapToGrid="0" snapToObjects="1">
      <p:cViewPr varScale="1">
        <p:scale>
          <a:sx n="91" d="100"/>
          <a:sy n="91" d="100"/>
        </p:scale>
        <p:origin x="70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7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01:03:43.27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833F3-6894-4446-9DD7-7BF527340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6AF53-87C6-44D6-8DF0-82D50DF3A3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275-9D44-403D-A9EB-A3A69884D368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EFB75-7C7E-4071-8E1E-D75D344B1E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295B7-2BD5-4BB8-9CAC-58DBCA39B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D9E9-DEB7-4D51-A02F-CCFF7D72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79F9-0E80-4B59-BFBF-922194FB6FE7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012C-24FD-4033-9E4F-17EFABF70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5012C-24FD-4033-9E4F-17EFABF705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5012C-24FD-4033-9E4F-17EFABF705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33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5012C-24FD-4033-9E4F-17EFABF705B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0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878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3" r:id="rId4"/>
    <p:sldLayoutId id="2147483650" r:id="rId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2.%09https:/www.cs.usfca.edu/~galles/visualization/ComparisonSor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ComparisonSort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43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6E8018-ABC3-7B47-8342-4C135E47C3CA}"/>
              </a:ext>
            </a:extLst>
          </p:cNvPr>
          <p:cNvSpPr txBox="1"/>
          <p:nvPr/>
        </p:nvSpPr>
        <p:spPr>
          <a:xfrm>
            <a:off x="522514" y="644351"/>
            <a:ext cx="11344965" cy="5309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REFERENCES:</a:t>
            </a:r>
          </a:p>
          <a:p>
            <a:endParaRPr lang="en-US" sz="2800" dirty="0">
              <a:latin typeface="+mj-lt"/>
            </a:endParaRP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IN" dirty="0" err="1"/>
              <a:t>A.Kerren</a:t>
            </a:r>
            <a:r>
              <a:rPr lang="en-IN" dirty="0"/>
              <a:t> and J. T. </a:t>
            </a:r>
            <a:r>
              <a:rPr lang="en-IN" dirty="0" err="1"/>
              <a:t>Stasko</a:t>
            </a:r>
            <a:r>
              <a:rPr lang="en-IN" dirty="0"/>
              <a:t>. (2002) Chapter 1 Algorithm Animation. In: Diehl S.(eds) Software Visualization. </a:t>
            </a:r>
          </a:p>
          <a:p>
            <a:pPr lvl="0" fontAlgn="base"/>
            <a:r>
              <a:rPr lang="en-IN" dirty="0"/>
              <a:t>      Lecture Notes in Computer Science, vol 2269. Springer, Berlin, Heidelberg.  </a:t>
            </a:r>
          </a:p>
          <a:p>
            <a:pPr lvl="0" fontAlgn="base"/>
            <a:endParaRPr lang="en-IN" dirty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IN" u="sng" dirty="0">
                <a:hlinkClick r:id="rId2"/>
              </a:rPr>
              <a:t>https://www.cs.usfca.edu/~galles/visualization/ComparisonSort.html</a:t>
            </a:r>
            <a:r>
              <a:rPr lang="en-IN" dirty="0">
                <a:hlinkClick r:id="rId2"/>
              </a:rPr>
              <a:t> 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endParaRPr lang="en-IN" dirty="0">
              <a:hlinkClick r:id="rId2"/>
            </a:endParaRP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IN" u="sng" dirty="0">
                <a:hlinkClick r:id="rId2"/>
              </a:rPr>
              <a:t>https://dev.to/kgprajwal/build-a-sorting-visualizer-in-python-2oej</a:t>
            </a:r>
            <a:r>
              <a:rPr lang="en-IN" dirty="0">
                <a:hlinkClick r:id="rId2"/>
              </a:rPr>
              <a:t> </a:t>
            </a:r>
            <a:endParaRPr lang="en-IN" dirty="0"/>
          </a:p>
          <a:p>
            <a:pPr lvl="0" fontAlgn="base"/>
            <a:endParaRPr lang="en-IN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/>
              <a:t>T. </a:t>
            </a:r>
            <a:r>
              <a:rPr lang="en-IN" dirty="0" err="1"/>
              <a:t>Bingmann</a:t>
            </a:r>
            <a:r>
              <a:rPr lang="en-IN" dirty="0"/>
              <a:t>. “The Sound of Sorting - ‘</a:t>
            </a:r>
            <a:r>
              <a:rPr lang="en-IN" dirty="0" err="1"/>
              <a:t>Audibilization</a:t>
            </a:r>
            <a:r>
              <a:rPr lang="en-IN" dirty="0"/>
              <a:t>’ and Visualization of Sorting Algorithms.” </a:t>
            </a:r>
          </a:p>
          <a:p>
            <a:pPr fontAlgn="base"/>
            <a:r>
              <a:rPr lang="en-IN" dirty="0"/>
              <a:t>       </a:t>
            </a:r>
            <a:r>
              <a:rPr lang="en-IN" dirty="0" err="1"/>
              <a:t>Panthemanet</a:t>
            </a:r>
            <a:r>
              <a:rPr lang="en-IN" dirty="0"/>
              <a:t> Weblog. </a:t>
            </a:r>
            <a:r>
              <a:rPr lang="en-IN" dirty="0" err="1"/>
              <a:t>Impressum</a:t>
            </a:r>
            <a:r>
              <a:rPr lang="en-IN" dirty="0"/>
              <a:t>, 22 May 2013. Web. 29 Mar. 2017. </a:t>
            </a:r>
          </a:p>
          <a:p>
            <a:pPr fontAlgn="base"/>
            <a:endParaRPr lang="en-IN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/>
              <a:t> A. Moreno, E. </a:t>
            </a:r>
            <a:r>
              <a:rPr lang="en-IN" dirty="0" err="1"/>
              <a:t>Sutinen</a:t>
            </a:r>
            <a:r>
              <a:rPr lang="en-IN" dirty="0"/>
              <a:t>, R. Bednarik, and N. </a:t>
            </a:r>
            <a:r>
              <a:rPr lang="en-IN" dirty="0" err="1"/>
              <a:t>Myller</a:t>
            </a:r>
            <a:r>
              <a:rPr lang="en-IN" dirty="0"/>
              <a:t>. Conflictive animations as engaging learning tools.</a:t>
            </a:r>
          </a:p>
          <a:p>
            <a:pPr fontAlgn="base"/>
            <a:r>
              <a:rPr lang="en-IN" dirty="0"/>
              <a:t>       Proceedings of the </a:t>
            </a:r>
            <a:r>
              <a:rPr lang="en-IN" dirty="0" err="1"/>
              <a:t>Koli</a:t>
            </a:r>
            <a:r>
              <a:rPr lang="en-IN" dirty="0"/>
              <a:t> Calling ‘07 Proceedings of the Seventh Baltic Sea Conference on Computing Education</a:t>
            </a:r>
          </a:p>
          <a:p>
            <a:pPr fontAlgn="base"/>
            <a:r>
              <a:rPr lang="en-IN" dirty="0"/>
              <a:t>       Research - Volume 88, </a:t>
            </a:r>
            <a:r>
              <a:rPr lang="en-IN" dirty="0" err="1"/>
              <a:t>Koli</a:t>
            </a:r>
            <a:r>
              <a:rPr lang="en-IN" dirty="0"/>
              <a:t> ‘07 (</a:t>
            </a:r>
            <a:r>
              <a:rPr lang="en-IN" dirty="0" err="1"/>
              <a:t>Koli</a:t>
            </a:r>
            <a:r>
              <a:rPr lang="en-IN" dirty="0"/>
              <a:t> National Park, Finland), pages 203-206. </a:t>
            </a:r>
          </a:p>
          <a:p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41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11115"/>
            <a:ext cx="12192000" cy="2457299"/>
          </a:xfrm>
        </p:spPr>
        <p:txBody>
          <a:bodyPr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8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D013B-BD27-4FCB-8489-3B0A12BEA360}"/>
              </a:ext>
            </a:extLst>
          </p:cNvPr>
          <p:cNvSpPr txBox="1"/>
          <p:nvPr/>
        </p:nvSpPr>
        <p:spPr>
          <a:xfrm>
            <a:off x="413238" y="378069"/>
            <a:ext cx="11509131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MINOR PROJECT – 2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 Visualizer Using Animation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b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NIHARIKA SINGH   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(AP-SS)</a:t>
            </a:r>
          </a:p>
          <a:p>
            <a:r>
              <a:rPr lang="en-US" sz="2800" b="1" dirty="0">
                <a:solidFill>
                  <a:srgbClr val="4478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					       Submitted by-</a:t>
            </a:r>
          </a:p>
          <a:p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								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Yash Nabh Rana																				Shashank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Panthri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									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Chahat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Bansal</a:t>
            </a:r>
          </a:p>
          <a:p>
            <a:pPr algn="ctr"/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067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628" y="305068"/>
            <a:ext cx="1117874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INTRODUCTION</a:t>
            </a:r>
          </a:p>
          <a:p>
            <a:pPr algn="just"/>
            <a:endParaRPr lang="en-IN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Sorting is an important and widely studied issue, where the time complexity, execution time and the required resources for computation are of extreme importance, especially while dealing with real-time data processing.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Sorting algorithms can sort various data points with different methods that provide varying efficiency and complexity.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Unfortunately, this task cannot be described by a static drawing; it requires a dynamic sequence.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Thus, we have animation sequences portraying the behaviour of programs constructed automatically as a by-product of their execution, and therefore guaranteed to portray this execution faithfully. </a:t>
            </a:r>
          </a:p>
          <a:p>
            <a:pPr algn="just"/>
            <a:endParaRPr lang="en-US" sz="2800" dirty="0"/>
          </a:p>
          <a:p>
            <a:pPr algn="just"/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64C9-7DAA-43EB-9370-BA4377D6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Objectives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18A1-06E0-401D-828C-9AEDEAAF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objective is to develop a sorting visualizer application using animation.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Designing and creating a user friendly interface.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Taking input for algorithm, size, and the speed of animation user chose.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Processing each input and saving information.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Displaying animation as per options picked by the user.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4904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EC33-D650-4071-9D9B-E1866E4D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8CA5-A217-4343-A265-5EEC32C5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We were taught sorting algorithms and its importance in our ongoing course of Bachelor in Technology in Computer Science and we took this chance to study, </a:t>
            </a:r>
            <a:r>
              <a:rPr lang="en-US" sz="2400" dirty="0" err="1"/>
              <a:t>analyse</a:t>
            </a:r>
            <a:r>
              <a:rPr lang="en-US" sz="2400" dirty="0"/>
              <a:t> and animate the same.</a:t>
            </a:r>
          </a:p>
          <a:p>
            <a:r>
              <a:rPr lang="en-IN" sz="2400" dirty="0"/>
              <a:t>The paper ‘Algorithm Animation’ by A. </a:t>
            </a:r>
            <a:r>
              <a:rPr lang="en-IN" sz="2400" dirty="0" err="1"/>
              <a:t>Kerren</a:t>
            </a:r>
            <a:r>
              <a:rPr lang="en-IN" sz="2400" dirty="0"/>
              <a:t> and J. </a:t>
            </a:r>
            <a:r>
              <a:rPr lang="en-IN" sz="2400" dirty="0" err="1"/>
              <a:t>Stasko</a:t>
            </a:r>
            <a:r>
              <a:rPr lang="en-IN" sz="2400" dirty="0"/>
              <a:t> [A. </a:t>
            </a:r>
            <a:r>
              <a:rPr lang="en-IN" sz="2400" dirty="0" err="1"/>
              <a:t>Kerren</a:t>
            </a:r>
            <a:r>
              <a:rPr lang="en-IN" sz="2400" dirty="0"/>
              <a:t> and J. T. </a:t>
            </a:r>
            <a:r>
              <a:rPr lang="en-IN" sz="2400" dirty="0" err="1"/>
              <a:t>Stasko</a:t>
            </a:r>
            <a:r>
              <a:rPr lang="en-IN" sz="2400" dirty="0"/>
              <a:t>. (2002) Chapter 1 Algorithm Animation. In: Diehl S.(eds) Software Visualization. Lecture Notes in Computer Science, vol 2269. Springer, Berlin, Heidelberg] has been very helpful and provided a clear understanding for our project.</a:t>
            </a:r>
          </a:p>
          <a:p>
            <a:pPr lvl="0" fontAlgn="base"/>
            <a:r>
              <a:rPr lang="en-IN" sz="2400" dirty="0"/>
              <a:t>Few already completed projects on the similar topic have been implemented using other software and tools like WebGL, available at </a:t>
            </a:r>
            <a:r>
              <a:rPr lang="en-IN" sz="2000" u="sng" dirty="0">
                <a:hlinkClick r:id="rId2"/>
              </a:rPr>
              <a:t>https://www.cs.usfca.edu/~galles/visualization/Com parisonSort.html</a:t>
            </a:r>
            <a:r>
              <a:rPr lang="en-IN" sz="1600" dirty="0"/>
              <a:t> </a:t>
            </a:r>
            <a:r>
              <a:rPr lang="en-IN" sz="2400" dirty="0"/>
              <a:t>has helped us grasp the picture of project. </a:t>
            </a:r>
          </a:p>
        </p:txBody>
      </p:sp>
    </p:spTree>
    <p:extLst>
      <p:ext uri="{BB962C8B-B14F-4D97-AF65-F5344CB8AC3E}">
        <p14:creationId xmlns:p14="http://schemas.microsoft.com/office/powerpoint/2010/main" val="119560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93EA-DE80-4B8B-B9CF-25C4C993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METHODOLOGY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54C8-11CB-40E2-AF73-190643A1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Creating Interface: </a:t>
            </a:r>
          </a:p>
          <a:p>
            <a:pPr marL="0" indent="0" algn="just">
              <a:spcBef>
                <a:spcPts val="80"/>
              </a:spcBef>
              <a:buNone/>
            </a:pPr>
            <a:r>
              <a:rPr lang="en-US" sz="2000" b="1" dirty="0"/>
              <a:t>      </a:t>
            </a:r>
            <a:r>
              <a:rPr lang="en-US" sz="2000" dirty="0"/>
              <a:t>We use pygame inbuilt function to create the interface and use basic shapes and colors to design  </a:t>
            </a:r>
          </a:p>
          <a:p>
            <a:pPr marL="0" indent="0" algn="just">
              <a:spcBef>
                <a:spcPts val="80"/>
              </a:spcBef>
              <a:buNone/>
            </a:pPr>
            <a:r>
              <a:rPr lang="en-US" sz="2000" dirty="0"/>
              <a:t>      the interface.</a:t>
            </a:r>
          </a:p>
          <a:p>
            <a:r>
              <a:rPr lang="en-US" sz="2000" b="1" dirty="0"/>
              <a:t>Taking input: </a:t>
            </a:r>
          </a:p>
          <a:p>
            <a:pPr marL="0" indent="0">
              <a:spcBef>
                <a:spcPts val="80"/>
              </a:spcBef>
              <a:buNone/>
            </a:pPr>
            <a:r>
              <a:rPr lang="en-US" sz="2000" b="1" dirty="0"/>
              <a:t>      </a:t>
            </a:r>
            <a:r>
              <a:rPr lang="en-US" sz="2000" dirty="0"/>
              <a:t>Input is to be taken in form of x, y – coordinates and checked for collisions.</a:t>
            </a:r>
          </a:p>
          <a:p>
            <a:r>
              <a:rPr lang="en-US" sz="2000" b="1" dirty="0"/>
              <a:t>Saving Information: </a:t>
            </a:r>
          </a:p>
          <a:p>
            <a:pPr marL="0" indent="0">
              <a:spcBef>
                <a:spcPts val="80"/>
              </a:spcBef>
              <a:buNone/>
            </a:pPr>
            <a:r>
              <a:rPr lang="en-US" sz="2000" b="1" dirty="0"/>
              <a:t>      </a:t>
            </a:r>
            <a:r>
              <a:rPr lang="en-US" sz="2000" dirty="0"/>
              <a:t>Information is saved in various variables for each valid input and is then used to set the parameters</a:t>
            </a:r>
          </a:p>
          <a:p>
            <a:pPr marL="0" indent="0">
              <a:spcBef>
                <a:spcPts val="80"/>
              </a:spcBef>
              <a:buNone/>
            </a:pPr>
            <a:r>
              <a:rPr lang="en-US" sz="2000" dirty="0"/>
              <a:t>      for the animation.</a:t>
            </a:r>
          </a:p>
          <a:p>
            <a:r>
              <a:rPr lang="en-US" sz="2000" b="1" dirty="0"/>
              <a:t>Displaying Animation: </a:t>
            </a:r>
          </a:p>
          <a:p>
            <a:pPr marL="0" indent="0">
              <a:spcBef>
                <a:spcPts val="80"/>
              </a:spcBef>
              <a:buNone/>
            </a:pPr>
            <a:r>
              <a:rPr lang="en-US" sz="2000" b="1" dirty="0"/>
              <a:t>      </a:t>
            </a:r>
            <a:r>
              <a:rPr lang="en-US" sz="2000" dirty="0"/>
              <a:t>A set of code will run in a loop with different arrangement of array every time, visualizing the internal</a:t>
            </a:r>
          </a:p>
          <a:p>
            <a:pPr marL="0" indent="0">
              <a:spcBef>
                <a:spcPts val="80"/>
              </a:spcBef>
              <a:buNone/>
            </a:pPr>
            <a:r>
              <a:rPr lang="en-US" sz="2000" dirty="0"/>
              <a:t>      working of the sorting algorithm.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0020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11E7-5725-4A4D-AFDE-594B3CF3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6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Algorithm Workflow</a:t>
            </a:r>
            <a:endParaRPr lang="en-IN" sz="3600" dirty="0"/>
          </a:p>
        </p:txBody>
      </p:sp>
      <p:pic>
        <p:nvPicPr>
          <p:cNvPr id="5" name="Picture 8" descr="https://documents.lucid.app/documents/de7cde15-46dc-4910-bde5-a775e6f79383/pages/0_0?a=1476&amp;x=-54&amp;y=-41&amp;w=1868&amp;h=1364&amp;store=1&amp;accept=image%2F*&amp;auth=LCA%20b037a511abc906f21f8b30cce964f764d6b6b7ea-ts%3D1617215434">
            <a:extLst>
              <a:ext uri="{FF2B5EF4-FFF2-40B4-BE49-F238E27FC236}">
                <a16:creationId xmlns:a16="http://schemas.microsoft.com/office/drawing/2014/main" id="{29E5D9BC-3839-4CCB-8596-9C1B2C6CC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2949"/>
            <a:ext cx="12192000" cy="598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153758-0EF9-44BE-8066-F21C17F6C339}"/>
              </a:ext>
            </a:extLst>
          </p:cNvPr>
          <p:cNvCxnSpPr/>
          <p:nvPr/>
        </p:nvCxnSpPr>
        <p:spPr>
          <a:xfrm>
            <a:off x="2174630" y="1019907"/>
            <a:ext cx="78427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83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9EED-1D4E-4398-B8A0-69CA8629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72062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Example: Insertion Algorithm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FC56-C047-4A12-B87C-1B62A312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9060"/>
            <a:ext cx="10972800" cy="5285029"/>
          </a:xfrm>
        </p:spPr>
        <p:txBody>
          <a:bodyPr>
            <a:noAutofit/>
          </a:bodyPr>
          <a:lstStyle/>
          <a:p>
            <a:r>
              <a:rPr lang="en-US" sz="1400" dirty="0"/>
              <a:t>def insertion_sort(height, colorOfLines): </a:t>
            </a:r>
          </a:p>
          <a:p>
            <a:r>
              <a:rPr lang="en-US" sz="1400" dirty="0"/>
              <a:t> 	     for </a:t>
            </a:r>
            <a:r>
              <a:rPr lang="en-US" sz="1400" dirty="0" err="1"/>
              <a:t>i</a:t>
            </a:r>
            <a:r>
              <a:rPr lang="en-US" sz="1400" dirty="0"/>
              <a:t> in range(1, len(height)): </a:t>
            </a:r>
          </a:p>
          <a:p>
            <a:r>
              <a:rPr lang="en-US" sz="1400" dirty="0"/>
              <a:t>        	pygame.event.pump()  </a:t>
            </a:r>
          </a:p>
          <a:p>
            <a:r>
              <a:rPr lang="en-US" sz="1400" dirty="0"/>
              <a:t>        	display() </a:t>
            </a:r>
          </a:p>
          <a:p>
            <a:r>
              <a:rPr lang="en-US" sz="1400" dirty="0"/>
              <a:t>        	# temp key</a:t>
            </a:r>
          </a:p>
          <a:p>
            <a:r>
              <a:rPr lang="en-US" sz="1400" dirty="0"/>
              <a:t>        	key = height[</a:t>
            </a:r>
            <a:r>
              <a:rPr lang="en-US" sz="1400" dirty="0" err="1"/>
              <a:t>i</a:t>
            </a:r>
            <a:r>
              <a:rPr lang="en-US" sz="1400" dirty="0"/>
              <a:t>] </a:t>
            </a:r>
          </a:p>
          <a:p>
            <a:r>
              <a:rPr lang="en-US" sz="1400" dirty="0"/>
              <a:t>        	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main line</a:t>
            </a:r>
          </a:p>
          <a:p>
            <a:r>
              <a:rPr lang="en-US" sz="1400" dirty="0"/>
              <a:t>        	colorOfLines[</a:t>
            </a:r>
            <a:r>
              <a:rPr lang="en-US" sz="1400" dirty="0" err="1"/>
              <a:t>i</a:t>
            </a:r>
            <a:r>
              <a:rPr lang="en-US" sz="1400" dirty="0"/>
              <a:t>] = colors[3] </a:t>
            </a:r>
          </a:p>
          <a:p>
            <a:r>
              <a:rPr lang="en-US" sz="1400" dirty="0"/>
              <a:t>        	j = </a:t>
            </a:r>
            <a:r>
              <a:rPr lang="en-US" sz="1400" dirty="0" err="1"/>
              <a:t>i</a:t>
            </a:r>
            <a:r>
              <a:rPr lang="en-US" sz="1400" dirty="0"/>
              <a:t> - 1</a:t>
            </a:r>
          </a:p>
          <a:p>
            <a:r>
              <a:rPr lang="en-US" sz="1400" dirty="0"/>
              <a:t>        	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if any line before main line is smaller then swap it</a:t>
            </a:r>
          </a:p>
          <a:p>
            <a:r>
              <a:rPr lang="en-US" sz="1400" dirty="0"/>
              <a:t>        	while j &gt;= 0 and key &lt; height[j]:</a:t>
            </a:r>
          </a:p>
          <a:p>
            <a:r>
              <a:rPr lang="en-US" sz="1400" dirty="0"/>
              <a:t>            		colorOfLines[j] = colors[1] </a:t>
            </a:r>
          </a:p>
          <a:p>
            <a:r>
              <a:rPr lang="en-US" sz="1400" dirty="0"/>
              <a:t>            		height[j + 1] = height[j] </a:t>
            </a:r>
          </a:p>
          <a:p>
            <a:r>
              <a:rPr lang="en-US" sz="1400" dirty="0"/>
              <a:t>            		display() </a:t>
            </a:r>
          </a:p>
          <a:p>
            <a:r>
              <a:rPr lang="en-US" sz="1400" dirty="0"/>
              <a:t>            		colorOfLines[j] = colors[2] </a:t>
            </a:r>
          </a:p>
          <a:p>
            <a:r>
              <a:rPr lang="en-US" sz="1400" dirty="0"/>
              <a:t>            		j = j - 1 </a:t>
            </a:r>
          </a:p>
          <a:p>
            <a:r>
              <a:rPr lang="en-US" sz="1400" dirty="0"/>
              <a:t>       	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next line to be set as key</a:t>
            </a:r>
          </a:p>
          <a:p>
            <a:r>
              <a:rPr lang="en-US" sz="1400" dirty="0"/>
              <a:t>        	height[j + 1] = key  </a:t>
            </a:r>
          </a:p>
          <a:p>
            <a:r>
              <a:rPr lang="en-US" sz="1400" dirty="0"/>
              <a:t>        	display() </a:t>
            </a:r>
          </a:p>
          <a:p>
            <a:r>
              <a:rPr lang="en-US" sz="1400" dirty="0"/>
              <a:t>        	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make the original main line again white</a:t>
            </a:r>
          </a:p>
          <a:p>
            <a:r>
              <a:rPr lang="en-US" sz="1400" dirty="0"/>
              <a:t>        	colorOfLines[</a:t>
            </a:r>
            <a:r>
              <a:rPr lang="en-US" sz="1400" dirty="0" err="1"/>
              <a:t>i</a:t>
            </a:r>
            <a:r>
              <a:rPr lang="en-US" sz="1400" dirty="0"/>
              <a:t>] = colors[2]</a:t>
            </a:r>
            <a:endParaRPr lang="en-IN" sz="1400" dirty="0"/>
          </a:p>
        </p:txBody>
      </p:sp>
      <p:pic>
        <p:nvPicPr>
          <p:cNvPr id="6" name="image5.png"/>
          <p:cNvPicPr/>
          <p:nvPr/>
        </p:nvPicPr>
        <p:blipFill>
          <a:blip r:embed="rId3"/>
          <a:srcRect l="3988" t="5909" r="28539" b="11956"/>
          <a:stretch>
            <a:fillRect/>
          </a:stretch>
        </p:blipFill>
        <p:spPr>
          <a:xfrm>
            <a:off x="6027420" y="1212347"/>
            <a:ext cx="5707380" cy="390779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7631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24C5-E1CB-49F0-835C-B8C61A67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31883"/>
            <a:ext cx="10978662" cy="443399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F5966-CCD6-4BAB-9267-A7D47F338434}"/>
              </a:ext>
            </a:extLst>
          </p:cNvPr>
          <p:cNvSpPr txBox="1"/>
          <p:nvPr/>
        </p:nvSpPr>
        <p:spPr>
          <a:xfrm>
            <a:off x="2837178" y="3438862"/>
            <a:ext cx="7649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a.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EE44-F4C5-45E0-BA79-95362EC8C822}"/>
              </a:ext>
            </a:extLst>
          </p:cNvPr>
          <p:cNvSpPr txBox="1"/>
          <p:nvPr/>
        </p:nvSpPr>
        <p:spPr>
          <a:xfrm>
            <a:off x="2876440" y="6489365"/>
            <a:ext cx="68640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c.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DDDD3-8F4A-4D23-85E4-4ACBCE7DBBB9}"/>
              </a:ext>
            </a:extLst>
          </p:cNvPr>
          <p:cNvSpPr txBox="1"/>
          <p:nvPr/>
        </p:nvSpPr>
        <p:spPr>
          <a:xfrm>
            <a:off x="7970096" y="3429000"/>
            <a:ext cx="7120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b.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9F4D7-5305-4AE4-A1C8-A90BECB61C95}"/>
              </a:ext>
            </a:extLst>
          </p:cNvPr>
          <p:cNvSpPr txBox="1"/>
          <p:nvPr/>
        </p:nvSpPr>
        <p:spPr>
          <a:xfrm>
            <a:off x="7970096" y="6473279"/>
            <a:ext cx="7120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d.</a:t>
            </a:r>
            <a:endParaRPr lang="en-IN" dirty="0"/>
          </a:p>
        </p:txBody>
      </p:sp>
      <p:pic>
        <p:nvPicPr>
          <p:cNvPr id="11" name="image3.png"/>
          <p:cNvPicPr/>
          <p:nvPr/>
        </p:nvPicPr>
        <p:blipFill>
          <a:blip r:embed="rId3"/>
          <a:srcRect l="13377" t="11784" r="19497" b="4532"/>
          <a:stretch>
            <a:fillRect/>
          </a:stretch>
        </p:blipFill>
        <p:spPr>
          <a:xfrm>
            <a:off x="1076504" y="566242"/>
            <a:ext cx="4355067" cy="2786558"/>
          </a:xfrm>
          <a:prstGeom prst="rect">
            <a:avLst/>
          </a:prstGeom>
          <a:ln/>
        </p:spPr>
      </p:pic>
      <p:pic>
        <p:nvPicPr>
          <p:cNvPr id="12" name="image2.png"/>
          <p:cNvPicPr/>
          <p:nvPr/>
        </p:nvPicPr>
        <p:blipFill>
          <a:blip r:embed="rId4"/>
          <a:srcRect l="13793" t="11228" r="18071" b="5752"/>
          <a:stretch>
            <a:fillRect/>
          </a:stretch>
        </p:blipFill>
        <p:spPr>
          <a:xfrm>
            <a:off x="6397581" y="566242"/>
            <a:ext cx="4135334" cy="2786558"/>
          </a:xfrm>
          <a:prstGeom prst="rect">
            <a:avLst/>
          </a:prstGeom>
          <a:ln/>
        </p:spPr>
      </p:pic>
      <p:pic>
        <p:nvPicPr>
          <p:cNvPr id="14" name="image5.png"/>
          <p:cNvPicPr/>
          <p:nvPr/>
        </p:nvPicPr>
        <p:blipFill>
          <a:blip r:embed="rId5"/>
          <a:srcRect l="3988" t="5909" r="28539" b="11956"/>
          <a:stretch>
            <a:fillRect/>
          </a:stretch>
        </p:blipFill>
        <p:spPr>
          <a:xfrm>
            <a:off x="1076504" y="3783724"/>
            <a:ext cx="4357343" cy="2713451"/>
          </a:xfrm>
          <a:prstGeom prst="rect">
            <a:avLst/>
          </a:prstGeom>
          <a:ln/>
        </p:spPr>
      </p:pic>
      <p:pic>
        <p:nvPicPr>
          <p:cNvPr id="16" name="image4.png"/>
          <p:cNvPicPr/>
          <p:nvPr/>
        </p:nvPicPr>
        <p:blipFill>
          <a:blip r:embed="rId6"/>
          <a:srcRect l="4321" t="4727" r="29039" b="9888"/>
          <a:stretch>
            <a:fillRect/>
          </a:stretch>
        </p:blipFill>
        <p:spPr>
          <a:xfrm>
            <a:off x="6397581" y="3710152"/>
            <a:ext cx="4135334" cy="2787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4564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10899</TotalTime>
  <Words>587</Words>
  <Application>Microsoft Office PowerPoint</Application>
  <PresentationFormat>Widescreen</PresentationFormat>
  <Paragraphs>87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  </vt:lpstr>
      <vt:lpstr>PowerPoint Presentation</vt:lpstr>
      <vt:lpstr>Objectives</vt:lpstr>
      <vt:lpstr>Literature Review</vt:lpstr>
      <vt:lpstr>METHODOLOGY</vt:lpstr>
      <vt:lpstr>Algorithm Workflow</vt:lpstr>
      <vt:lpstr>Example: Insertion Algorithm</vt:lpstr>
      <vt:lpstr>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Apple 2</dc:creator>
  <cp:lastModifiedBy>shashank panthri</cp:lastModifiedBy>
  <cp:revision>720</cp:revision>
  <cp:lastPrinted>2017-08-16T11:40:20Z</cp:lastPrinted>
  <dcterms:created xsi:type="dcterms:W3CDTF">2017-08-14T08:34:40Z</dcterms:created>
  <dcterms:modified xsi:type="dcterms:W3CDTF">2021-05-03T20:09:49Z</dcterms:modified>
</cp:coreProperties>
</file>