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70" r:id="rId11"/>
    <p:sldId id="264" r:id="rId12"/>
    <p:sldId id="265" r:id="rId13"/>
    <p:sldId id="271" r:id="rId14"/>
    <p:sldId id="266" r:id="rId15"/>
    <p:sldId id="267" r:id="rId16"/>
    <p:sldId id="276" r:id="rId17"/>
    <p:sldId id="268" r:id="rId18"/>
    <p:sldId id="274" r:id="rId19"/>
    <p:sldId id="273" r:id="rId20"/>
    <p:sldId id="275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03A55D-9B15-430C-BC42-200A39EC4386}">
          <p14:sldIdLst>
            <p14:sldId id="257"/>
            <p14:sldId id="258"/>
            <p14:sldId id="259"/>
            <p14:sldId id="261"/>
            <p14:sldId id="262"/>
            <p14:sldId id="263"/>
            <p14:sldId id="270"/>
            <p14:sldId id="264"/>
            <p14:sldId id="265"/>
            <p14:sldId id="271"/>
            <p14:sldId id="266"/>
            <p14:sldId id="267"/>
            <p14:sldId id="276"/>
            <p14:sldId id="268"/>
            <p14:sldId id="274"/>
            <p14:sldId id="273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9648"/>
            <a:ext cx="4775075" cy="17397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Applications of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partial Fractions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29416"/>
            <a:ext cx="4775075" cy="72622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Group 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Roll nos: C034,C044,C049,C056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D2358-98A4-40D2-AB72-D44D76F8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3" y="389296"/>
            <a:ext cx="11462994" cy="60794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873A12-9903-4E8A-A637-D0EB77DC228F}"/>
              </a:ext>
            </a:extLst>
          </p:cNvPr>
          <p:cNvSpPr txBox="1"/>
          <p:nvPr/>
        </p:nvSpPr>
        <p:spPr>
          <a:xfrm>
            <a:off x="6732103" y="1273073"/>
            <a:ext cx="4068419" cy="449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29345-5984-48AA-92C4-429297935103}"/>
              </a:ext>
            </a:extLst>
          </p:cNvPr>
          <p:cNvSpPr/>
          <p:nvPr/>
        </p:nvSpPr>
        <p:spPr>
          <a:xfrm>
            <a:off x="5191141" y="407529"/>
            <a:ext cx="661647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Mercator Map Projection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1F98-BF73-4F40-A877-043DDBCB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67" y="1095865"/>
            <a:ext cx="10773265" cy="46662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Mercator Projection:</a:t>
            </a:r>
            <a:endParaRPr lang="en-SG" sz="2000" b="1" u="sng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The Mercator projection is a cylindrical map projection.</a:t>
            </a:r>
            <a:endParaRPr lang="en-SG" sz="1600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It became the standard map projection for navigation because it is unique in representing north as up and south as down everywhere while preserving local directions and shapes.</a:t>
            </a:r>
            <a:endParaRPr lang="en-SG" sz="1600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The map is thereby conformal.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SG" sz="16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 What’s the connection?</a:t>
            </a: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Partial fractions decomposition is a necessary step in the integration of the secant function.</a:t>
            </a:r>
            <a:endParaRPr lang="en-SG" sz="1600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Integration of the secant function is necessary to draw a Mercator map projection.</a:t>
            </a:r>
            <a:endParaRPr lang="en-SG" sz="16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SG" sz="14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631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20AEF-D7C4-4918-BCE3-0BDCB699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360" y="554724"/>
            <a:ext cx="4663440" cy="8139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boto"/>
              </a:rPr>
              <a:t>Advantages</a:t>
            </a:r>
            <a:endParaRPr lang="en-SG" sz="2800" dirty="0">
              <a:latin typeface="Robot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24574-54E5-4012-A21F-51F74EFF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225" y="1219589"/>
            <a:ext cx="4757709" cy="4113726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It is easier to plot courses on a Mercator projection.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This method ensures that angles and shapes stay true.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Distortions don’t occur when zooming in with a large map.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All cylindrical projections, meridians, and parallels are straight and perpendicular to one another.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It provides tangible information.</a:t>
            </a:r>
            <a:endParaRPr lang="en-SG" dirty="0">
              <a:effectLst/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DC5D1-ABF1-4581-BFE1-3BB7B799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812" y="554724"/>
            <a:ext cx="4663440" cy="813974"/>
          </a:xfrm>
        </p:spPr>
        <p:txBody>
          <a:bodyPr/>
          <a:lstStyle/>
          <a:p>
            <a:r>
              <a:rPr lang="en-US" sz="2800" dirty="0">
                <a:latin typeface="Roboto"/>
              </a:rPr>
              <a:t>Disadvantages</a:t>
            </a:r>
            <a:endParaRPr lang="en-SG" dirty="0">
              <a:latin typeface="Robot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47B8C-1C61-4EF1-86A8-8C9883791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812" y="1219589"/>
            <a:ext cx="4663440" cy="2152952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It forces the map to create a distortion away from the equator.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Its usefulness is limited in the polar regions of the planet.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You cannot compare the area of landmasses with a Mercator projection.</a:t>
            </a:r>
            <a:endParaRPr lang="en-SG" sz="1800" dirty="0">
              <a:effectLst/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15F2C-CC05-4C59-ACCD-8CE826C04249}"/>
              </a:ext>
            </a:extLst>
          </p:cNvPr>
          <p:cNvSpPr txBox="1"/>
          <p:nvPr/>
        </p:nvSpPr>
        <p:spPr>
          <a:xfrm>
            <a:off x="6447812" y="3485459"/>
            <a:ext cx="39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/>
              </a:rPr>
              <a:t>Application:</a:t>
            </a:r>
            <a:endParaRPr lang="en-SG" sz="2800" b="1" dirty="0">
              <a:latin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CBCFC-F9C8-4EF8-9093-7A94582A5490}"/>
              </a:ext>
            </a:extLst>
          </p:cNvPr>
          <p:cNvSpPr txBox="1"/>
          <p:nvPr/>
        </p:nvSpPr>
        <p:spPr>
          <a:xfrm>
            <a:off x="6447812" y="4008679"/>
            <a:ext cx="5137608" cy="214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The Mercator projection was widely used in navigation, and is the one used in Google Maps and most other navigation software today.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Mercator projections were also important in the mathematical development of plate tectonics in the 1960s.</a:t>
            </a:r>
            <a:endParaRPr lang="en-SG" sz="1800" dirty="0">
              <a:effectLst/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EFB477-7E24-4B03-9ACD-1C320BC4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646043"/>
            <a:ext cx="11131826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112C-9ECA-4F45-9D9C-3C0C4BC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9951"/>
            <a:ext cx="10058400" cy="27895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boto"/>
              </a:rPr>
              <a:t>Partial Fraction Method can be considered as one of the building blocks in mathematics. </a:t>
            </a:r>
          </a:p>
          <a:p>
            <a:r>
              <a:rPr lang="en-US" sz="2000" dirty="0">
                <a:latin typeface="Roboto"/>
              </a:rPr>
              <a:t>It is a very important concept as it forms the basics of many fields which include various types of engineering, Architecture, Finance and many more. </a:t>
            </a:r>
          </a:p>
          <a:p>
            <a:r>
              <a:rPr lang="en-US" sz="2000" dirty="0">
                <a:latin typeface="Roboto"/>
              </a:rPr>
              <a:t>So, as we have seen in the example of system modelling which is used in software engineering, I could say that if we understand this concept perfectly, then it will be of great use to us in our future.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942CA-3B43-4A4F-BCC2-066EC0E683EE}"/>
              </a:ext>
            </a:extLst>
          </p:cNvPr>
          <p:cNvSpPr txBox="1"/>
          <p:nvPr/>
        </p:nvSpPr>
        <p:spPr>
          <a:xfrm>
            <a:off x="9269895" y="4902031"/>
            <a:ext cx="185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/>
              </a:rPr>
              <a:t>- Amishi</a:t>
            </a:r>
            <a:endParaRPr lang="en-IN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074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432D-0D6A-4AFC-A181-0AE73A7D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4073"/>
            <a:ext cx="10058400" cy="2124323"/>
          </a:xfrm>
        </p:spPr>
        <p:txBody>
          <a:bodyPr/>
          <a:lstStyle/>
          <a:p>
            <a:r>
              <a:rPr lang="en-US" sz="2000" dirty="0">
                <a:latin typeface="Roboto"/>
              </a:rPr>
              <a:t>This method is used to decompose a given rational expression into simpler fractions. </a:t>
            </a:r>
          </a:p>
          <a:p>
            <a:r>
              <a:rPr lang="en-US" sz="2000" dirty="0">
                <a:latin typeface="Roboto"/>
              </a:rPr>
              <a:t>In other words, if I am given a single complicated fraction, my goal is to break it down into a series of “smaller” components or parts. </a:t>
            </a:r>
          </a:p>
          <a:p>
            <a:r>
              <a:rPr lang="en-US" sz="2000" dirty="0">
                <a:latin typeface="Roboto"/>
              </a:rPr>
              <a:t>The importance of the partial fraction decomposition lies in the fact that it provides algorithms for various computations with rational functions</a:t>
            </a:r>
            <a:endParaRPr lang="en-SG" sz="2000" dirty="0">
              <a:latin typeface="Roboto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5CAC1-C173-46BB-9EC1-A89A86C7F890}"/>
              </a:ext>
            </a:extLst>
          </p:cNvPr>
          <p:cNvSpPr txBox="1"/>
          <p:nvPr/>
        </p:nvSpPr>
        <p:spPr>
          <a:xfrm>
            <a:off x="10199690" y="4545496"/>
            <a:ext cx="92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/>
              </a:rPr>
              <a:t>- Aneri</a:t>
            </a:r>
            <a:endParaRPr lang="en-IN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76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56DC-383C-4771-8265-46E88F6E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92734"/>
            <a:ext cx="10058400" cy="1872532"/>
          </a:xfrm>
        </p:spPr>
        <p:txBody>
          <a:bodyPr/>
          <a:lstStyle/>
          <a:p>
            <a:r>
              <a:rPr lang="en-US" sz="2000" dirty="0">
                <a:latin typeface="Roboto"/>
              </a:rPr>
              <a:t>Partial fractions method makes understanding and solving complex Integration numerical faster and easier.</a:t>
            </a:r>
          </a:p>
          <a:p>
            <a:r>
              <a:rPr lang="en-US" sz="2000" dirty="0">
                <a:latin typeface="Roboto"/>
              </a:rPr>
              <a:t>For example in the Mercator projection using the integration of the secant function it may have been the first integration problem for which partial fractions were used.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5BD70-5A25-4076-9E53-45ED74DACEB4}"/>
              </a:ext>
            </a:extLst>
          </p:cNvPr>
          <p:cNvSpPr txBox="1"/>
          <p:nvPr/>
        </p:nvSpPr>
        <p:spPr>
          <a:xfrm>
            <a:off x="9230139" y="4583980"/>
            <a:ext cx="18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000" dirty="0">
                <a:latin typeface="Roboto"/>
              </a:rPr>
              <a:t>Chahel</a:t>
            </a:r>
            <a:endParaRPr lang="en-IN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1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16DA-F0A2-4BCD-A3B3-39216FE8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3829"/>
            <a:ext cx="10058400" cy="223034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boto"/>
              </a:rPr>
              <a:t>The real life applications of partial fractions have been affecting my day to day life without even knowing it , from google maps that is almost used by everyone Partial Fraction also apply to all the sciences (physics, biology and chemistry).</a:t>
            </a:r>
          </a:p>
          <a:p>
            <a:r>
              <a:rPr lang="en-US" sz="2000" dirty="0">
                <a:latin typeface="Roboto"/>
              </a:rPr>
              <a:t> In conclusion, I learned that Partial Fraction is crucial to so many activities that we perform daily.</a:t>
            </a:r>
            <a:endParaRPr lang="en-IN" sz="2000" dirty="0">
              <a:latin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C5DA9-9652-41F0-AB92-4D21340F3DCC}"/>
              </a:ext>
            </a:extLst>
          </p:cNvPr>
          <p:cNvSpPr txBox="1"/>
          <p:nvPr/>
        </p:nvSpPr>
        <p:spPr>
          <a:xfrm>
            <a:off x="9395791" y="4544170"/>
            <a:ext cx="136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/>
              </a:rPr>
              <a:t>- Reneeka</a:t>
            </a:r>
            <a:endParaRPr lang="en-IN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24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16+ Awesome Kids Thank-You Cards in PSD | AI | EPS Vector | Examples">
            <a:extLst>
              <a:ext uri="{FF2B5EF4-FFF2-40B4-BE49-F238E27FC236}">
                <a16:creationId xmlns:a16="http://schemas.microsoft.com/office/drawing/2014/main" id="{5EDBBA56-9D61-4198-B2E9-408FCBF7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30" y="367645"/>
            <a:ext cx="8025216" cy="615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6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F1F9-78ED-4AE6-A43F-2DD42C69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924"/>
            <a:ext cx="10058400" cy="1371600"/>
          </a:xfrm>
        </p:spPr>
        <p:txBody>
          <a:bodyPr/>
          <a:lstStyle/>
          <a:p>
            <a:r>
              <a:rPr lang="en-US" dirty="0"/>
              <a:t>Introduction to Partial fraction method 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3F15-CCF7-4928-9839-08F1D2E1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98" y="1781666"/>
            <a:ext cx="10950804" cy="4553146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An algebraic fraction can be broken down into simpler parts known as “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partial fractions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“. Consider an algebraic fraction, (3x+5)/(2x</a:t>
            </a:r>
            <a:r>
              <a:rPr lang="en-US" sz="1600" b="0" i="0" baseline="30000" dirty="0">
                <a:solidFill>
                  <a:srgbClr val="333333"/>
                </a:solidFill>
                <a:effectLst/>
                <a:latin typeface="Roboto"/>
              </a:rPr>
              <a:t>2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-5x-3). This expression can be split into simple form like (2)/(x-3) – (1)/(2x+1).</a:t>
            </a:r>
          </a:p>
          <a:p>
            <a:r>
              <a:rPr lang="en-US" sz="1600" dirty="0">
                <a:solidFill>
                  <a:srgbClr val="333333"/>
                </a:solidFill>
                <a:latin typeface="Roboto"/>
              </a:rPr>
              <a:t>It is basically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/>
              </a:rPr>
              <a:t>"decomposing" the final expression into its initial polynomial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Roboto"/>
              </a:rPr>
              <a:t>fractions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</a:p>
          <a:p>
            <a:pPr algn="l"/>
            <a:r>
              <a:rPr lang="en-SG" sz="1600" dirty="0">
                <a:latin typeface="Roboto"/>
              </a:rPr>
              <a:t>Thus,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 algebraic expression can be written in the form of: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(3x+5)/(2x</a:t>
            </a:r>
            <a:r>
              <a:rPr lang="en-US" sz="1600" b="1" i="0" baseline="30000" dirty="0">
                <a:solidFill>
                  <a:srgbClr val="333333"/>
                </a:solidFill>
                <a:effectLst/>
                <a:latin typeface="Roboto"/>
              </a:rPr>
              <a:t>2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-5x-3)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 =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((2)/(x-3))-((1)/(2x+1))</a:t>
            </a:r>
          </a:p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The procedure for finding the partial fraction is:</a:t>
            </a:r>
          </a:p>
          <a:p>
            <a:pPr marL="0" indent="0" algn="l">
              <a:buNone/>
            </a:pPr>
            <a:endParaRPr lang="en-US" sz="1400" dirty="0">
              <a:solidFill>
                <a:srgbClr val="333333"/>
              </a:solidFill>
              <a:latin typeface="Roboto"/>
            </a:endParaRPr>
          </a:p>
          <a:p>
            <a:pPr marL="342900" indent="-342900" algn="l"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Roboto"/>
              </a:rPr>
              <a:t>While decomposing the rational expression into the partial fraction, begin with the proper rational expression.</a:t>
            </a:r>
          </a:p>
          <a:p>
            <a:pPr marL="342900" indent="-342900" algn="l"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Roboto"/>
              </a:rPr>
              <a:t>Now, factor the denominator of the rational expression into the linear factor or in the form of irreducible quadratic factors (Note: Don’t factor the denominators into the complex numbers).</a:t>
            </a:r>
          </a:p>
          <a:p>
            <a:pPr marL="342900" indent="-342900" algn="l"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Roboto"/>
              </a:rPr>
              <a:t>Write down the partial fraction for each factor obtained, with the variables in the numerators, say A and B.</a:t>
            </a:r>
          </a:p>
          <a:p>
            <a:pPr marL="342900" indent="-342900" algn="l"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Roboto"/>
              </a:rPr>
              <a:t>To find the variable values of A and B, multiply the whole equation by the denominator. Solve for the variables by substituting zero in the factor variable.</a:t>
            </a:r>
          </a:p>
          <a:p>
            <a:pPr marL="342900" indent="-342900" algn="l"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Roboto"/>
              </a:rPr>
              <a:t>Finally, substitute the values of A and B in the partial fraction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s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75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D780B07-993E-4713-BF58-7E10212E2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5544" y="558497"/>
            <a:ext cx="11140911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Lets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 look at an example to understand why partial fraction is used in integration</a:t>
            </a:r>
            <a:r>
              <a:rPr lang="en-US" altLang="en-US" sz="1600" dirty="0">
                <a:solidFill>
                  <a:srgbClr val="333333"/>
                </a:solidFill>
                <a:ea typeface="Roboto"/>
              </a:rPr>
              <a:t> 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ea typeface="Roboto"/>
              </a:rPr>
              <a:t>Q: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Integrate the function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−3)(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 with respect to x.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The given integrand can be expressed in the form of partial fraction as: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1/(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−3)(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+1)=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−3)+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B/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To determine the value of real coefficients A and B, the above equation is rewritten as: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1= A(x+1)+B(x-3)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⇒1=x(A+B)+A-3B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Now, equating the coefficients of x and the constant, we have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A + B =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A – 3B =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Solving the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 equations 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 the value of A =1/4 and B = -1/4. Substituting these values in the equation 1;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                                                                  1/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−3)(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+1)=1/ 4(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−3)+−1/ 4(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Integrating with respect to x 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Size1"/>
              </a:rPr>
              <a:t>                                                                  ∫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1/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−3)(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+1)=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Size1"/>
              </a:rPr>
              <a:t>∫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1/ 4(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−3)+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Size1"/>
              </a:rPr>
              <a:t>∫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−1/ 4(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According to the properties of integration, the integral of sum of two functions is equal to the sum of integrals of the given functions, i.e.</a:t>
            </a:r>
            <a:r>
              <a:rPr lang="en-US" altLang="en-US" sz="1600" dirty="0">
                <a:solidFill>
                  <a:srgbClr val="333333"/>
                </a:solidFill>
                <a:ea typeface="Robot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                                                                  ∫[f(x) +g(x)]dx = ∫f(x)dx + ∫g(x)dx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/>
              </a:rPr>
              <a:t>Therefore,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                                                                  =1/4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Size1"/>
              </a:rPr>
              <a:t>∫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−3)–1/4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Size1"/>
              </a:rPr>
              <a:t>∫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                                                                  =1/4 ln|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−3|–1/4 ln|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+1|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                                                                  =1/4 ln∣∣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−3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+1∣∣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992-4383-4734-A5AC-0F1F483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6627"/>
            <a:ext cx="10058400" cy="1371600"/>
          </a:xfrm>
        </p:spPr>
        <p:txBody>
          <a:bodyPr/>
          <a:lstStyle/>
          <a:p>
            <a:r>
              <a:rPr lang="en-US" dirty="0"/>
              <a:t>Applications of Partial Fractions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6EFE-7A8E-41EE-8710-DC709795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1" y="1838227"/>
            <a:ext cx="11093777" cy="437717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1A1A1B"/>
                </a:solidFill>
                <a:latin typeface="Roboto"/>
              </a:rPr>
              <a:t>Many</a:t>
            </a:r>
            <a:r>
              <a:rPr lang="en-US" sz="1600" b="0" i="0" dirty="0">
                <a:solidFill>
                  <a:srgbClr val="1A1A1B"/>
                </a:solidFill>
                <a:effectLst/>
                <a:latin typeface="Roboto"/>
              </a:rPr>
              <a:t> logistic differential equations are required when analyzing population growth including integration technique when solving such a differential equation via integration by parts.</a:t>
            </a:r>
          </a:p>
          <a:p>
            <a:r>
              <a:rPr lang="en-US" sz="1600" dirty="0">
                <a:solidFill>
                  <a:srgbClr val="1A1A1B"/>
                </a:solidFill>
                <a:latin typeface="Roboto"/>
              </a:rPr>
              <a:t>Used for s</a:t>
            </a:r>
            <a:r>
              <a:rPr lang="en-US" sz="1600" b="0" i="0" dirty="0">
                <a:solidFill>
                  <a:srgbClr val="1A1A1B"/>
                </a:solidFill>
                <a:effectLst/>
                <a:latin typeface="Roboto"/>
              </a:rPr>
              <a:t>olving the differential equation for a person falling through the sky with an air resistance proportional to person’s velocity squared.</a:t>
            </a:r>
          </a:p>
          <a:p>
            <a:r>
              <a:rPr lang="en-US" sz="1600" b="1" u="sng" dirty="0">
                <a:latin typeface="Roboto"/>
              </a:rPr>
              <a:t>In rational numbers: </a:t>
            </a:r>
            <a:r>
              <a:rPr lang="en-US" sz="1600" dirty="0">
                <a:latin typeface="Roboto"/>
              </a:rPr>
              <a:t>We can define a rational function as the ratio of two polynomial functions P(x) and Q(x), where P and Q are polynomials in x and Q(x)≠0. A rational function is known as proper if the degree of P(x) is less than the degree of Q(x); otherwise, it is known as an improper rational function. With the help of the long division process, we can reduce improper rational functions to proper rational functions. Therefore, if P(x)/Q(x) is improper, then it can be expressed as:</a:t>
            </a:r>
          </a:p>
          <a:p>
            <a:pPr marL="0" indent="0" algn="ctr">
              <a:buNone/>
            </a:pPr>
            <a:r>
              <a:rPr lang="en-US" sz="1600" dirty="0">
                <a:latin typeface="Roboto"/>
              </a:rPr>
              <a:t>P(x)/Q(x)=A(x)+R(x)/Q(x)</a:t>
            </a:r>
          </a:p>
          <a:p>
            <a:pPr marL="0" indent="0">
              <a:buNone/>
            </a:pPr>
            <a:r>
              <a:rPr lang="en-US" sz="1600" dirty="0">
                <a:latin typeface="Roboto"/>
              </a:rPr>
              <a:t>Here, A(x) is a polynomial in x &amp; R(x)/Q(x) is a proper rational function.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In order to integrate a rational function, it is reduced to a proper rational function.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After splitting the integrand into partial fractions, it is integrated accordingly with the help of traditional integrating techniques. </a:t>
            </a:r>
            <a:endParaRPr lang="en-SG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71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05B1C-10A2-476F-9392-2E9DFCF52BE1}"/>
              </a:ext>
            </a:extLst>
          </p:cNvPr>
          <p:cNvSpPr txBox="1"/>
          <p:nvPr/>
        </p:nvSpPr>
        <p:spPr>
          <a:xfrm>
            <a:off x="546754" y="716437"/>
            <a:ext cx="5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 Here the list of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Partial fractions formulas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 is given.</a:t>
            </a:r>
            <a:endParaRPr lang="en-SG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9C911-008D-47C8-AD01-3BC83D00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6" y="1521665"/>
            <a:ext cx="8533661" cy="41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A98E1-1CB6-4BB6-9B37-619B95B38A62}"/>
              </a:ext>
            </a:extLst>
          </p:cNvPr>
          <p:cNvSpPr txBox="1"/>
          <p:nvPr/>
        </p:nvSpPr>
        <p:spPr>
          <a:xfrm>
            <a:off x="473321" y="1905506"/>
            <a:ext cx="11245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In improper fractions: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Suppose, m is the degree of the denominator and n is the degree of the numerator. Then, in addition to the partial fractions arising from factors in the denominator, we must include an additional term: this additional term is a polynomial of degree n − m.</a:t>
            </a: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Note: </a:t>
            </a:r>
            <a:endParaRPr lang="en-US" sz="1600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A polynomial with zero degree is K, where K is a constant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A polynomial of degree 1 is Px + Q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A polynomial of degree 2 is Px</a:t>
            </a:r>
            <a:r>
              <a:rPr lang="en-US" sz="1600" b="0" i="0" baseline="30000" dirty="0">
                <a:solidFill>
                  <a:srgbClr val="333333"/>
                </a:solidFill>
                <a:effectLst/>
                <a:latin typeface="Roboto"/>
              </a:rPr>
              <a:t>2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+Qx+K</a:t>
            </a:r>
          </a:p>
          <a:p>
            <a:pPr algn="l"/>
            <a:endParaRPr lang="en-US" sz="1600" dirty="0">
              <a:solidFill>
                <a:srgbClr val="333333"/>
              </a:solidFill>
              <a:latin typeface="Roboto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/>
              </a:rPr>
              <a:t>Two applications that we will discuss in detail are:</a:t>
            </a:r>
          </a:p>
          <a:p>
            <a:pPr algn="l"/>
            <a:endParaRPr lang="en-US" sz="1600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System Modelling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Mercator map projection</a:t>
            </a:r>
            <a:endParaRPr lang="en-US" sz="16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3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054D1-71B6-4D8C-A09B-890E04C7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" y="377072"/>
            <a:ext cx="11425287" cy="6089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2BEEBA-BEBF-49B2-A712-09E11CD8A08C}"/>
              </a:ext>
            </a:extLst>
          </p:cNvPr>
          <p:cNvSpPr/>
          <p:nvPr/>
        </p:nvSpPr>
        <p:spPr>
          <a:xfrm>
            <a:off x="2326263" y="2610678"/>
            <a:ext cx="75394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5400" b="1" cap="none" spc="50" dirty="0">
                <a:ln w="0">
                  <a:solidFill>
                    <a:srgbClr val="002060"/>
                  </a:solidFill>
                </a:ln>
                <a:solidFill>
                  <a:schemeClr val="bg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/>
              </a:rPr>
              <a:t>System Modelling</a:t>
            </a:r>
            <a:endParaRPr lang="en-IN" sz="5400" b="1" cap="none" spc="50" dirty="0">
              <a:ln w="0">
                <a:solidFill>
                  <a:srgbClr val="002060"/>
                </a:solidFill>
              </a:ln>
              <a:solidFill>
                <a:schemeClr val="bg2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50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1F98-BF73-4F40-A877-043DDBCB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67" y="1095865"/>
            <a:ext cx="10773265" cy="46662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System Modelling:</a:t>
            </a:r>
            <a:endParaRPr lang="en-SG" sz="2000" b="1" u="sng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The process of developing abstract models of a system, with each model presenting a different view or perspective of that system.</a:t>
            </a:r>
            <a:endParaRPr lang="en-SG" sz="1600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It is a mean of representation a world-wide view of the system using the same type of graphical notations.</a:t>
            </a:r>
            <a:endParaRPr lang="en-SG" sz="1600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In engineering, it is an approach to software developments.</a:t>
            </a:r>
            <a:endParaRPr lang="en-US" sz="1600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SG" sz="16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 What’s the connection?</a:t>
            </a: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• Inverse of Laplace transformation is used to simplify calculations in system modelling.</a:t>
            </a: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• In order to find the inverse of Laplace transformation, partial fraction method is used</a:t>
            </a: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SG" sz="14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27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20AEF-D7C4-4918-BCE3-0BDCB699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95" y="901702"/>
            <a:ext cx="4663440" cy="8139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boto"/>
              </a:rPr>
              <a:t>Advantages</a:t>
            </a:r>
            <a:endParaRPr lang="en-SG" sz="2800" dirty="0">
              <a:latin typeface="Robot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24574-54E5-4012-A21F-51F74EFF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226" y="1910002"/>
            <a:ext cx="4757709" cy="4113726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Allows systems to be considered at higher level of abstraction.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Generates codes automatically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Helps in viewing the system from multiple perspectives.</a:t>
            </a:r>
            <a:endParaRPr lang="en-SG" dirty="0"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/>
                <a:ea typeface="Calibri" panose="020F0502020204030204" pitchFamily="34" charset="0"/>
                <a:cs typeface="Calibri" panose="020F0502020204030204" pitchFamily="34" charset="0"/>
              </a:rPr>
              <a:t>Discover causes and effects using model traceability.</a:t>
            </a:r>
            <a:endParaRPr lang="en-SG" dirty="0">
              <a:effectLst/>
              <a:latin typeface="Robot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DC5D1-ABF1-4581-BFE1-3BB7B799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901703"/>
            <a:ext cx="4663440" cy="813974"/>
          </a:xfrm>
        </p:spPr>
        <p:txBody>
          <a:bodyPr/>
          <a:lstStyle/>
          <a:p>
            <a:r>
              <a:rPr lang="en-US" sz="2800" dirty="0">
                <a:latin typeface="Roboto"/>
              </a:rPr>
              <a:t>Disadvantages</a:t>
            </a:r>
            <a:endParaRPr lang="en-SG" dirty="0">
              <a:latin typeface="Robot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47B8C-1C61-4EF1-86A8-8C9883791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1910002"/>
            <a:ext cx="4663440" cy="89918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The cost of developing the translator for the platform is high.</a:t>
            </a:r>
            <a:endParaRPr lang="en-SG" sz="18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B69FF-89F0-4101-9D3F-1BECA2EE2E0B}"/>
              </a:ext>
            </a:extLst>
          </p:cNvPr>
          <p:cNvSpPr txBox="1"/>
          <p:nvPr/>
        </p:nvSpPr>
        <p:spPr>
          <a:xfrm>
            <a:off x="6664751" y="3195687"/>
            <a:ext cx="44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/>
              </a:rPr>
              <a:t>Application:</a:t>
            </a:r>
            <a:endParaRPr lang="en-SG" sz="2800" b="1" dirty="0">
              <a:latin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04356-2AB4-4D5A-9459-AAB5205ACFE7}"/>
              </a:ext>
            </a:extLst>
          </p:cNvPr>
          <p:cNvSpPr txBox="1"/>
          <p:nvPr/>
        </p:nvSpPr>
        <p:spPr>
          <a:xfrm>
            <a:off x="6458712" y="3797885"/>
            <a:ext cx="3930977" cy="215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Useful for companies to communicate with the customers.</a:t>
            </a:r>
          </a:p>
          <a:p>
            <a:pPr lvl="0">
              <a:lnSpc>
                <a:spcPct val="107000"/>
              </a:lnSpc>
            </a:pPr>
            <a:endParaRPr lang="en-SG" dirty="0"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Extremely useful in other field such as: Architecture, statistics, planning, etc.</a:t>
            </a:r>
            <a:endParaRPr lang="en-SG" sz="1800" dirty="0">
              <a:effectLst/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{16FDB2A1-3889-4CB9-BA23-9044D22D97B8}tf78438558_win32</Template>
  <TotalTime>662</TotalTime>
  <Words>1594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</vt:lpstr>
      <vt:lpstr>Arial</vt:lpstr>
      <vt:lpstr>Calibri</vt:lpstr>
      <vt:lpstr>Century Gothic</vt:lpstr>
      <vt:lpstr>Courier New</vt:lpstr>
      <vt:lpstr>Garamond</vt:lpstr>
      <vt:lpstr>SavonVTI</vt:lpstr>
      <vt:lpstr>Applications of  partial Fractions</vt:lpstr>
      <vt:lpstr>Introduction to Partial fraction method  </vt:lpstr>
      <vt:lpstr>Lets look at an example to understand why partial fraction is used in integration : Q: Integrate the function 1(x−3)(x+1) with respect to x.  The given integrand can be expressed in the form of partial fraction as: 1/(x−3)(x+1)=A/x−3)+B/(x+1) To determine the value of real coefficients A and B, the above equation is rewritten as: 1= A(x+1)+B(x-3) ⇒1=x(A+B)+A-3B Now, equating the coefficients of x and the constant, we have A + B = 0 A – 3B = 1 Solving the equations with the value of A =1/4 and B = -1/4. Substituting these values in the equation 1;                                                                   1/ (x−3)(x+1)=1/ 4(x−3)+−1/ 4(x+1) Integrating with respect to x ;                                                                   ∫1/ (x−3)(x+1)=∫1/ 4(x−3)+∫−1/ 4(x+1) According to the properties of integration, the integral of sum of two functions is equal to the sum of integrals of the given functions, i.e.:                                                                    ∫[f(x) +g(x)]dx = ∫f(x)dx + ∫g(x)dx Therefore,                                                                   =1/4 ∫1(x−3)–1/4 ∫1(x+1)                                                                   =1/4 ln|x−3|–1/4 ln|x+1|                                                                   =1/4 ln∣∣x−3x+1∣∣  </vt:lpstr>
      <vt:lpstr>Applications of Partial Fractions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 partial Fractions</dc:title>
  <dc:creator>Vikram Nadkarni</dc:creator>
  <cp:lastModifiedBy>Vikram Nadkarni</cp:lastModifiedBy>
  <cp:revision>34</cp:revision>
  <dcterms:created xsi:type="dcterms:W3CDTF">2021-02-28T02:35:44Z</dcterms:created>
  <dcterms:modified xsi:type="dcterms:W3CDTF">2021-03-01T06:08:27Z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