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7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8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notesSlides/notesSlide9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3" r:id="rId4"/>
    <p:sldId id="287" r:id="rId5"/>
    <p:sldId id="288" r:id="rId6"/>
    <p:sldId id="289" r:id="rId7"/>
    <p:sldId id="290" r:id="rId8"/>
    <p:sldId id="258" r:id="rId9"/>
    <p:sldId id="259" r:id="rId10"/>
    <p:sldId id="275" r:id="rId11"/>
    <p:sldId id="265" r:id="rId12"/>
    <p:sldId id="261" r:id="rId13"/>
    <p:sldId id="262" r:id="rId14"/>
    <p:sldId id="264" r:id="rId15"/>
    <p:sldId id="266" r:id="rId16"/>
    <p:sldId id="286" r:id="rId17"/>
    <p:sldId id="267" r:id="rId18"/>
    <p:sldId id="268" r:id="rId19"/>
    <p:sldId id="269" r:id="rId20"/>
    <p:sldId id="270" r:id="rId21"/>
    <p:sldId id="271" r:id="rId22"/>
    <p:sldId id="272" r:id="rId23"/>
    <p:sldId id="276" r:id="rId24"/>
    <p:sldId id="273" r:id="rId25"/>
    <p:sldId id="277" r:id="rId26"/>
    <p:sldId id="281" r:id="rId27"/>
    <p:sldId id="278" r:id="rId28"/>
    <p:sldId id="280" r:id="rId29"/>
    <p:sldId id="279" r:id="rId30"/>
    <p:sldId id="282" r:id="rId31"/>
    <p:sldId id="285" r:id="rId32"/>
    <p:sldId id="283" r:id="rId33"/>
    <p:sldId id="284" r:id="rId34"/>
  </p:sldIdLst>
  <p:sldSz cx="10080625" cy="7559675"/>
  <p:notesSz cx="7559675" cy="10691813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3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4:01:22.0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0,'7'0,"8"0,9 0,8 0,5 0,-4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4:17:50.83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1,'1'9,"0"1,0-1,1 1,1-1,0 0,0 0,0 0,1-1,1 1,-1-1,2 0,2 4,15 19,2-1,14 12,-17-17,-6-8,11 14,2-1,1-1,1-1,9 3,40 31,-44-34,1 0,17 7,-21-11,-1 1,-1 2,-1 1,-1 1,-2 2,11 16,25 25,-11-12,-21-23,2-1,2-1,1-2,2-1,-13-12,-1 1,-1 1,-1 1,-1 1,9 13,23 39,7 19,37 56,-79-129,1 0,13 11,-18-19,0 0,-1 0,-1 1,0 1,-1 0,-1 1,0 1,28 59,3-1,36 47,-34-57,-20-28,2-2,1 0,1-2,3-1,21 19,-23-26,0 2,-2 0,-1 2,-2 1,-1 1,-1 0,-2 2,11 26,-2-2,2-2,3 0,2-3,36 42,-53-75,1 0,1-2,1 0,2-1,3 4,-1 1,9 10,17 33,-35-40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4:18:00.15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3122 4017,'-1'-1,"-1"1,1-1,-1 1,1-1,0 1,0-1,-1 0,1 1,0-1,0 0,0 0,0 0,0 0,0 0,0 0,0 0,0 0,0 0,1-1,-1 1,0 0,1-1,-1 1,1 0,0-1,-1 1,1 0,0-1,-8-45,8 43,-9-142,11-133,1 91,-3-1970,3 2073,13-64,2-44,-14 116,-3-1,-4 0,-3 1,-4-5,-1 8,6 33,-2 0,-4-5,8 34,-1-1,0 2,-1-1,-1 0,0 1,0 0,-1 1,0-1,-2 0,7 9,0-1,0 1,-1-1,1 1,-1 0,1 0,-1 0,0 0,0 1,0-1,0 1,0 0,0 0,0 0,0 0,-1 0,1 1,0-1,-1 1,1 0,0 0,0 0,-1 0,1 1,0 0,-1-1,1 1,0 0,0 0,0 1,0-1,0 1,0-1,0 1,1 0,-1 0,1 0,-3 2,-11 11,-1 1,2 0,0 1,1 1,-4 8,9-14,-14 21,2 1,1 1,1 1,-9 27,7-19,-3 0,-1-2,-22 27,-36 59,66-97,-31 52,-8 5,39-63,-2 0,-1-1,-1-2,-1 0,-12 9,0 0,1 1,2 1,1 2,2 0,-18 31,23-38,0-1,-2-1,-1-1,-1-1,-1-2,-21 14,-45 36,74-53,1 1,0 1,2 1,-10 16,8-12,0-1,-1-1,-22 19,-64 48,46-41,2 2,-40 48,18-13,-4-2,-8-1,-7 11,5 5,-29 43,95-105,1 1,2 1,2 1,2 2,1 0,-12 43,-18 40,-5-3,-17 19,-6 22,42-84,-22 32,54-104,-2 0,1 0,-1 0,0-1,-1 0,1 0,-5 2,10-8,0 0,0-1,0 1,0 0,0-1,0 1,0-1,0 1,0-1,0 0,0 1,0-1,0 0,-1 0,1 0,0 0,0 0,0 0,0 0,-1 0,1 0,0 0,0-1,0 1,-1-2,0 1,1-1,-1 1,1-1,0 1,0-1,-1 0,1 0,0 0,0 0,1 0,-1 0,0 0,1 0,-1 0,1 0,0 0,-1 0,1-1,-5-47,2-1,2 0,2 0,3-2,1-68,-5 80,0-19,2-1,3 1,5-16,3-8,-4 0,-1-53,-10-171,-1 105,3-1424,-2 1594,-1 1,-2 0,-5-18,-8-61,15 42,2 36,-1 1,-4-18,-2 14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7:38:32.07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1,'0'5,"0"3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4:01:22.0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0,'7'0,"8"0,9 0,8 0,5 0,-4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4:13:48.3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0,'7'0,"8"0,9 0,8 0,5 0,-4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7:32:51.25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7:33:48.17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7:34:29.50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0 199,'7'0,"0"1,-1 0,1 0,0 1,-1 0,1 0,-1 0,0 1,0 0,0 0,0 0,0 1,4 4,9 8,0 1,-1 1,1 3,6 5,1 3,-1 2,15 25,21 27,-48-65,0 1,-1 1,-2-1,2 5,11 20,27 28,-6-7,-33-52,-1 1,-1 0,0 0,2 7,-4-8,0 0,1-1,1 0,0 0,4 2,-2-1,0 1,-1 0,7 13,-1-2,1 0,1-1,2-1,0-1,1-1,2 0,1-1,60 60,-70-63,-1 0,-1 0,0 2,2 6,-3-6,0-1,1 1,1-2,5 5,30 32,-28-31,1 0,1-1,1-1,20 14,219 170,-249-194,-1 0,-1 1,0 1,-1 0,0 0,-1 1,5 11,8 18,14 45,-21-50,33 57,-36-76,-1 0,-1 1,-1 0,-1 0,-1 1,1 8,-1-7,2 1,0-2,1 1,1-2,1 1,0-1,2-1,3 2,34 55,-17-18,3-1,3-1,35 36,67 83,-84-105,-38-44,1 0,1-2,1 0,1-2,5 2,58 44,-34-26,2-1,41 21,-79-46,-15-14,-4-8,0 1,1 0,0-1,0 0,0 0,0 0,1 0,0 1,0-1,0 0,1 0,0 0,0 0,22-70,-17 58,0-1,-1 1,0-10,6-30,2 1,2 0,18-40,-14 42,-13 30,0-1,-2-1,-1 1,0-16,2-22,9-39,-2 14,-3 0,-4-39,-4-112,-3-123,-17 143,2 106,10 82,2 1,1-1,2-14,3-670,-3 689,0 1,-2 0,-6-22,4 22,1 0,2 0,0 0,2-4,2-75,-1 63,0 36,0 15,-1 16,-1 0,0-1,-2 1,-1-1,-1 0,-2 0,0-1,-1 1,-1-2,-1 0,-1 0,-5 5,-69 92,52-74,1 2,-4 12,4 0,3 1,3 2,-13 46,22-45,13-39,-2-1,0 0,-2-1,0 1,-2-2,-1 2,-11 13,1 0,2 2,2 0,-7 23,0 5,-3-1,-18 25,-9 21,-28 49,-65 91,119-203,-48 70,-29 50,39-64,47-75,0 1,2 1,1 0,-3 12,1-2,-1 0,-3-2,-1 0,-12 12,-2 5,-129 196,-48 60,214-310,-1 1,0-1,0 0,0 0,0 0,0 0,0 0,0 0,0 0,-1 0,1-1,-1 0,1 1,-1-1,0 0,1 0,-1 0,0-1,0 1,0 0,0-1,0 0,1 0,-1 0,0 0,0 0,-3-1,2-1,0 0,-1 0,1 0,0 0,0-1,0 0,1 0,-1 0,1 0,0 0,-1-1,1 1,1-1,-1 0,0 0,1 0,-1-2,0-3,-1 0,2 0,-1 0,1-1,1 1,0 0,0-1,1 1,0-1,0 1,1-3,3-18,0-1,8-22,-4 18,1 4,-2 0,-1 0,-2-1,0 0,-2-16,-3 38,1 0,0 0,1-1,1 1,-1 0,1 0,1 0,0 1,2-6,2-5,-1 0,-1-1,-1 1,0-13,12-49,15-54,-16 63,18-49,-24 88,-2 0,-1 0,-2 0,0-32,0 6,0-32,-4 0,-9-53,0-40,7 106,0-56,-7-6,-9-148,10 184,4 38,-8-30,1-11,3 1,6-1,6-25,-2-24,-2-44,0 201,0 0,0 0,0-1,0 1,0 0,0-1,0 1,0 0,0 0,0-1,0 1,-1 0,1 0,0-1,0 1,0 0,0 0,0-1,-1 1,1 0,0 0,0 0,0-1,-1 1,1 0,0 0,0 0,-1 0,1 0,0-1,-1 1,1 0,0 0,0 0,-1 0,1 0,0 0,0 0,-1 0,1 0,0 0,-1 0,1 0,0 0,0 0,-1 0,-19 9,-16 18,18 7,13-18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7:35:01.78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7:32:51.25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4:01:22.0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0,'7'0,"8"0,9 0,8 0,5 0,-4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7:33:48.17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7:32:51.25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7:33:48.17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4:01:22.0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0,'7'0,"8"0,9 0,8 0,5 0,-4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4:12:39.0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0,'7'0,"8"0,9 0,8 0,5 0,-4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7:38:04.55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4:01:22.0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0,'7'0,"8"0,9 0,8 0,5 0,-4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4:13:48.3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0,'7'0,"8"0,9 0,8 0,5 0,-4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4:01:22.0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0,'7'0,"8"0,9 0,8 0,5 0,-4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4T14:13:48.3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0,'7'0,"8"0,9 0,8 0,5 0,-4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1C1A4-861E-48CE-AF93-BEEFDBE42915}" type="datetimeFigureOut">
              <a:rPr lang="en-IL" smtClean="0"/>
              <a:t>04/07/2019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064ED-CC92-430B-8357-097A502BC8D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922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2551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3124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43285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81327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27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8693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28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8391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29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3852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30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7201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31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3208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32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3289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33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2244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7803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4964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3698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3019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9955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2146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5560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064ED-CC92-430B-8357-097A502BC8D2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85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4">
            <a:extLst>
              <a:ext uri="{FF2B5EF4-FFF2-40B4-BE49-F238E27FC236}">
                <a16:creationId xmlns:a16="http://schemas.microsoft.com/office/drawing/2014/main" id="{15AF16D2-EE7C-4A7C-8D99-212450E829F7}"/>
              </a:ext>
            </a:extLst>
          </p:cNvPr>
          <p:cNvSpPr>
            <a:spLocks noGrp="1"/>
          </p:cNvSpPr>
          <p:nvPr>
            <p:ph type="ftr"/>
          </p:nvPr>
        </p:nvSpPr>
        <p:spPr>
          <a:xfrm>
            <a:off x="1920240" y="7223760"/>
            <a:ext cx="6126480" cy="521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3" name="PlaceHolder 5">
            <a:extLst>
              <a:ext uri="{FF2B5EF4-FFF2-40B4-BE49-F238E27FC236}">
                <a16:creationId xmlns:a16="http://schemas.microsoft.com/office/drawing/2014/main" id="{E46A9811-30B1-4088-A653-AB6333A33B5E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7331910" y="7299035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10CDF1E-06A4-4B3B-94C4-41BAF98034D6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C340D24-7110-4BC6-A034-30F0FD174DE0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1920240" y="7223760"/>
            <a:ext cx="6126480" cy="521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E3CCC2A0-99B7-4C08-AD4D-31F5A7EE94C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7331910" y="7299035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10CDF1E-06A4-4B3B-94C4-41BAF98034D6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7" name="PlaceHolder 4">
            <a:extLst>
              <a:ext uri="{FF2B5EF4-FFF2-40B4-BE49-F238E27FC236}">
                <a16:creationId xmlns:a16="http://schemas.microsoft.com/office/drawing/2014/main" id="{A28001F2-8802-4907-B5AC-4374A51CBDA8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1920240" y="7223760"/>
            <a:ext cx="6126480" cy="521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8" name="PlaceHolder 5">
            <a:extLst>
              <a:ext uri="{FF2B5EF4-FFF2-40B4-BE49-F238E27FC236}">
                <a16:creationId xmlns:a16="http://schemas.microsoft.com/office/drawing/2014/main" id="{62D51BA8-803F-4FA5-A882-178B5998B36F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7331910" y="7299035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10CDF1E-06A4-4B3B-94C4-41BAF98034D6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560" y="182376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9120" y="182376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560" y="411408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9120" y="4114080"/>
            <a:ext cx="29210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9" name="PlaceHolder 4">
            <a:extLst>
              <a:ext uri="{FF2B5EF4-FFF2-40B4-BE49-F238E27FC236}">
                <a16:creationId xmlns:a16="http://schemas.microsoft.com/office/drawing/2014/main" id="{73C7C043-B6C4-4E92-B401-CF159A6DECF1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1920240" y="7223760"/>
            <a:ext cx="6126480" cy="521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10" name="PlaceHolder 5">
            <a:extLst>
              <a:ext uri="{FF2B5EF4-FFF2-40B4-BE49-F238E27FC236}">
                <a16:creationId xmlns:a16="http://schemas.microsoft.com/office/drawing/2014/main" id="{4EF95DAA-379B-4606-A1C1-950A5477933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7331910" y="7299035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10CDF1E-06A4-4B3B-94C4-41BAF98034D6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4">
            <a:extLst>
              <a:ext uri="{FF2B5EF4-FFF2-40B4-BE49-F238E27FC236}">
                <a16:creationId xmlns:a16="http://schemas.microsoft.com/office/drawing/2014/main" id="{AD0EDF23-FF95-4076-B179-4B0AFBA311D5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1920240" y="7223760"/>
            <a:ext cx="6126480" cy="521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5" name="PlaceHolder 5">
            <a:extLst>
              <a:ext uri="{FF2B5EF4-FFF2-40B4-BE49-F238E27FC236}">
                <a16:creationId xmlns:a16="http://schemas.microsoft.com/office/drawing/2014/main" id="{7C476897-E18F-4918-AFE4-40BE593441DF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7331910" y="7299035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10CDF1E-06A4-4B3B-94C4-41BAF98034D6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" name="PlaceHolder 4">
            <a:extLst>
              <a:ext uri="{FF2B5EF4-FFF2-40B4-BE49-F238E27FC236}">
                <a16:creationId xmlns:a16="http://schemas.microsoft.com/office/drawing/2014/main" id="{A0C5381E-85A2-47A3-ABF1-D17B68461E6D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400435" y="7223760"/>
            <a:ext cx="7646285" cy="521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5" name="PlaceHolder 5">
            <a:extLst>
              <a:ext uri="{FF2B5EF4-FFF2-40B4-BE49-F238E27FC236}">
                <a16:creationId xmlns:a16="http://schemas.microsoft.com/office/drawing/2014/main" id="{3FFD9C33-71C5-4A39-8CAA-C3FB6E7B297F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7331910" y="7299035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10CDF1E-06A4-4B3B-94C4-41BAF98034D6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723559D2-CB05-4D50-89CA-90D3F127F822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400435" y="7223760"/>
            <a:ext cx="7646285" cy="521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94418853-5A84-4C8F-9E9D-58F2556A1285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7331910" y="7299035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10CDF1E-06A4-4B3B-94C4-41BAF98034D6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" name="PlaceHolder 4">
            <a:extLst>
              <a:ext uri="{FF2B5EF4-FFF2-40B4-BE49-F238E27FC236}">
                <a16:creationId xmlns:a16="http://schemas.microsoft.com/office/drawing/2014/main" id="{113E81B0-B286-4053-A950-61E955EDBB50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400435" y="7223760"/>
            <a:ext cx="7646285" cy="521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4" name="PlaceHolder 5">
            <a:extLst>
              <a:ext uri="{FF2B5EF4-FFF2-40B4-BE49-F238E27FC236}">
                <a16:creationId xmlns:a16="http://schemas.microsoft.com/office/drawing/2014/main" id="{D2AB4397-AD5E-4B9A-96D5-6775F04614B6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7331910" y="7299035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10CDF1E-06A4-4B3B-94C4-41BAF98034D6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2000" cy="400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4">
            <a:extLst>
              <a:ext uri="{FF2B5EF4-FFF2-40B4-BE49-F238E27FC236}">
                <a16:creationId xmlns:a16="http://schemas.microsoft.com/office/drawing/2014/main" id="{A9C44BFC-7683-4349-B9D8-7AE41E3D2BCC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1920240" y="7223760"/>
            <a:ext cx="6126480" cy="521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4" name="PlaceHolder 5">
            <a:extLst>
              <a:ext uri="{FF2B5EF4-FFF2-40B4-BE49-F238E27FC236}">
                <a16:creationId xmlns:a16="http://schemas.microsoft.com/office/drawing/2014/main" id="{A76FB87F-DB8A-44BD-B924-7AF17F8A4AE9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7331910" y="7299035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10CDF1E-06A4-4B3B-94C4-41BAF98034D6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4DB9E9C0-5A07-4552-AFB2-7E79C7C3AD5E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1920240" y="7223760"/>
            <a:ext cx="6126480" cy="521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89D72BE6-A3AF-4259-A474-3304336245FE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7331910" y="7299035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10CDF1E-06A4-4B3B-94C4-41BAF98034D6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D022242E-B82E-437C-816D-A9C34DD1F1F5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1920240" y="7223760"/>
            <a:ext cx="6126480" cy="521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2B024F49-EED6-4ED4-AB5E-D13E0D22945B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7331910" y="7299035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10CDF1E-06A4-4B3B-94C4-41BAF98034D6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10845696-066A-49AB-85B5-1AC49227C397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1920240" y="7223760"/>
            <a:ext cx="6126480" cy="521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7" name="PlaceHolder 5">
            <a:extLst>
              <a:ext uri="{FF2B5EF4-FFF2-40B4-BE49-F238E27FC236}">
                <a16:creationId xmlns:a16="http://schemas.microsoft.com/office/drawing/2014/main" id="{1C76357C-82B9-4E40-AEC6-B88E36F3ED7D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7331910" y="7299035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10CDF1E-06A4-4B3B-94C4-41BAF98034D6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14">
            <a:alphaModFix amt="50000"/>
          </a:blip>
          <a:stretch/>
        </p:blipFill>
        <p:spPr>
          <a:xfrm>
            <a:off x="1080" y="0"/>
            <a:ext cx="10078920" cy="7564320"/>
          </a:xfrm>
          <a:prstGeom prst="rect">
            <a:avLst/>
          </a:prstGeom>
          <a:ln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tIns="0" rIns="0" bIns="0" anchor="ctr">
            <a:normAutofit fontScale="36000"/>
          </a:bodyPr>
          <a:lstStyle/>
          <a:p>
            <a:r>
              <a:rPr lang="de-DE" sz="4800" b="1" strike="noStrike" spc="-1">
                <a:solidFill>
                  <a:srgbClr val="333333"/>
                </a:solidFill>
                <a:latin typeface="Open Sans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333333"/>
                </a:solidFill>
                <a:latin typeface="Open Sans"/>
              </a:rPr>
              <a:t>Click to edit the outline text format</a:t>
            </a:r>
          </a:p>
          <a:p>
            <a:pPr marL="864000" lvl="1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333333"/>
                </a:solidFill>
                <a:latin typeface="Open Sans"/>
              </a:rPr>
              <a:t>Second Outline Level</a:t>
            </a:r>
          </a:p>
          <a:p>
            <a:pPr marL="1296000" lvl="2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333333"/>
                </a:solidFill>
                <a:latin typeface="Open Sans"/>
              </a:rPr>
              <a:t>Third Outline Level</a:t>
            </a:r>
          </a:p>
          <a:p>
            <a:pPr marL="1728000" lvl="3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333333"/>
                </a:solidFill>
                <a:latin typeface="Open Sans"/>
              </a:rPr>
              <a:t>Fourth Outline Level</a:t>
            </a:r>
          </a:p>
          <a:p>
            <a:pPr marL="2160000" lvl="4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333333"/>
                </a:solidFill>
                <a:latin typeface="Open Sans"/>
              </a:rPr>
              <a:t>Fifth Outline Level</a:t>
            </a:r>
          </a:p>
          <a:p>
            <a:pPr marL="2592000" lvl="5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333333"/>
                </a:solidFill>
                <a:latin typeface="Open Sans"/>
              </a:rPr>
              <a:t>Sixth Outline Level</a:t>
            </a:r>
          </a:p>
          <a:p>
            <a:pPr marL="3024000" lvl="6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333333"/>
                </a:solidFill>
                <a:latin typeface="Open Sans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486360" y="725112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1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1920240" y="7223760"/>
            <a:ext cx="6126480" cy="521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331910" y="7299035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10CDF1E-06A4-4B3B-94C4-41BAF98034D6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  <p:sp>
        <p:nvSpPr>
          <p:cNvPr id="6" name="CustomShape 6"/>
          <p:cNvSpPr/>
          <p:nvPr/>
        </p:nvSpPr>
        <p:spPr>
          <a:xfrm>
            <a:off x="-114840" y="0"/>
            <a:ext cx="10253520" cy="1280160"/>
          </a:xfrm>
          <a:prstGeom prst="rect">
            <a:avLst/>
          </a:prstGeom>
          <a:gradFill rotWithShape="0">
            <a:gsLst>
              <a:gs pos="0">
                <a:srgbClr val="8D281E"/>
              </a:gs>
              <a:gs pos="100000">
                <a:srgbClr val="000000"/>
              </a:gs>
            </a:gsLst>
            <a:path path="rect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customXml" Target="../ink/ink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.xml"/><Relationship Id="rId5" Type="http://schemas.openxmlformats.org/officeDocument/2006/relationships/image" Target="../media/image15.png"/><Relationship Id="rId4" Type="http://schemas.openxmlformats.org/officeDocument/2006/relationships/customXml" Target="../ink/ink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7.xml"/><Relationship Id="rId5" Type="http://schemas.openxmlformats.org/officeDocument/2006/relationships/image" Target="../media/image15.png"/><Relationship Id="rId4" Type="http://schemas.openxmlformats.org/officeDocument/2006/relationships/customXml" Target="../ink/ink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customXml" Target="../ink/ink10.xm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9.xml"/><Relationship Id="rId11" Type="http://schemas.openxmlformats.org/officeDocument/2006/relationships/customXml" Target="../ink/ink12.xml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customXml" Target="../ink/ink8.xml"/><Relationship Id="rId9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customXml" Target="../ink/ink15.xml"/><Relationship Id="rId12" Type="http://schemas.openxmlformats.org/officeDocument/2006/relationships/customXml" Target="../ink/ink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4.xml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customXml" Target="../ink/ink17.xml"/><Relationship Id="rId4" Type="http://schemas.openxmlformats.org/officeDocument/2006/relationships/customXml" Target="../ink/ink13.xml"/><Relationship Id="rId9" Type="http://schemas.openxmlformats.org/officeDocument/2006/relationships/customXml" Target="../ink/ink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customXml" Target="../ink/ink20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customXml" Target="../ink/ink2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-91440" y="700560"/>
            <a:ext cx="10332720" cy="442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pPr algn="ctr"/>
            <a:r>
              <a:rPr lang="de-DE" sz="7200" b="1" strike="noStrike" spc="-1" dirty="0">
                <a:solidFill>
                  <a:srgbClr val="333333"/>
                </a:solidFill>
                <a:latin typeface="Arial"/>
              </a:rPr>
              <a:t>Envy-Free Matchings</a:t>
            </a:r>
            <a:br>
              <a:rPr dirty="0"/>
            </a:br>
            <a:r>
              <a:rPr lang="de-DE" sz="7200" b="1" strike="noStrike" spc="-1" dirty="0">
                <a:solidFill>
                  <a:srgbClr val="333333"/>
                </a:solidFill>
                <a:latin typeface="Arial"/>
              </a:rPr>
              <a:t>in Bipartite Graphs</a:t>
            </a:r>
            <a:br>
              <a:rPr dirty="0"/>
            </a:br>
            <a:r>
              <a:rPr lang="de-DE" sz="4800" b="1" strike="noStrike" spc="-1" dirty="0">
                <a:solidFill>
                  <a:srgbClr val="333333"/>
                </a:solidFill>
                <a:latin typeface="Arial"/>
              </a:rPr>
              <a:t>and their Applications</a:t>
            </a:r>
            <a:br>
              <a:rPr dirty="0"/>
            </a:br>
            <a:r>
              <a:rPr lang="de-DE" sz="4800" b="1" strike="noStrike" spc="-1" dirty="0">
                <a:solidFill>
                  <a:srgbClr val="333333"/>
                </a:solidFill>
                <a:latin typeface="Arial"/>
              </a:rPr>
              <a:t>to Fair Division</a:t>
            </a:r>
            <a:endParaRPr lang="de-DE" sz="48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7067880" y="452880"/>
            <a:ext cx="2533320" cy="45972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de-DE" sz="2400" b="1" strike="noStrike" spc="-1">
                <a:solidFill>
                  <a:srgbClr val="FFFFFF"/>
                </a:solidFill>
                <a:latin typeface="Arial"/>
                <a:ea typeface="WenQuanYi Micro Hei"/>
              </a:rPr>
              <a:t>(Ezekiel 47:14)</a:t>
            </a:r>
            <a:endParaRPr lang="de-DE" sz="2400" b="0" strike="noStrike" spc="-1">
              <a:latin typeface="Arial"/>
            </a:endParaRPr>
          </a:p>
        </p:txBody>
      </p:sp>
      <p:pic>
        <p:nvPicPr>
          <p:cNvPr id="46" name="Picture 45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4297680" y="6761160"/>
            <a:ext cx="1737360" cy="73692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7" name="TextShape 3"/>
          <p:cNvSpPr txBox="1"/>
          <p:nvPr/>
        </p:nvSpPr>
        <p:spPr>
          <a:xfrm>
            <a:off x="1517904" y="4915235"/>
            <a:ext cx="6933240" cy="173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80000"/>
              </a:lnSpc>
            </a:pPr>
            <a:r>
              <a:rPr lang="en-US" sz="3600" b="1" strike="noStrike" cap="all" spc="-1" dirty="0">
                <a:solidFill>
                  <a:srgbClr val="813709"/>
                </a:solidFill>
                <a:latin typeface="Arial"/>
                <a:ea typeface="DINCondensed-Bold"/>
              </a:rPr>
              <a:t>Erel Segal-Halevi</a:t>
            </a:r>
            <a:br>
              <a:rPr sz="2000" dirty="0"/>
            </a:br>
            <a:endParaRPr lang="de-DE" sz="20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3200" b="1" strike="noStrike" cap="all" spc="-1" dirty="0">
                <a:solidFill>
                  <a:srgbClr val="838787"/>
                </a:solidFill>
                <a:latin typeface="Arial"/>
                <a:ea typeface="DINCondensed-Bold"/>
              </a:rPr>
              <a:t>joint work </a:t>
            </a:r>
            <a:r>
              <a:rPr lang="en-US" sz="3200" b="1" strike="noStrike" cap="all" spc="-1" dirty="0" err="1">
                <a:solidFill>
                  <a:srgbClr val="838787"/>
                </a:solidFill>
                <a:latin typeface="Arial"/>
                <a:ea typeface="DINCondensed-Bold"/>
              </a:rPr>
              <a:t>wITH</a:t>
            </a:r>
            <a:endParaRPr lang="de-DE" sz="20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endParaRPr lang="de-DE" sz="200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en-US" sz="3600" b="1" strike="noStrike" cap="all" spc="-1" dirty="0" err="1">
                <a:solidFill>
                  <a:srgbClr val="813709"/>
                </a:solidFill>
                <a:latin typeface="Arial"/>
                <a:ea typeface="DINCondensed-Bold"/>
              </a:rPr>
              <a:t>Elad</a:t>
            </a:r>
            <a:r>
              <a:rPr lang="en-US" sz="3600" b="1" strike="noStrike" cap="all" spc="-1" dirty="0">
                <a:solidFill>
                  <a:srgbClr val="813709"/>
                </a:solidFill>
                <a:latin typeface="Arial"/>
                <a:ea typeface="DINCondensed-Bold"/>
              </a:rPr>
              <a:t> Aigner-</a:t>
            </a:r>
            <a:r>
              <a:rPr lang="en-US" sz="3600" b="1" strike="noStrike" cap="all" spc="-1" dirty="0" err="1">
                <a:solidFill>
                  <a:srgbClr val="813709"/>
                </a:solidFill>
                <a:latin typeface="Arial"/>
                <a:ea typeface="DINCondensed-Bold"/>
              </a:rPr>
              <a:t>Horev</a:t>
            </a:r>
            <a:endParaRPr lang="de-DE" sz="3600" b="0" strike="noStrike" spc="-1" dirty="0">
              <a:latin typeface="Arial"/>
            </a:endParaRPr>
          </a:p>
        </p:txBody>
      </p:sp>
      <p:pic>
        <p:nvPicPr>
          <p:cNvPr id="44" name="Picture 6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457200" y="452880"/>
            <a:ext cx="6675120" cy="461520"/>
          </a:xfrm>
          <a:prstGeom prst="rect">
            <a:avLst/>
          </a:prstGeom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D11B6-A6A3-4729-A3E0-B5549F7EEEA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de-DE" sz="4800" b="1" strike="noStrike" spc="-1" dirty="0">
                <a:solidFill>
                  <a:srgbClr val="FFFFFF"/>
                </a:solidFill>
                <a:latin typeface="Arial"/>
              </a:rPr>
              <a:t>PART 1: EFM and graph-theory</a:t>
            </a:r>
            <a:endParaRPr lang="de-DE" sz="48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48640" y="1828800"/>
            <a:ext cx="8869680" cy="519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lang="de-DE" sz="4000" b="1" strike="noStrike" spc="-1" dirty="0">
                <a:latin typeface="Arial"/>
              </a:rPr>
              <a:t> Graph theory questions:</a:t>
            </a:r>
            <a:br>
              <a:rPr dirty="0"/>
            </a:br>
            <a:r>
              <a:rPr lang="de-DE" sz="4000" b="1" strike="noStrike" spc="-1" dirty="0">
                <a:latin typeface="Arial"/>
              </a:rPr>
              <a:t>* </a:t>
            </a:r>
            <a:r>
              <a:rPr lang="de-DE" sz="4000" b="0" strike="noStrike" spc="-1" dirty="0">
                <a:latin typeface="Arial"/>
              </a:rPr>
              <a:t>When does a non-empty</a:t>
            </a:r>
            <a:br>
              <a:rPr dirty="0"/>
            </a:br>
            <a:r>
              <a:rPr lang="de-DE" sz="4000" b="0" strike="noStrike" spc="-1" dirty="0">
                <a:latin typeface="Arial"/>
              </a:rPr>
              <a:t>  envy-free matching exists?</a:t>
            </a:r>
            <a:br>
              <a:rPr dirty="0"/>
            </a:br>
            <a:r>
              <a:rPr lang="de-DE" sz="4000" b="0" strike="noStrike" spc="-1" dirty="0">
                <a:latin typeface="Arial"/>
              </a:rPr>
              <a:t>* How to find an envy-free matching </a:t>
            </a:r>
            <a:br>
              <a:rPr dirty="0"/>
            </a:br>
            <a:r>
              <a:rPr lang="de-DE" sz="4000" b="0" strike="noStrike" spc="-1" dirty="0">
                <a:latin typeface="Arial"/>
              </a:rPr>
              <a:t>  of maximum size?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E2415F-E12F-42CD-A0F2-638FC9D85FF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646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de-DE" sz="4800" b="1" strike="noStrike" spc="-1">
                <a:solidFill>
                  <a:srgbClr val="FFFFFF"/>
                </a:solidFill>
                <a:latin typeface="Arial"/>
              </a:rPr>
              <a:t>1 a. Decomposition Lemma</a:t>
            </a:r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B9D461-F48A-4ABA-9A1D-4C0B150DBB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12750"/>
          <a:stretch/>
        </p:blipFill>
        <p:spPr>
          <a:xfrm>
            <a:off x="2655591" y="3334168"/>
            <a:ext cx="3564000" cy="1977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4B246D-85DC-41BB-AA13-6103D3728158}"/>
              </a:ext>
            </a:extLst>
          </p:cNvPr>
          <p:cNvSpPr txBox="1"/>
          <p:nvPr/>
        </p:nvSpPr>
        <p:spPr>
          <a:xfrm>
            <a:off x="370533" y="1384111"/>
            <a:ext cx="9339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cs typeface="Times New Roman" panose="02020603050405020304" pitchFamily="18" charset="0"/>
              </a:rPr>
              <a:t>In any decomposition</a:t>
            </a:r>
          </a:p>
          <a:p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G[</a:t>
            </a:r>
            <a:r>
              <a:rPr lang="en-US" sz="3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   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   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G[</a:t>
            </a:r>
            <a:r>
              <a:rPr lang="de-DE" sz="3600" b="0" i="1" strike="noStrike" spc="-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600" b="0" i="1" strike="noStrike" spc="-1" baseline="-3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sz="3600" b="0" strike="noStrike" spc="-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e-DE" sz="3600" b="0" i="1" strike="noStrike" spc="-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3600" b="0" i="1" strike="noStrike" spc="-1" baseline="-3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 </a:t>
            </a:r>
            <a:r>
              <a:rPr lang="de-DE" sz="3600" b="0" strike="noStrike" spc="-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G[</a:t>
            </a:r>
            <a:r>
              <a:rPr lang="en-US" sz="3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6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r>
              <a:rPr lang="en-US" sz="3600" dirty="0">
                <a:solidFill>
                  <a:srgbClr val="0070C0"/>
                </a:solidFill>
              </a:rPr>
              <a:t>with no edges between </a:t>
            </a:r>
            <a:r>
              <a:rPr lang="en-US" sz="3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600" dirty="0">
                <a:solidFill>
                  <a:srgbClr val="0070C0"/>
                </a:solidFill>
              </a:rPr>
              <a:t> and </a:t>
            </a:r>
            <a:r>
              <a:rPr lang="de-DE" sz="3600" b="0" i="1" strike="noStrike" spc="-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3600" b="0" i="1" strike="noStrike" spc="-1" baseline="-3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sz="3600" b="0" strike="noStrike" spc="-1" baseline="-3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70C0"/>
                </a:solidFill>
              </a:rPr>
              <a:t>:</a:t>
            </a:r>
            <a:endParaRPr lang="en-IL" sz="3600" dirty="0">
              <a:solidFill>
                <a:srgbClr val="0070C0"/>
              </a:solidFill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978186C6-8509-43CC-B9CA-83E15234D59F}"/>
              </a:ext>
            </a:extLst>
          </p:cNvPr>
          <p:cNvSpPr txBox="1"/>
          <p:nvPr/>
        </p:nvSpPr>
        <p:spPr>
          <a:xfrm>
            <a:off x="1236042" y="3103831"/>
            <a:ext cx="554040" cy="71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4400" b="0" strike="noStrike" spc="-1" dirty="0">
                <a:latin typeface="Arial"/>
              </a:rPr>
              <a:t>X</a:t>
            </a: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BF874196-6C9B-4C75-9575-80E021712038}"/>
              </a:ext>
            </a:extLst>
          </p:cNvPr>
          <p:cNvSpPr txBox="1"/>
          <p:nvPr/>
        </p:nvSpPr>
        <p:spPr>
          <a:xfrm>
            <a:off x="1236042" y="4607400"/>
            <a:ext cx="554040" cy="71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4400" b="0" strike="noStrike" spc="-1" dirty="0">
                <a:latin typeface="Arial"/>
              </a:rPr>
              <a:t>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C0247-8020-4B65-978E-62DFE6BB0864}"/>
              </a:ext>
            </a:extLst>
          </p:cNvPr>
          <p:cNvSpPr txBox="1"/>
          <p:nvPr/>
        </p:nvSpPr>
        <p:spPr>
          <a:xfrm>
            <a:off x="504000" y="5575399"/>
            <a:ext cx="9339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If       </a:t>
            </a:r>
            <a:r>
              <a:rPr lang="de-DE" sz="3600" b="0" i="1" strike="noStrike" spc="-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de-DE" sz="3600" b="0" i="1" strike="noStrike" spc="-1" baseline="-3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solidFill>
                  <a:srgbClr val="0070C0"/>
                </a:solidFill>
              </a:rPr>
              <a:t> is an EFM in 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G[</a:t>
            </a:r>
            <a:r>
              <a:rPr lang="de-DE" sz="3600" b="0" i="1" strike="noStrike" spc="-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600" b="0" i="1" strike="noStrike" spc="-1" baseline="-3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e-DE" sz="3600" b="0" strike="noStrike" spc="-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e-DE" sz="3600" b="0" i="1" strike="noStrike" spc="-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3600" b="0" i="1" strike="noStrike" spc="-1" baseline="-3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br>
              <a:rPr lang="en-US" sz="3600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en-US" sz="3600" dirty="0">
                <a:solidFill>
                  <a:srgbClr val="0070C0"/>
                </a:solidFill>
                <a:sym typeface="Wingdings" panose="05000000000000000000" pitchFamily="2" charset="2"/>
              </a:rPr>
              <a:t>Then </a:t>
            </a:r>
            <a:r>
              <a:rPr lang="de-DE" sz="3600" b="0" i="1" strike="noStrike" spc="-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de-DE" sz="3600" b="0" i="1" strike="noStrike" spc="-1" baseline="-3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solidFill>
                  <a:srgbClr val="0070C0"/>
                </a:solidFill>
              </a:rPr>
              <a:t> is an </a:t>
            </a:r>
            <a:r>
              <a:rPr lang="en-US" sz="3600" dirty="0">
                <a:solidFill>
                  <a:srgbClr val="0070C0"/>
                </a:solidFill>
                <a:sym typeface="Wingdings" panose="05000000000000000000" pitchFamily="2" charset="2"/>
              </a:rPr>
              <a:t>EFM in 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G[</a:t>
            </a:r>
            <a:r>
              <a:rPr lang="en-US" sz="3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27B12-48BA-4AE4-A46B-859C805A1372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6847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de-DE" sz="4800" b="1" strike="noStrike" spc="-1">
                <a:solidFill>
                  <a:srgbClr val="FFFFFF"/>
                </a:solidFill>
                <a:latin typeface="Arial"/>
              </a:rPr>
              <a:t>1 b. Alternating Sequences</a:t>
            </a:r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182880" y="1645919"/>
            <a:ext cx="9897120" cy="564025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3600" b="0" strike="noStrike" spc="-1" dirty="0">
                <a:latin typeface="Arial"/>
              </a:rPr>
              <a:t>Given a </a:t>
            </a:r>
            <a:r>
              <a:rPr lang="de-DE" sz="3600" b="0" strike="noStrike" spc="-1" dirty="0">
                <a:solidFill>
                  <a:srgbClr val="0070C0"/>
                </a:solidFill>
                <a:latin typeface="Arial"/>
              </a:rPr>
              <a:t>matching </a:t>
            </a:r>
            <a:r>
              <a:rPr lang="de-DE" sz="3600" b="0" i="1" strike="noStrike" spc="-1" dirty="0">
                <a:solidFill>
                  <a:srgbClr val="0070C0"/>
                </a:solidFill>
                <a:latin typeface="Times New Roman"/>
              </a:rPr>
              <a:t>M</a:t>
            </a:r>
            <a:r>
              <a:rPr lang="de-DE" sz="3600" b="0" strike="noStrike" spc="-1" dirty="0">
                <a:solidFill>
                  <a:srgbClr val="3333FF"/>
                </a:solidFill>
                <a:latin typeface="Arial"/>
              </a:rPr>
              <a:t> </a:t>
            </a:r>
            <a:r>
              <a:rPr lang="de-DE" sz="3600" b="0" strike="noStrike" spc="-1" dirty="0">
                <a:latin typeface="Arial"/>
              </a:rPr>
              <a:t>and a subset </a:t>
            </a:r>
            <a:r>
              <a:rPr lang="de-DE" sz="3600" b="0" i="1" strike="noStrike" spc="-1" dirty="0">
                <a:latin typeface="Times New Roman"/>
              </a:rPr>
              <a:t>X</a:t>
            </a:r>
            <a:r>
              <a:rPr lang="de-DE" sz="3600" b="0" strike="noStrike" spc="-1" baseline="-33000" dirty="0">
                <a:latin typeface="Times New Roman"/>
              </a:rPr>
              <a:t>0</a:t>
            </a:r>
            <a:r>
              <a:rPr lang="de-DE" sz="3600" b="0" strike="noStrike" spc="-1" dirty="0">
                <a:latin typeface="Times New Roman"/>
              </a:rPr>
              <a:t> ⊂ </a:t>
            </a:r>
            <a:r>
              <a:rPr lang="de-DE" sz="3600" b="0" i="1" strike="noStrike" spc="-1" dirty="0">
                <a:latin typeface="Times New Roman"/>
              </a:rPr>
              <a:t>X</a:t>
            </a:r>
            <a:r>
              <a:rPr lang="de-DE" sz="3600" b="0" strike="noStrike" spc="-1" dirty="0">
                <a:latin typeface="Arial"/>
              </a:rPr>
              <a:t> of unmatched vertices, an </a:t>
            </a:r>
            <a:r>
              <a:rPr lang="de-DE" sz="3600" b="0" i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de-DE" sz="3600" b="0" strike="noStrike" spc="-1" dirty="0">
                <a:latin typeface="Arial"/>
              </a:rPr>
              <a:t>-</a:t>
            </a:r>
            <a:r>
              <a:rPr lang="de-DE" sz="3600" b="0" i="1" strike="noStrike" spc="-1" dirty="0">
                <a:latin typeface="Arial"/>
              </a:rPr>
              <a:t>alternating sequence</a:t>
            </a:r>
            <a:r>
              <a:rPr lang="de-DE" sz="3600" b="0" strike="noStrike" spc="-1" dirty="0">
                <a:latin typeface="Arial"/>
              </a:rPr>
              <a:t> is a sequence of subsets:</a:t>
            </a:r>
          </a:p>
          <a:p>
            <a:r>
              <a:rPr lang="de-DE" sz="3600" b="0" strike="noStrike" spc="-1" dirty="0">
                <a:latin typeface="Times New Roman"/>
              </a:rPr>
              <a:t>      </a:t>
            </a:r>
            <a:r>
              <a:rPr lang="de-DE" sz="3600" b="0" i="1" strike="noStrike" spc="-1" dirty="0">
                <a:latin typeface="Times New Roman"/>
              </a:rPr>
              <a:t>X</a:t>
            </a:r>
            <a:r>
              <a:rPr lang="de-DE" sz="3600" b="0" strike="noStrike" spc="-1" baseline="-33000" dirty="0">
                <a:latin typeface="Times New Roman"/>
              </a:rPr>
              <a:t>0</a:t>
            </a:r>
            <a:r>
              <a:rPr lang="de-DE" sz="3600" b="0" strike="noStrike" spc="-1" dirty="0">
                <a:latin typeface="Times New Roman"/>
              </a:rPr>
              <a:t> – </a:t>
            </a:r>
            <a:r>
              <a:rPr lang="de-DE" sz="3600" b="0" i="1" strike="noStrike" spc="-1" dirty="0">
                <a:latin typeface="Times New Roman"/>
              </a:rPr>
              <a:t>Y</a:t>
            </a:r>
            <a:r>
              <a:rPr lang="de-DE" sz="3600" b="0" strike="noStrike" spc="-1" baseline="-33000" dirty="0">
                <a:latin typeface="Times New Roman"/>
              </a:rPr>
              <a:t>1</a:t>
            </a:r>
            <a:r>
              <a:rPr lang="de-DE" sz="3600" b="0" strike="noStrike" spc="-1" dirty="0">
                <a:latin typeface="Times New Roman"/>
              </a:rPr>
              <a:t> – </a:t>
            </a:r>
            <a:r>
              <a:rPr lang="de-DE" sz="3600" b="0" i="1" strike="noStrike" spc="-1" dirty="0">
                <a:latin typeface="Times New Roman"/>
              </a:rPr>
              <a:t>X</a:t>
            </a:r>
            <a:r>
              <a:rPr lang="de-DE" sz="3600" b="0" strike="noStrike" spc="-1" baseline="-33000" dirty="0">
                <a:latin typeface="Times New Roman"/>
              </a:rPr>
              <a:t>1</a:t>
            </a:r>
            <a:r>
              <a:rPr lang="de-DE" sz="3600" b="0" strike="noStrike" spc="-1" dirty="0">
                <a:latin typeface="Times New Roman"/>
              </a:rPr>
              <a:t> – </a:t>
            </a:r>
            <a:r>
              <a:rPr lang="de-DE" sz="3600" b="0" i="1" strike="noStrike" spc="-1" dirty="0">
                <a:latin typeface="Times New Roman"/>
              </a:rPr>
              <a:t>Y</a:t>
            </a:r>
            <a:r>
              <a:rPr lang="de-DE" sz="3600" b="0" strike="noStrike" spc="-1" baseline="-33000" dirty="0">
                <a:latin typeface="Times New Roman"/>
              </a:rPr>
              <a:t>2 </a:t>
            </a:r>
            <a:r>
              <a:rPr lang="de-DE" sz="3600" b="0" strike="noStrike" spc="-1" dirty="0">
                <a:latin typeface="Times New Roman"/>
              </a:rPr>
              <a:t>– </a:t>
            </a:r>
            <a:r>
              <a:rPr lang="de-DE" sz="3600" b="0" i="1" strike="noStrike" spc="-1" dirty="0">
                <a:latin typeface="Times New Roman"/>
              </a:rPr>
              <a:t>X</a:t>
            </a:r>
            <a:r>
              <a:rPr lang="de-DE" sz="3600" b="0" strike="noStrike" spc="-1" baseline="-33000" dirty="0">
                <a:latin typeface="Times New Roman"/>
              </a:rPr>
              <a:t>2</a:t>
            </a:r>
            <a:r>
              <a:rPr lang="de-DE" sz="3600" b="0" strike="noStrike" spc="-1" dirty="0">
                <a:latin typeface="Times New Roman"/>
              </a:rPr>
              <a:t> – … –  </a:t>
            </a:r>
            <a:r>
              <a:rPr lang="de-DE" sz="3600" b="0" strike="noStrike" spc="-1" dirty="0">
                <a:latin typeface="Arial"/>
              </a:rPr>
              <a:t> </a:t>
            </a:r>
            <a:br>
              <a:rPr lang="de-DE" sz="3600" b="0" strike="noStrike" spc="-1" dirty="0">
                <a:latin typeface="Arial"/>
              </a:rPr>
            </a:br>
            <a:r>
              <a:rPr lang="de-DE" sz="3600" b="0" strike="noStrike" spc="-1" dirty="0">
                <a:latin typeface="Arial"/>
              </a:rPr>
              <a:t>where: 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600" b="0" i="1" strike="noStrike" spc="-1" dirty="0">
                <a:solidFill>
                  <a:srgbClr val="00B050"/>
                </a:solidFill>
                <a:latin typeface="Times New Roman"/>
              </a:rPr>
              <a:t>Y</a:t>
            </a:r>
            <a:r>
              <a:rPr lang="de-DE" sz="3600" b="0" i="1" strike="noStrike" spc="-1" baseline="-33000" dirty="0">
                <a:solidFill>
                  <a:srgbClr val="00B050"/>
                </a:solidFill>
                <a:latin typeface="Times New Roman"/>
              </a:rPr>
              <a:t>i</a:t>
            </a:r>
            <a:r>
              <a:rPr lang="de-DE" sz="3600" b="0" i="1" strike="noStrike" spc="-1" dirty="0">
                <a:solidFill>
                  <a:srgbClr val="00B050"/>
                </a:solidFill>
                <a:latin typeface="Times New Roman"/>
              </a:rPr>
              <a:t> </a:t>
            </a:r>
            <a:r>
              <a:rPr lang="de-DE" sz="3600" b="0" strike="noStrike" spc="-1" dirty="0">
                <a:solidFill>
                  <a:srgbClr val="00B050"/>
                </a:solidFill>
                <a:latin typeface="Times New Roman"/>
              </a:rPr>
              <a:t>= N</a:t>
            </a:r>
            <a:r>
              <a:rPr lang="de-DE" sz="3600" b="0" i="1" strike="noStrike" spc="-1" baseline="-33000" dirty="0">
                <a:solidFill>
                  <a:srgbClr val="00B050"/>
                </a:solidFill>
                <a:latin typeface="Times New Roman"/>
              </a:rPr>
              <a:t>G \ M</a:t>
            </a:r>
            <a:r>
              <a:rPr lang="de-DE" sz="3600" b="0" strike="noStrike" spc="-1" dirty="0">
                <a:solidFill>
                  <a:srgbClr val="00B050"/>
                </a:solidFill>
                <a:latin typeface="Times New Roman"/>
              </a:rPr>
              <a:t> (</a:t>
            </a:r>
            <a:r>
              <a:rPr lang="de-DE" sz="3600" b="0" i="1" strike="noStrike" spc="-1" dirty="0">
                <a:solidFill>
                  <a:srgbClr val="00B050"/>
                </a:solidFill>
                <a:latin typeface="Times New Roman"/>
              </a:rPr>
              <a:t>X</a:t>
            </a:r>
            <a:r>
              <a:rPr lang="de-DE" sz="3600" b="0" i="1" strike="noStrike" spc="-1" baseline="-33000" dirty="0">
                <a:solidFill>
                  <a:srgbClr val="00B050"/>
                </a:solidFill>
                <a:latin typeface="Times New Roman"/>
              </a:rPr>
              <a:t>i</a:t>
            </a:r>
            <a:r>
              <a:rPr lang="de-DE" sz="3600" b="0" strike="noStrike" spc="-1" baseline="-33000" dirty="0">
                <a:solidFill>
                  <a:srgbClr val="00B050"/>
                </a:solidFill>
                <a:latin typeface="Times New Roman"/>
              </a:rPr>
              <a:t>-1</a:t>
            </a:r>
            <a:r>
              <a:rPr lang="de-DE" sz="3600" b="0" strike="noStrike" spc="-1" dirty="0">
                <a:solidFill>
                  <a:srgbClr val="00B050"/>
                </a:solidFill>
                <a:latin typeface="Times New Roman"/>
              </a:rPr>
              <a:t>)  \  ∪</a:t>
            </a:r>
            <a:r>
              <a:rPr lang="de-DE" sz="3600" b="0" i="1" strike="noStrike" spc="-1" baseline="-33000" dirty="0">
                <a:solidFill>
                  <a:srgbClr val="00B050"/>
                </a:solidFill>
                <a:latin typeface="Times New Roman"/>
              </a:rPr>
              <a:t>j</a:t>
            </a:r>
            <a:r>
              <a:rPr lang="de-DE" sz="3600" b="0" strike="noStrike" spc="-1" baseline="-33000" dirty="0">
                <a:solidFill>
                  <a:srgbClr val="00B050"/>
                </a:solidFill>
                <a:latin typeface="Times New Roman"/>
              </a:rPr>
              <a:t>&lt;</a:t>
            </a:r>
            <a:r>
              <a:rPr lang="de-DE" sz="3600" b="0" i="1" strike="noStrike" spc="-1" baseline="-33000" dirty="0">
                <a:solidFill>
                  <a:srgbClr val="00B050"/>
                </a:solidFill>
                <a:latin typeface="Times New Roman"/>
              </a:rPr>
              <a:t>i</a:t>
            </a:r>
            <a:r>
              <a:rPr lang="de-DE" sz="3600" b="0" strike="noStrike" spc="-1" dirty="0">
                <a:solidFill>
                  <a:srgbClr val="00B050"/>
                </a:solidFill>
                <a:latin typeface="Times New Roman"/>
              </a:rPr>
              <a:t> </a:t>
            </a:r>
            <a:r>
              <a:rPr lang="de-DE" sz="3600" b="0" i="1" strike="noStrike" spc="-1" dirty="0">
                <a:solidFill>
                  <a:srgbClr val="00B050"/>
                </a:solidFill>
                <a:latin typeface="Times New Roman"/>
              </a:rPr>
              <a:t>Y</a:t>
            </a:r>
            <a:r>
              <a:rPr lang="de-DE" sz="3600" b="0" i="1" strike="noStrike" spc="-1" baseline="-33000" dirty="0">
                <a:solidFill>
                  <a:srgbClr val="00B050"/>
                </a:solidFill>
                <a:latin typeface="Times New Roman"/>
              </a:rPr>
              <a:t>j</a:t>
            </a:r>
            <a:r>
              <a:rPr lang="de-DE" sz="3600" b="0" strike="noStrike" spc="-1" dirty="0">
                <a:solidFill>
                  <a:srgbClr val="00B050"/>
                </a:solidFill>
                <a:latin typeface="Times New Roman"/>
              </a:rPr>
              <a:t>;</a:t>
            </a:r>
            <a:endParaRPr lang="de-DE" sz="3600" b="0" strike="noStrike" spc="-1" dirty="0">
              <a:solidFill>
                <a:srgbClr val="00B050"/>
              </a:solidFill>
              <a:latin typeface="Arial"/>
            </a:endParaRP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600" b="0" i="1" strike="noStrike" spc="-1" dirty="0">
                <a:solidFill>
                  <a:srgbClr val="0070C0"/>
                </a:solidFill>
                <a:latin typeface="Times New Roman"/>
              </a:rPr>
              <a:t>X</a:t>
            </a:r>
            <a:r>
              <a:rPr lang="de-DE" sz="3600" b="0" i="1" strike="noStrike" spc="-1" baseline="-33000" dirty="0">
                <a:solidFill>
                  <a:srgbClr val="0070C0"/>
                </a:solidFill>
                <a:latin typeface="Times New Roman"/>
              </a:rPr>
              <a:t>i</a:t>
            </a:r>
            <a:r>
              <a:rPr lang="de-DE" sz="3600" b="0" strike="noStrike" spc="-1" dirty="0">
                <a:solidFill>
                  <a:srgbClr val="0070C0"/>
                </a:solidFill>
                <a:latin typeface="Times New Roman"/>
              </a:rPr>
              <a:t> = N</a:t>
            </a:r>
            <a:r>
              <a:rPr lang="de-DE" sz="3600" b="0" i="1" strike="noStrike" spc="-1" baseline="-33000" dirty="0">
                <a:solidFill>
                  <a:srgbClr val="0070C0"/>
                </a:solidFill>
                <a:latin typeface="Times New Roman"/>
              </a:rPr>
              <a:t>M</a:t>
            </a:r>
            <a:r>
              <a:rPr lang="de-DE" sz="3600" b="0" strike="noStrike" spc="-1" dirty="0">
                <a:solidFill>
                  <a:srgbClr val="0070C0"/>
                </a:solidFill>
                <a:latin typeface="Times New Roman"/>
              </a:rPr>
              <a:t>(</a:t>
            </a:r>
            <a:r>
              <a:rPr lang="de-DE" sz="3600" b="0" i="1" strike="noStrike" spc="-1" dirty="0">
                <a:solidFill>
                  <a:srgbClr val="0070C0"/>
                </a:solidFill>
                <a:latin typeface="Times New Roman"/>
              </a:rPr>
              <a:t>Y</a:t>
            </a:r>
            <a:r>
              <a:rPr lang="de-DE" sz="3600" b="0" i="1" strike="noStrike" spc="-1" baseline="-33000" dirty="0">
                <a:solidFill>
                  <a:srgbClr val="0070C0"/>
                </a:solidFill>
                <a:latin typeface="Times New Roman"/>
              </a:rPr>
              <a:t>i</a:t>
            </a:r>
            <a:r>
              <a:rPr lang="de-DE" sz="3600" b="0" strike="noStrike" spc="-1" dirty="0">
                <a:solidFill>
                  <a:srgbClr val="0070C0"/>
                </a:solidFill>
                <a:latin typeface="Times New Roman"/>
              </a:rPr>
              <a:t>)</a:t>
            </a:r>
            <a:br>
              <a:rPr lang="de-DE" sz="3600" b="0" strike="noStrike" spc="-1" dirty="0">
                <a:solidFill>
                  <a:srgbClr val="0070C0"/>
                </a:solidFill>
                <a:latin typeface="Times New Roman"/>
              </a:rPr>
            </a:br>
            <a:endParaRPr lang="de-DE" sz="3600" b="0" strike="noStrike" spc="-1" dirty="0">
              <a:solidFill>
                <a:srgbClr val="0070C0"/>
              </a:solidFill>
              <a:latin typeface="Times New Roman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de-DE" sz="3600" b="0" strike="noStrike" spc="-1" dirty="0">
                <a:latin typeface="Times New Roman"/>
              </a:rPr>
              <a:t>S(</a:t>
            </a:r>
            <a:r>
              <a:rPr lang="de-DE" sz="3600" b="0" i="1" strike="noStrike" spc="-1" dirty="0">
                <a:latin typeface="Times New Roman"/>
              </a:rPr>
              <a:t>M</a:t>
            </a:r>
            <a:r>
              <a:rPr lang="de-DE" sz="3600" b="0" strike="noStrike" spc="-1" dirty="0">
                <a:latin typeface="Times New Roman"/>
              </a:rPr>
              <a:t>,</a:t>
            </a:r>
            <a:r>
              <a:rPr lang="de-DE" sz="3600" b="0" i="1" strike="noStrike" spc="-1" dirty="0">
                <a:latin typeface="Times New Roman"/>
              </a:rPr>
              <a:t>X</a:t>
            </a:r>
            <a:r>
              <a:rPr lang="de-DE" sz="3600" b="0" strike="noStrike" spc="-1" baseline="-33000" dirty="0">
                <a:latin typeface="Times New Roman"/>
              </a:rPr>
              <a:t>0</a:t>
            </a:r>
            <a:r>
              <a:rPr lang="de-DE" sz="3600" b="0" strike="noStrike" spc="-1" dirty="0">
                <a:latin typeface="Times New Roman"/>
              </a:rPr>
              <a:t>)</a:t>
            </a:r>
            <a:r>
              <a:rPr lang="de-DE" sz="3600" b="0" strike="noStrike" spc="-1" dirty="0"/>
              <a:t> := </a:t>
            </a:r>
            <a:r>
              <a:rPr lang="de-DE" sz="3600" b="0" i="1" strike="noStrike" spc="-1" dirty="0"/>
              <a:t>maximal </a:t>
            </a:r>
            <a:r>
              <a:rPr lang="de-DE" sz="3600" b="0" i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de-DE" sz="3600" b="0" i="1" strike="noStrike" spc="-1" dirty="0"/>
              <a:t>-alternating sequence</a:t>
            </a:r>
            <a:r>
              <a:rPr lang="de-DE" sz="3600" b="0" strike="noStrike" spc="-1" dirty="0"/>
              <a:t> </a:t>
            </a:r>
            <a:br>
              <a:rPr lang="de-DE" sz="3600" b="0" strike="noStrike" spc="-1" dirty="0"/>
            </a:br>
            <a:r>
              <a:rPr lang="de-DE" sz="3600" b="0" strike="noStrike" spc="-1" dirty="0"/>
              <a:t>               in which all subsets are non-empty.</a:t>
            </a:r>
            <a:br>
              <a:rPr lang="de-DE" sz="3600" b="0" strike="noStrike" spc="-1" dirty="0">
                <a:latin typeface="Times New Roman"/>
              </a:rPr>
            </a:br>
            <a:endParaRPr lang="de-DE" sz="3600" b="0" strike="noStrike" spc="-1" dirty="0">
              <a:latin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AA08C7-D55D-4651-BA16-66BECA3C853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de-DE" sz="4800" b="1" strike="noStrike" spc="-1">
                <a:solidFill>
                  <a:srgbClr val="FFFFFF"/>
                </a:solidFill>
                <a:latin typeface="Arial"/>
              </a:rPr>
              <a:t>1 b. Alternating Sequences</a:t>
            </a:r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pic>
        <p:nvPicPr>
          <p:cNvPr id="69" name="Picture 68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724328" y="1580040"/>
            <a:ext cx="8631968" cy="4688115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3B0D6-5052-43DE-8E2C-E797BFDC59C8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D01D5-3C35-42FA-9201-FF4758BD885C}"/>
              </a:ext>
            </a:extLst>
          </p:cNvPr>
          <p:cNvSpPr txBox="1"/>
          <p:nvPr/>
        </p:nvSpPr>
        <p:spPr>
          <a:xfrm>
            <a:off x="1619250" y="64389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i="1" spc="-1" dirty="0">
                <a:solidFill>
                  <a:srgbClr val="0070C0"/>
                </a:solidFill>
                <a:latin typeface="Times New Roman"/>
              </a:rPr>
              <a:t>M</a:t>
            </a:r>
            <a:r>
              <a:rPr lang="en-US" sz="3600" dirty="0">
                <a:solidFill>
                  <a:srgbClr val="0070C0"/>
                </a:solidFill>
              </a:rPr>
              <a:t> = blue vertical lines</a:t>
            </a:r>
            <a:endParaRPr lang="en-IL" sz="3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de-DE" sz="4800" b="1" strike="noStrike" spc="-1">
                <a:solidFill>
                  <a:srgbClr val="FFFFFF"/>
                </a:solidFill>
                <a:latin typeface="Arial"/>
              </a:rPr>
              <a:t>1 b. Alternating Sequences</a:t>
            </a:r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D4DD8-36D7-4C39-9637-56CF6DCF7FD9}"/>
              </a:ext>
            </a:extLst>
          </p:cNvPr>
          <p:cNvSpPr txBox="1"/>
          <p:nvPr/>
        </p:nvSpPr>
        <p:spPr>
          <a:xfrm>
            <a:off x="-1" y="4114356"/>
            <a:ext cx="9966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Properties: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 edges between </a:t>
            </a:r>
            <a:r>
              <a:rPr lang="de-DE" sz="3600" i="1" spc="-1" dirty="0">
                <a:latin typeface="Times New Roman"/>
              </a:rPr>
              <a:t>X</a:t>
            </a:r>
            <a:r>
              <a:rPr lang="de-DE" sz="3600" i="1" spc="-1" baseline="-33000" dirty="0">
                <a:latin typeface="Times New Roman"/>
              </a:rPr>
              <a:t>S</a:t>
            </a:r>
            <a:r>
              <a:rPr lang="en-US" sz="3600" i="1" dirty="0"/>
              <a:t> </a:t>
            </a:r>
            <a:r>
              <a:rPr lang="en-US" sz="3600" dirty="0"/>
              <a:t>and </a:t>
            </a:r>
            <a:r>
              <a:rPr lang="de-DE" sz="3600" i="1" spc="-1" dirty="0">
                <a:latin typeface="Times New Roman"/>
              </a:rPr>
              <a:t>Y</a:t>
            </a:r>
            <a:r>
              <a:rPr lang="de-DE" sz="3600" i="1" spc="-1" baseline="-33000" dirty="0">
                <a:latin typeface="Times New Roman"/>
              </a:rPr>
              <a:t>L</a:t>
            </a:r>
            <a:r>
              <a:rPr lang="en-US" sz="3600" dirty="0"/>
              <a:t>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b="0" i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3600" dirty="0"/>
              <a:t>saturates </a:t>
            </a:r>
            <a:r>
              <a:rPr lang="de-DE" sz="3600" i="1" spc="-1" dirty="0">
                <a:latin typeface="Times New Roman"/>
              </a:rPr>
              <a:t>X</a:t>
            </a:r>
            <a:r>
              <a:rPr lang="de-DE" sz="3600" i="1" spc="-1" baseline="-33000" dirty="0">
                <a:latin typeface="Times New Roman"/>
              </a:rPr>
              <a:t>L</a:t>
            </a:r>
            <a:r>
              <a:rPr lang="en-US" sz="3600" i="1" spc="-1" dirty="0">
                <a:latin typeface="Times New Roman"/>
              </a:rPr>
              <a:t>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If </a:t>
            </a:r>
            <a:r>
              <a:rPr lang="de-DE" sz="3600" b="0" i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 </a:t>
            </a:r>
            <a:r>
              <a:rPr lang="en-US" sz="3600" dirty="0"/>
              <a:t>is a maximum-size matching: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de-DE" sz="3600" b="0" i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36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3600" dirty="0"/>
              <a:t>saturates </a:t>
            </a:r>
            <a:r>
              <a:rPr lang="de-DE" sz="3600" i="1" spc="-1" dirty="0">
                <a:latin typeface="Times New Roman"/>
              </a:rPr>
              <a:t>Y</a:t>
            </a:r>
            <a:r>
              <a:rPr lang="de-DE" sz="3600" i="1" spc="-1" baseline="-33000" dirty="0">
                <a:latin typeface="Times New Roman"/>
              </a:rPr>
              <a:t>S </a:t>
            </a:r>
            <a:r>
              <a:rPr lang="en-US" sz="3600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3801FA-9C72-4D75-AD42-471F030A2217}"/>
              </a:ext>
            </a:extLst>
          </p:cNvPr>
          <p:cNvSpPr/>
          <p:nvPr/>
        </p:nvSpPr>
        <p:spPr>
          <a:xfrm>
            <a:off x="113666" y="1708315"/>
            <a:ext cx="46571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Decomposition:</a:t>
            </a:r>
          </a:p>
          <a:p>
            <a:r>
              <a:rPr lang="de-DE" sz="3600" i="1" spc="-1" dirty="0">
                <a:latin typeface="Times New Roman"/>
              </a:rPr>
              <a:t>X</a:t>
            </a:r>
            <a:r>
              <a:rPr lang="de-DE" sz="3600" i="1" spc="-1" baseline="-33000" dirty="0">
                <a:latin typeface="Times New Roman"/>
              </a:rPr>
              <a:t>S</a:t>
            </a:r>
            <a:r>
              <a:rPr lang="de-DE" sz="3600" spc="-1" baseline="-33000" dirty="0">
                <a:latin typeface="Times New Roman"/>
              </a:rPr>
              <a:t> </a:t>
            </a:r>
            <a:r>
              <a:rPr lang="de-DE" sz="3600" spc="-1" dirty="0">
                <a:latin typeface="Times New Roman"/>
              </a:rPr>
              <a:t>,</a:t>
            </a:r>
            <a:r>
              <a:rPr lang="de-DE" sz="3600" spc="-1" baseline="-33000" dirty="0">
                <a:latin typeface="Times New Roman"/>
              </a:rPr>
              <a:t> </a:t>
            </a:r>
            <a:r>
              <a:rPr lang="de-DE" sz="3600" i="1" spc="-1" dirty="0">
                <a:latin typeface="Times New Roman"/>
              </a:rPr>
              <a:t>Y</a:t>
            </a:r>
            <a:r>
              <a:rPr lang="de-DE" sz="3600" i="1" spc="-1" baseline="-33000" dirty="0">
                <a:latin typeface="Times New Roman"/>
              </a:rPr>
              <a:t>S</a:t>
            </a:r>
            <a:r>
              <a:rPr lang="de-DE" sz="3600" spc="-1" baseline="-33000" dirty="0">
                <a:latin typeface="Times New Roman"/>
              </a:rPr>
              <a:t> </a:t>
            </a:r>
            <a:r>
              <a:rPr lang="de-DE" sz="3600" spc="-1" dirty="0"/>
              <a:t>= </a:t>
            </a:r>
            <a:r>
              <a:rPr lang="en-US" sz="3600" spc="-1" dirty="0"/>
              <a:t>in sequence;</a:t>
            </a:r>
          </a:p>
          <a:p>
            <a:r>
              <a:rPr lang="de-DE" sz="3600" i="1" spc="-1" dirty="0">
                <a:latin typeface="Times New Roman"/>
              </a:rPr>
              <a:t>X</a:t>
            </a:r>
            <a:r>
              <a:rPr lang="de-DE" sz="3600" i="1" spc="-1" baseline="-33000" dirty="0">
                <a:latin typeface="Times New Roman"/>
              </a:rPr>
              <a:t>L</a:t>
            </a:r>
            <a:r>
              <a:rPr lang="de-DE" sz="3600" spc="-1" baseline="-33000" dirty="0">
                <a:latin typeface="Times New Roman"/>
              </a:rPr>
              <a:t> </a:t>
            </a:r>
            <a:r>
              <a:rPr lang="de-DE" sz="3600" spc="-1" dirty="0">
                <a:latin typeface="Times New Roman"/>
              </a:rPr>
              <a:t>,</a:t>
            </a:r>
            <a:r>
              <a:rPr lang="de-DE" sz="3600" spc="-1" baseline="-33000" dirty="0">
                <a:latin typeface="Times New Roman"/>
              </a:rPr>
              <a:t> </a:t>
            </a:r>
            <a:r>
              <a:rPr lang="de-DE" sz="3600" i="1" spc="-1" dirty="0">
                <a:latin typeface="Times New Roman"/>
              </a:rPr>
              <a:t>Y</a:t>
            </a:r>
            <a:r>
              <a:rPr lang="de-DE" sz="3600" i="1" spc="-1" baseline="-33000" dirty="0">
                <a:latin typeface="Times New Roman"/>
              </a:rPr>
              <a:t>L</a:t>
            </a:r>
            <a:r>
              <a:rPr lang="de-DE" sz="3600" spc="-1" baseline="-33000" dirty="0">
                <a:latin typeface="Times New Roman"/>
              </a:rPr>
              <a:t> </a:t>
            </a:r>
            <a:r>
              <a:rPr lang="de-DE" sz="3600" spc="-1" dirty="0"/>
              <a:t>= the leftovers.</a:t>
            </a:r>
            <a:endParaRPr lang="en-IL" sz="3600" dirty="0"/>
          </a:p>
          <a:p>
            <a:endParaRPr lang="en-IL" sz="3600" dirty="0"/>
          </a:p>
          <a:p>
            <a:endParaRPr lang="en-IL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24B163-3079-43F6-B940-4C04355BF979}"/>
              </a:ext>
            </a:extLst>
          </p:cNvPr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4770846" y="1410566"/>
            <a:ext cx="5196113" cy="3248520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9579A-4C18-4A29-92C5-1DF039BA100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0837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287867" y="145143"/>
            <a:ext cx="9567333" cy="9918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 fontScale="92500"/>
          </a:bodyPr>
          <a:lstStyle/>
          <a:p>
            <a:r>
              <a:rPr lang="de-DE" sz="4400" b="1" strike="noStrike" spc="-1" dirty="0">
                <a:solidFill>
                  <a:srgbClr val="FFFFFF"/>
                </a:solidFill>
                <a:latin typeface="Arial"/>
              </a:rPr>
              <a:t>1 c.  Alternating Sequences and EFM</a:t>
            </a:r>
            <a:endParaRPr lang="de-DE" sz="44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pic>
        <p:nvPicPr>
          <p:cNvPr id="69" name="Picture 68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4770846" y="1410566"/>
            <a:ext cx="5196113" cy="3248520"/>
          </a:xfrm>
          <a:prstGeom prst="rect">
            <a:avLst/>
          </a:prstGeom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3801FA-9C72-4D75-AD42-471F030A2217}"/>
              </a:ext>
            </a:extLst>
          </p:cNvPr>
          <p:cNvSpPr/>
          <p:nvPr/>
        </p:nvSpPr>
        <p:spPr>
          <a:xfrm>
            <a:off x="113666" y="1559440"/>
            <a:ext cx="46571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Lemma</a:t>
            </a:r>
            <a:r>
              <a:rPr lang="en-US" sz="3600" dirty="0"/>
              <a:t>. If: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b="0" i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 </a:t>
            </a:r>
            <a:r>
              <a:rPr lang="en-US" sz="3600" dirty="0"/>
              <a:t>is max-size;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b="0" i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/>
              <a:t> is envy-free in </a:t>
            </a:r>
            <a:r>
              <a:rPr lang="de-DE" sz="3600" b="0" i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dirty="0"/>
              <a:t>, </a:t>
            </a:r>
          </a:p>
          <a:p>
            <a:r>
              <a:rPr lang="en-US" sz="3600" dirty="0"/>
              <a:t>Then no vertex of </a:t>
            </a:r>
            <a:r>
              <a:rPr lang="de-DE" sz="3600" i="1" spc="-1" dirty="0">
                <a:latin typeface="Times New Roman"/>
              </a:rPr>
              <a:t>X</a:t>
            </a:r>
            <a:r>
              <a:rPr lang="de-DE" sz="3600" i="1" spc="-1" baseline="-33000" dirty="0">
                <a:latin typeface="Times New Roman"/>
              </a:rPr>
              <a:t>S</a:t>
            </a:r>
            <a:r>
              <a:rPr lang="en-US" sz="3600" dirty="0"/>
              <a:t> is saturated by </a:t>
            </a:r>
            <a:r>
              <a:rPr lang="de-DE" sz="3600" b="0" i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/>
              <a:t>.</a:t>
            </a:r>
            <a:endParaRPr lang="en-IL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26FCF01-EECF-4AA1-88A8-220B3F7EED26}"/>
                  </a:ext>
                </a:extLst>
              </p14:cNvPr>
              <p14:cNvContentPartPr/>
              <p14:nvPr/>
            </p14:nvContentPartPr>
            <p14:xfrm>
              <a:off x="6386223" y="2379274"/>
              <a:ext cx="5364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26FCF01-EECF-4AA1-88A8-220B3F7EED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223" y="2271274"/>
                <a:ext cx="1612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3486BAC-06A3-4413-9F8C-8B0CF009E17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04A44-F68C-46FD-B6DD-4EFE6E91D721}"/>
              </a:ext>
            </a:extLst>
          </p:cNvPr>
          <p:cNvSpPr txBox="1"/>
          <p:nvPr/>
        </p:nvSpPr>
        <p:spPr>
          <a:xfrm>
            <a:off x="113666" y="4574722"/>
            <a:ext cx="9741534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i="1" dirty="0"/>
              <a:t>Proof sketch</a:t>
            </a:r>
            <a:r>
              <a:rPr lang="en-US" sz="3600" dirty="0"/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Suppose by contradiction that, for some </a:t>
            </a:r>
            <a:r>
              <a:rPr lang="de-DE" sz="3600" i="1" spc="-1" dirty="0">
                <a:latin typeface="Times New Roman"/>
              </a:rPr>
              <a:t>i</a:t>
            </a:r>
            <a:r>
              <a:rPr lang="en-US" sz="3600" dirty="0"/>
              <a:t>, some vertex </a:t>
            </a:r>
            <a:r>
              <a:rPr lang="en-US" sz="36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dirty="0"/>
              <a:t> in </a:t>
            </a:r>
            <a:r>
              <a:rPr lang="de-DE" sz="3600" i="1" spc="-1" dirty="0">
                <a:latin typeface="Times New Roman"/>
              </a:rPr>
              <a:t>X</a:t>
            </a:r>
            <a:r>
              <a:rPr lang="de-DE" sz="3600" i="1" spc="-1" baseline="-33000" dirty="0">
                <a:latin typeface="Times New Roman"/>
              </a:rPr>
              <a:t>i</a:t>
            </a:r>
            <a:r>
              <a:rPr lang="en-US" sz="3600" dirty="0"/>
              <a:t> is saturated by </a:t>
            </a:r>
            <a:r>
              <a:rPr lang="de-DE" sz="3600" b="0" i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/>
              <a:t>.</a:t>
            </a:r>
            <a:endParaRPr lang="en-IL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Use the properties of alternating sequences to show that some other vertex of </a:t>
            </a:r>
            <a:r>
              <a:rPr lang="de-DE" sz="3600" i="1" spc="-1" dirty="0">
                <a:latin typeface="Times New Roman"/>
              </a:rPr>
              <a:t>X</a:t>
            </a:r>
            <a:r>
              <a:rPr lang="de-DE" sz="3600" i="1" spc="-1" baseline="-33000" dirty="0">
                <a:latin typeface="Times New Roman"/>
              </a:rPr>
              <a:t>S</a:t>
            </a:r>
            <a:r>
              <a:rPr lang="en-US" sz="3600" dirty="0"/>
              <a:t> envies.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2884373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287867" y="145143"/>
            <a:ext cx="9567333" cy="9918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 fontScale="92500"/>
          </a:bodyPr>
          <a:lstStyle/>
          <a:p>
            <a:r>
              <a:rPr lang="de-DE" sz="4400" b="1" strike="noStrike" spc="-1" dirty="0">
                <a:solidFill>
                  <a:srgbClr val="FFFFFF"/>
                </a:solidFill>
                <a:latin typeface="Arial"/>
              </a:rPr>
              <a:t>1 c.  Alternating Sequences and EFM</a:t>
            </a:r>
            <a:endParaRPr lang="de-DE" sz="44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pic>
        <p:nvPicPr>
          <p:cNvPr id="69" name="Picture 68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4770846" y="1410566"/>
            <a:ext cx="5196113" cy="3248520"/>
          </a:xfrm>
          <a:prstGeom prst="rect">
            <a:avLst/>
          </a:prstGeom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3801FA-9C72-4D75-AD42-471F030A2217}"/>
              </a:ext>
            </a:extLst>
          </p:cNvPr>
          <p:cNvSpPr/>
          <p:nvPr/>
        </p:nvSpPr>
        <p:spPr>
          <a:xfrm>
            <a:off x="113666" y="1559440"/>
            <a:ext cx="46571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Lemma</a:t>
            </a:r>
            <a:r>
              <a:rPr lang="en-US" sz="3600" dirty="0"/>
              <a:t>. If: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b="0" i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 </a:t>
            </a:r>
            <a:r>
              <a:rPr lang="en-US" sz="3600" dirty="0"/>
              <a:t>is max-size;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b="0" i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/>
              <a:t> is envy-free in </a:t>
            </a:r>
            <a:r>
              <a:rPr lang="de-DE" sz="3600" b="0" i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dirty="0"/>
              <a:t>, </a:t>
            </a:r>
          </a:p>
          <a:p>
            <a:r>
              <a:rPr lang="en-US" sz="3600" dirty="0"/>
              <a:t>Then no vertex of </a:t>
            </a:r>
            <a:r>
              <a:rPr lang="de-DE" sz="3600" i="1" spc="-1" dirty="0">
                <a:latin typeface="Times New Roman"/>
              </a:rPr>
              <a:t>X</a:t>
            </a:r>
            <a:r>
              <a:rPr lang="de-DE" sz="3600" i="1" spc="-1" baseline="-33000" dirty="0">
                <a:latin typeface="Times New Roman"/>
              </a:rPr>
              <a:t>S</a:t>
            </a:r>
            <a:r>
              <a:rPr lang="en-US" sz="3600" dirty="0"/>
              <a:t> is matched by </a:t>
            </a:r>
            <a:r>
              <a:rPr lang="de-DE" sz="3600" b="0" i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/>
              <a:t>.</a:t>
            </a:r>
            <a:endParaRPr lang="en-I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04A44-F68C-46FD-B6DD-4EFE6E91D721}"/>
              </a:ext>
            </a:extLst>
          </p:cNvPr>
          <p:cNvSpPr txBox="1"/>
          <p:nvPr/>
        </p:nvSpPr>
        <p:spPr>
          <a:xfrm>
            <a:off x="113666" y="4804229"/>
            <a:ext cx="9741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Proof sketch</a:t>
            </a:r>
            <a:r>
              <a:rPr lang="en-US" sz="3600" dirty="0"/>
              <a:t>. Suppose otherwise, and let </a:t>
            </a:r>
            <a:r>
              <a:rPr lang="de-DE" sz="3600" i="1" spc="-1" dirty="0">
                <a:latin typeface="Times New Roman"/>
              </a:rPr>
              <a:t>i</a:t>
            </a:r>
            <a:r>
              <a:rPr lang="en-US" sz="3600" dirty="0"/>
              <a:t> by the smallest index such that a vertex </a:t>
            </a:r>
            <a:r>
              <a:rPr lang="en-US" sz="36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dirty="0"/>
              <a:t> in </a:t>
            </a:r>
            <a:r>
              <a:rPr lang="de-DE" sz="3600" i="1" spc="-1" dirty="0">
                <a:latin typeface="Times New Roman"/>
              </a:rPr>
              <a:t>X</a:t>
            </a:r>
            <a:r>
              <a:rPr lang="de-DE" sz="3600" i="1" spc="-1" baseline="-33000" dirty="0">
                <a:latin typeface="Times New Roman"/>
              </a:rPr>
              <a:t>i</a:t>
            </a:r>
            <a:r>
              <a:rPr lang="en-US" sz="3600" dirty="0"/>
              <a:t> is matched by </a:t>
            </a:r>
            <a:r>
              <a:rPr lang="de-DE" sz="3600" b="0" i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/>
              <a:t> to some vertex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600" dirty="0"/>
              <a:t> in </a:t>
            </a:r>
            <a:r>
              <a:rPr lang="de-DE" sz="3600" i="1" spc="-1" dirty="0">
                <a:latin typeface="Times New Roman"/>
              </a:rPr>
              <a:t>Y</a:t>
            </a:r>
            <a:r>
              <a:rPr lang="en-US" sz="3600" dirty="0"/>
              <a:t> .</a:t>
            </a:r>
            <a:r>
              <a:rPr lang="he-IL" sz="3600" dirty="0"/>
              <a:t> </a:t>
            </a:r>
            <a:br>
              <a:rPr lang="en-US" sz="3600" dirty="0"/>
            </a:br>
            <a:r>
              <a:rPr lang="en-US" sz="3600" dirty="0"/>
              <a:t>Consider several cases: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endParaRPr lang="en-IL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26FCF01-EECF-4AA1-88A8-220B3F7EED26}"/>
                  </a:ext>
                </a:extLst>
              </p14:cNvPr>
              <p14:cNvContentPartPr/>
              <p14:nvPr/>
            </p14:nvContentPartPr>
            <p14:xfrm>
              <a:off x="6386223" y="2379274"/>
              <a:ext cx="5364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26FCF01-EECF-4AA1-88A8-220B3F7EED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223" y="2271274"/>
                <a:ext cx="1612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3486BAC-06A3-4413-9F8C-8B0CF009E17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9626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4770846" y="1410566"/>
            <a:ext cx="5196113" cy="3248520"/>
          </a:xfrm>
          <a:prstGeom prst="rect">
            <a:avLst/>
          </a:prstGeom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3801FA-9C72-4D75-AD42-471F030A2217}"/>
              </a:ext>
            </a:extLst>
          </p:cNvPr>
          <p:cNvSpPr/>
          <p:nvPr/>
        </p:nvSpPr>
        <p:spPr>
          <a:xfrm>
            <a:off x="113666" y="1559440"/>
            <a:ext cx="46571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Case #1: The edge  </a:t>
            </a:r>
            <a:r>
              <a:rPr lang="en-US" sz="36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x-y</a:t>
            </a:r>
            <a:r>
              <a:rPr lang="en-US" sz="3600" dirty="0"/>
              <a:t> is in </a:t>
            </a:r>
            <a:r>
              <a:rPr lang="de-DE" sz="3600" b="0" i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600" dirty="0"/>
              <a:t>.</a:t>
            </a:r>
          </a:p>
          <a:p>
            <a:endParaRPr lang="en-US" sz="3600" dirty="0"/>
          </a:p>
          <a:p>
            <a:r>
              <a:rPr lang="en-US" sz="3600" dirty="0">
                <a:sym typeface="Wingdings" panose="05000000000000000000" pitchFamily="2" charset="2"/>
              </a:rPr>
              <a:t> The </a:t>
            </a:r>
            <a:r>
              <a:rPr lang="en-US" sz="3600" dirty="0">
                <a:highlight>
                  <a:srgbClr val="FF0000"/>
                </a:highlight>
                <a:sym typeface="Wingdings" panose="05000000000000000000" pitchFamily="2" charset="2"/>
              </a:rPr>
              <a:t>neighbor</a:t>
            </a:r>
            <a:r>
              <a:rPr lang="en-US" sz="3600" dirty="0">
                <a:sym typeface="Wingdings" panose="05000000000000000000" pitchFamily="2" charset="2"/>
              </a:rPr>
              <a:t> of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sz="3600" dirty="0">
                <a:sym typeface="Wingdings" panose="05000000000000000000" pitchFamily="2" charset="2"/>
              </a:rPr>
              <a:t> from </a:t>
            </a:r>
            <a:r>
              <a:rPr lang="de-DE" sz="3600" i="1" spc="-1" dirty="0">
                <a:latin typeface="Times New Roman"/>
              </a:rPr>
              <a:t>X</a:t>
            </a:r>
            <a:r>
              <a:rPr lang="de-DE" sz="3600" i="1" spc="-1" baseline="-33000" dirty="0">
                <a:latin typeface="Times New Roman"/>
              </a:rPr>
              <a:t>i-1</a:t>
            </a:r>
            <a:r>
              <a:rPr lang="en-US" sz="3600" dirty="0">
                <a:sym typeface="Wingdings" panose="05000000000000000000" pitchFamily="2" charset="2"/>
              </a:rPr>
              <a:t> is envious.</a:t>
            </a:r>
            <a:endParaRPr lang="en-IL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26FCF01-EECF-4AA1-88A8-220B3F7EED26}"/>
                  </a:ext>
                </a:extLst>
              </p14:cNvPr>
              <p14:cNvContentPartPr/>
              <p14:nvPr/>
            </p14:nvContentPartPr>
            <p14:xfrm>
              <a:off x="6386223" y="2379274"/>
              <a:ext cx="5364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26FCF01-EECF-4AA1-88A8-220B3F7EED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223" y="2271274"/>
                <a:ext cx="161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DDE1C02-6A14-4EA4-B3AC-B5939EEFD4F5}"/>
                  </a:ext>
                </a:extLst>
              </p14:cNvPr>
              <p14:cNvContentPartPr/>
              <p14:nvPr/>
            </p14:nvContentPartPr>
            <p14:xfrm>
              <a:off x="6379535" y="3742057"/>
              <a:ext cx="5364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DDE1C02-6A14-4EA4-B3AC-B5939EEFD4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25535" y="3634057"/>
                <a:ext cx="161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74D9E3-ACC2-4626-AB0F-5759AA6EC42A}"/>
                  </a:ext>
                </a:extLst>
              </p14:cNvPr>
              <p14:cNvContentPartPr/>
              <p14:nvPr/>
            </p14:nvContentPartPr>
            <p14:xfrm>
              <a:off x="5345400" y="237400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74D9E3-ACC2-4626-AB0F-5759AA6EC4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91760" y="226636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Shape 1">
            <a:extLst>
              <a:ext uri="{FF2B5EF4-FFF2-40B4-BE49-F238E27FC236}">
                <a16:creationId xmlns:a16="http://schemas.microsoft.com/office/drawing/2014/main" id="{D1F0B183-6425-4090-B9A9-AE18BEBFE83E}"/>
              </a:ext>
            </a:extLst>
          </p:cNvPr>
          <p:cNvSpPr txBox="1"/>
          <p:nvPr/>
        </p:nvSpPr>
        <p:spPr>
          <a:xfrm>
            <a:off x="287867" y="145143"/>
            <a:ext cx="9567333" cy="9918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 fontScale="92500"/>
          </a:bodyPr>
          <a:lstStyle/>
          <a:p>
            <a:r>
              <a:rPr lang="de-DE" sz="4400" b="1" strike="noStrike" spc="-1" dirty="0">
                <a:solidFill>
                  <a:srgbClr val="FFFFFF"/>
                </a:solidFill>
                <a:latin typeface="Arial"/>
              </a:rPr>
              <a:t>1 c.  Alternating Sequences and EFM</a:t>
            </a:r>
            <a:endParaRPr lang="de-DE" sz="44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395A07E-8906-4C91-A3F2-252346CB524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6179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4770846" y="1410566"/>
            <a:ext cx="5196113" cy="3248520"/>
          </a:xfrm>
          <a:prstGeom prst="rect">
            <a:avLst/>
          </a:prstGeom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3801FA-9C72-4D75-AD42-471F030A2217}"/>
              </a:ext>
            </a:extLst>
          </p:cNvPr>
          <p:cNvSpPr/>
          <p:nvPr/>
        </p:nvSpPr>
        <p:spPr>
          <a:xfrm>
            <a:off x="113666" y="1559440"/>
            <a:ext cx="4657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Case #2: The edge  </a:t>
            </a:r>
            <a:r>
              <a:rPr lang="en-US" sz="36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x-y</a:t>
            </a:r>
            <a:r>
              <a:rPr lang="en-US" sz="3600" dirty="0"/>
              <a:t> is in </a:t>
            </a:r>
            <a:r>
              <a:rPr lang="de-DE" sz="3600" b="0" i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\ M</a:t>
            </a:r>
            <a:r>
              <a:rPr lang="en-US" sz="3600" dirty="0"/>
              <a:t>.</a:t>
            </a:r>
          </a:p>
          <a:p>
            <a:endParaRPr lang="en-US" sz="3600" dirty="0"/>
          </a:p>
          <a:p>
            <a:r>
              <a:rPr lang="en-US" sz="3600" dirty="0"/>
              <a:t>Let </a:t>
            </a:r>
            <a:r>
              <a:rPr lang="en-US" sz="36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dirty="0"/>
              <a:t> := the maximal </a:t>
            </a:r>
            <a:r>
              <a:rPr lang="de-DE" sz="3600" b="0" i="1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N-M</a:t>
            </a:r>
            <a:r>
              <a:rPr lang="en-US" sz="3600" dirty="0"/>
              <a:t> alternating path starting at </a:t>
            </a:r>
            <a:r>
              <a:rPr lang="en-US" sz="36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26FCF01-EECF-4AA1-88A8-220B3F7EED26}"/>
                  </a:ext>
                </a:extLst>
              </p14:cNvPr>
              <p14:cNvContentPartPr/>
              <p14:nvPr/>
            </p14:nvContentPartPr>
            <p14:xfrm>
              <a:off x="6386223" y="2379274"/>
              <a:ext cx="5364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26FCF01-EECF-4AA1-88A8-220B3F7EED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223" y="2271274"/>
                <a:ext cx="161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A6DE517-60AD-419C-BC84-1632D9F1D3B5}"/>
                  </a:ext>
                </a:extLst>
              </p14:cNvPr>
              <p14:cNvContentPartPr/>
              <p14:nvPr/>
            </p14:nvContentPartPr>
            <p14:xfrm>
              <a:off x="7496565" y="3677877"/>
              <a:ext cx="5364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A6DE517-60AD-419C-BC84-1632D9F1D3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42565" y="3569877"/>
                <a:ext cx="1612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Shape 1">
            <a:extLst>
              <a:ext uri="{FF2B5EF4-FFF2-40B4-BE49-F238E27FC236}">
                <a16:creationId xmlns:a16="http://schemas.microsoft.com/office/drawing/2014/main" id="{22BD17C6-E0BE-4CE5-BD88-DFBB801EEC5C}"/>
              </a:ext>
            </a:extLst>
          </p:cNvPr>
          <p:cNvSpPr txBox="1"/>
          <p:nvPr/>
        </p:nvSpPr>
        <p:spPr>
          <a:xfrm>
            <a:off x="287867" y="145143"/>
            <a:ext cx="9567333" cy="9918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 fontScale="92500"/>
          </a:bodyPr>
          <a:lstStyle/>
          <a:p>
            <a:r>
              <a:rPr lang="de-DE" sz="4400" b="1" strike="noStrike" spc="-1" dirty="0">
                <a:solidFill>
                  <a:srgbClr val="FFFFFF"/>
                </a:solidFill>
                <a:latin typeface="Arial"/>
              </a:rPr>
              <a:t>1 c.  Alternating Sequences and EFM</a:t>
            </a:r>
            <a:endParaRPr lang="de-DE" sz="44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052EE2-93FA-43CD-A990-35855EEB0A90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5046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4770846" y="1410566"/>
            <a:ext cx="5196113" cy="3248520"/>
          </a:xfrm>
          <a:prstGeom prst="rect">
            <a:avLst/>
          </a:prstGeom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3801FA-9C72-4D75-AD42-471F030A2217}"/>
              </a:ext>
            </a:extLst>
          </p:cNvPr>
          <p:cNvSpPr/>
          <p:nvPr/>
        </p:nvSpPr>
        <p:spPr>
          <a:xfrm>
            <a:off x="113666" y="1559440"/>
            <a:ext cx="476104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Case #2a: </a:t>
            </a:r>
            <a:r>
              <a:rPr lang="en-US" sz="36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dirty="0"/>
              <a:t> is cyclic.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3600" dirty="0">
                <a:sym typeface="Wingdings" panose="05000000000000000000" pitchFamily="2" charset="2"/>
              </a:rPr>
              <a:t>Last vertex before </a:t>
            </a:r>
            <a:r>
              <a:rPr lang="en-US" sz="36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dirty="0">
                <a:sym typeface="Wingdings" panose="05000000000000000000" pitchFamily="2" charset="2"/>
              </a:rPr>
              <a:t> is matched by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sz="3600" dirty="0">
                <a:sym typeface="Wingdings" panose="05000000000000000000" pitchFamily="2" charset="2"/>
              </a:rPr>
              <a:t>, and it is in </a:t>
            </a:r>
            <a:r>
              <a:rPr lang="de-DE" sz="3600" i="1" spc="-1" dirty="0">
                <a:latin typeface="Times New Roman"/>
              </a:rPr>
              <a:t>Y</a:t>
            </a:r>
            <a:r>
              <a:rPr lang="de-DE" sz="3600" i="1" spc="-1" baseline="-33000" dirty="0">
                <a:latin typeface="Times New Roman"/>
              </a:rPr>
              <a:t>i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3600" dirty="0">
                <a:sym typeface="Wingdings" panose="05000000000000000000" pitchFamily="2" charset="2"/>
              </a:rPr>
              <a:t>Its </a:t>
            </a:r>
            <a:r>
              <a:rPr lang="en-US" sz="3600" dirty="0">
                <a:highlight>
                  <a:srgbClr val="FF0000"/>
                </a:highlight>
                <a:sym typeface="Wingdings" panose="05000000000000000000" pitchFamily="2" charset="2"/>
              </a:rPr>
              <a:t>neighbor</a:t>
            </a:r>
            <a:r>
              <a:rPr lang="en-US" sz="3600" dirty="0">
                <a:sym typeface="Wingdings" panose="05000000000000000000" pitchFamily="2" charset="2"/>
              </a:rPr>
              <a:t> from </a:t>
            </a:r>
            <a:r>
              <a:rPr lang="de-DE" sz="3600" i="1" spc="-1" dirty="0">
                <a:latin typeface="Times New Roman"/>
              </a:rPr>
              <a:t>X</a:t>
            </a:r>
            <a:r>
              <a:rPr lang="de-DE" sz="3600" i="1" spc="-1" baseline="-33000" dirty="0">
                <a:latin typeface="Times New Roman"/>
              </a:rPr>
              <a:t>i-1</a:t>
            </a:r>
            <a:r>
              <a:rPr lang="en-US" sz="3600" dirty="0">
                <a:sym typeface="Wingdings" panose="05000000000000000000" pitchFamily="2" charset="2"/>
              </a:rPr>
              <a:t> is envious.</a:t>
            </a:r>
            <a:endParaRPr lang="en-IL" sz="3600" dirty="0"/>
          </a:p>
          <a:p>
            <a:pPr marL="571500" indent="-571500">
              <a:buFont typeface="Wingdings" panose="05000000000000000000" pitchFamily="2" charset="2"/>
              <a:buChar char="à"/>
            </a:pPr>
            <a:endParaRPr lang="en-US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26FCF01-EECF-4AA1-88A8-220B3F7EED26}"/>
                  </a:ext>
                </a:extLst>
              </p14:cNvPr>
              <p14:cNvContentPartPr/>
              <p14:nvPr/>
            </p14:nvContentPartPr>
            <p14:xfrm>
              <a:off x="6357195" y="2379274"/>
              <a:ext cx="5364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26FCF01-EECF-4AA1-88A8-220B3F7EED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03195" y="2271274"/>
                <a:ext cx="161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A6DE517-60AD-419C-BC84-1632D9F1D3B5}"/>
                  </a:ext>
                </a:extLst>
              </p14:cNvPr>
              <p14:cNvContentPartPr/>
              <p14:nvPr/>
            </p14:nvContentPartPr>
            <p14:xfrm>
              <a:off x="7496565" y="3677877"/>
              <a:ext cx="5364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A6DE517-60AD-419C-BC84-1632D9F1D3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42565" y="3569877"/>
                <a:ext cx="161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A8E850-3179-48A8-9F3F-9AC4C60E99DB}"/>
                  </a:ext>
                </a:extLst>
              </p14:cNvPr>
              <p14:cNvContentPartPr/>
              <p14:nvPr/>
            </p14:nvContentPartPr>
            <p14:xfrm>
              <a:off x="6487383" y="2437954"/>
              <a:ext cx="941400" cy="1152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A8E850-3179-48A8-9F3F-9AC4C60E99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51743" y="2366314"/>
                <a:ext cx="1013040" cy="12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E549AA-F2FF-490C-BAB8-68A88B71938D}"/>
                  </a:ext>
                </a:extLst>
              </p14:cNvPr>
              <p14:cNvContentPartPr/>
              <p14:nvPr/>
            </p14:nvContentPartPr>
            <p14:xfrm>
              <a:off x="6393783" y="2326714"/>
              <a:ext cx="1125360" cy="144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E549AA-F2FF-490C-BAB8-68A88B71938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58143" y="2255074"/>
                <a:ext cx="1197000" cy="15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2AF6D8A-57C1-43FC-B0DB-CA33BB4D10D7}"/>
                  </a:ext>
                </a:extLst>
              </p14:cNvPr>
              <p14:cNvContentPartPr/>
              <p14:nvPr/>
            </p14:nvContentPartPr>
            <p14:xfrm>
              <a:off x="5333520" y="2323600"/>
              <a:ext cx="360" cy="5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2AF6D8A-57C1-43FC-B0DB-CA33BB4D10D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79880" y="2215960"/>
                <a:ext cx="108000" cy="2206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Shape 1">
            <a:extLst>
              <a:ext uri="{FF2B5EF4-FFF2-40B4-BE49-F238E27FC236}">
                <a16:creationId xmlns:a16="http://schemas.microsoft.com/office/drawing/2014/main" id="{C075529B-5EE8-4782-A931-F341771FCA5F}"/>
              </a:ext>
            </a:extLst>
          </p:cNvPr>
          <p:cNvSpPr txBox="1"/>
          <p:nvPr/>
        </p:nvSpPr>
        <p:spPr>
          <a:xfrm>
            <a:off x="287867" y="145143"/>
            <a:ext cx="9567333" cy="9918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 fontScale="92500"/>
          </a:bodyPr>
          <a:lstStyle/>
          <a:p>
            <a:r>
              <a:rPr lang="de-DE" sz="4400" b="1" strike="noStrike" spc="-1" dirty="0">
                <a:solidFill>
                  <a:srgbClr val="FFFFFF"/>
                </a:solidFill>
                <a:latin typeface="Arial"/>
              </a:rPr>
              <a:t>1 c.  Alternating Sequences and EFM</a:t>
            </a:r>
            <a:endParaRPr lang="de-DE" sz="44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CD6868B-9386-494D-90C1-0A32A0CC4DD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863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de-DE" sz="4800" b="1" strike="noStrike" spc="-1">
                <a:solidFill>
                  <a:srgbClr val="FFFFFF"/>
                </a:solidFill>
                <a:latin typeface="Arial"/>
              </a:rPr>
              <a:t>Perfect vs. Envy-Free Matching</a:t>
            </a:r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91440" y="4297680"/>
            <a:ext cx="5212080" cy="2286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r>
              <a:rPr lang="de-DE" sz="3600" b="1" strike="noStrike" spc="-1">
                <a:latin typeface="Arial"/>
              </a:rPr>
              <a:t>X-saturating matching</a:t>
            </a:r>
            <a:r>
              <a:rPr lang="de-DE" sz="3600" b="0" strike="noStrike" spc="-1">
                <a:latin typeface="Arial"/>
              </a:rPr>
              <a:t>: </a:t>
            </a:r>
            <a:r>
              <a:rPr lang="de-DE" sz="3600" b="0" i="1" strike="noStrike" spc="-1">
                <a:latin typeface="Arial"/>
              </a:rPr>
              <a:t>Every vertex of X is matched.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5394960" y="4297679"/>
            <a:ext cx="4572000" cy="28659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/>
          <a:lstStyle/>
          <a:p>
            <a:r>
              <a:rPr lang="de-DE" sz="3600" b="1" strike="noStrike" spc="-1">
                <a:latin typeface="Arial"/>
              </a:rPr>
              <a:t>Envy-free matching</a:t>
            </a:r>
            <a:r>
              <a:rPr lang="de-DE" sz="3600" b="0" strike="noStrike" spc="-1">
                <a:latin typeface="Arial"/>
              </a:rPr>
              <a:t>: </a:t>
            </a:r>
            <a:r>
              <a:rPr lang="de-DE" sz="3600" b="0" i="1" strike="noStrike" spc="-1">
                <a:latin typeface="Arial"/>
              </a:rPr>
              <a:t>Every unmatched vertex of X is dis- connected from any matched vertex of Y.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51" name="TextShape 4"/>
          <p:cNvSpPr txBox="1"/>
          <p:nvPr/>
        </p:nvSpPr>
        <p:spPr>
          <a:xfrm>
            <a:off x="182880" y="1387800"/>
            <a:ext cx="554040" cy="71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4400" b="0" strike="noStrike" spc="-1">
                <a:latin typeface="Arial"/>
              </a:rPr>
              <a:t>X</a:t>
            </a:r>
          </a:p>
        </p:txBody>
      </p:sp>
      <p:sp>
        <p:nvSpPr>
          <p:cNvPr id="52" name="TextShape 5"/>
          <p:cNvSpPr txBox="1"/>
          <p:nvPr/>
        </p:nvSpPr>
        <p:spPr>
          <a:xfrm>
            <a:off x="189720" y="3308040"/>
            <a:ext cx="554040" cy="71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4400" b="0" strike="noStrike" spc="-1">
                <a:latin typeface="Arial"/>
              </a:rPr>
              <a:t>Y</a:t>
            </a:r>
          </a:p>
        </p:txBody>
      </p:sp>
      <p:pic>
        <p:nvPicPr>
          <p:cNvPr id="53" name="Picture 52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1554480" y="1562040"/>
            <a:ext cx="7589520" cy="2552760"/>
          </a:xfrm>
          <a:prstGeom prst="rect">
            <a:avLst/>
          </a:prstGeom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F5F1E7-424A-4681-A9D0-8A13636D349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4770846" y="1410566"/>
            <a:ext cx="5196113" cy="3248520"/>
          </a:xfrm>
          <a:prstGeom prst="rect">
            <a:avLst/>
          </a:prstGeom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3801FA-9C72-4D75-AD42-471F030A2217}"/>
              </a:ext>
            </a:extLst>
          </p:cNvPr>
          <p:cNvSpPr/>
          <p:nvPr/>
        </p:nvSpPr>
        <p:spPr>
          <a:xfrm>
            <a:off x="113666" y="1559440"/>
            <a:ext cx="46571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Case #2b: </a:t>
            </a:r>
            <a:r>
              <a:rPr lang="en-US" sz="36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dirty="0"/>
              <a:t> is acyclic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3600" dirty="0">
                <a:sym typeface="Wingdings" panose="05000000000000000000" pitchFamily="2" charset="2"/>
              </a:rPr>
              <a:t>The </a:t>
            </a:r>
            <a:r>
              <a:rPr lang="en-US" sz="3600" dirty="0">
                <a:highlight>
                  <a:srgbClr val="FF0000"/>
                </a:highlight>
                <a:sym typeface="Wingdings" panose="05000000000000000000" pitchFamily="2" charset="2"/>
              </a:rPr>
              <a:t>last vertex </a:t>
            </a:r>
            <a:r>
              <a:rPr lang="en-US" sz="3600" dirty="0">
                <a:sym typeface="Wingdings" panose="05000000000000000000" pitchFamily="2" charset="2"/>
              </a:rPr>
              <a:t>s unmatched by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N.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3600" dirty="0">
                <a:sym typeface="Wingdings" panose="05000000000000000000" pitchFamily="2" charset="2"/>
              </a:rPr>
              <a:t>It is adjacent by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sz="3600" dirty="0">
                <a:sym typeface="Wingdings" panose="05000000000000000000" pitchFamily="2" charset="2"/>
              </a:rPr>
              <a:t> to a vertex in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sz="3600" dirty="0">
                <a:sym typeface="Wingdings" panose="05000000000000000000" pitchFamily="2" charset="2"/>
              </a:rPr>
              <a:t> matched by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sz="3600" dirty="0">
                <a:sym typeface="Wingdings" panose="05000000000000000000" pitchFamily="2" charset="2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US" sz="3600" dirty="0">
                <a:sym typeface="Wingdings" panose="05000000000000000000" pitchFamily="2" charset="2"/>
              </a:rPr>
              <a:t>It is envious.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26FCF01-EECF-4AA1-88A8-220B3F7EED26}"/>
                  </a:ext>
                </a:extLst>
              </p14:cNvPr>
              <p14:cNvContentPartPr/>
              <p14:nvPr/>
            </p14:nvContentPartPr>
            <p14:xfrm>
              <a:off x="6371709" y="2364760"/>
              <a:ext cx="5364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26FCF01-EECF-4AA1-88A8-220B3F7EED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17709" y="2256760"/>
                <a:ext cx="161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A6DE517-60AD-419C-BC84-1632D9F1D3B5}"/>
                  </a:ext>
                </a:extLst>
              </p14:cNvPr>
              <p14:cNvContentPartPr/>
              <p14:nvPr/>
            </p14:nvContentPartPr>
            <p14:xfrm>
              <a:off x="7496565" y="3677877"/>
              <a:ext cx="5364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A6DE517-60AD-419C-BC84-1632D9F1D3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42565" y="3569877"/>
                <a:ext cx="161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218059-BCB2-425E-9A7D-947B98BFF853}"/>
                  </a:ext>
                </a:extLst>
              </p14:cNvPr>
              <p14:cNvContentPartPr/>
              <p14:nvPr/>
            </p14:nvContentPartPr>
            <p14:xfrm>
              <a:off x="2975223" y="3062177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218059-BCB2-425E-9A7D-947B98BFF85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57583" y="302617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06BC75E-B68C-4A63-B0F2-4830C67E6EE5}"/>
                  </a:ext>
                </a:extLst>
              </p14:cNvPr>
              <p14:cNvContentPartPr/>
              <p14:nvPr/>
            </p14:nvContentPartPr>
            <p14:xfrm>
              <a:off x="5268423" y="5006897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06BC75E-B68C-4A63-B0F2-4830C67E6E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50423" y="497089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2366C0C-D655-451D-9C70-7CA39E39C05A}"/>
                  </a:ext>
                </a:extLst>
              </p14:cNvPr>
              <p14:cNvContentPartPr/>
              <p14:nvPr/>
            </p14:nvContentPartPr>
            <p14:xfrm>
              <a:off x="6457860" y="2347640"/>
              <a:ext cx="1061280" cy="1320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2366C0C-D655-451D-9C70-7CA39E39C05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9860" y="2311640"/>
                <a:ext cx="1096920" cy="13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AAB5C34-3785-40DD-922F-0BEBA392D2B7}"/>
                  </a:ext>
                </a:extLst>
              </p14:cNvPr>
              <p14:cNvContentPartPr/>
              <p14:nvPr/>
            </p14:nvContentPartPr>
            <p14:xfrm>
              <a:off x="6755520" y="2362120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AAB5C34-3785-40DD-922F-0BEBA392D2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83880" y="2218120"/>
                <a:ext cx="14400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8AA9671-83A9-47DA-B3BB-264C416EF034}"/>
              </a:ext>
            </a:extLst>
          </p:cNvPr>
          <p:cNvSpPr txBox="1"/>
          <p:nvPr/>
        </p:nvSpPr>
        <p:spPr>
          <a:xfrm>
            <a:off x="113666" y="5689600"/>
            <a:ext cx="9740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All cases lead to a contradiction.</a:t>
            </a:r>
          </a:p>
          <a:p>
            <a:r>
              <a:rPr lang="en-US" sz="3600" dirty="0">
                <a:sym typeface="Wingdings" panose="05000000000000000000" pitchFamily="2" charset="2"/>
              </a:rPr>
              <a:t>Hence, </a:t>
            </a:r>
            <a:r>
              <a:rPr lang="en-US" sz="3600" dirty="0"/>
              <a:t>no vertex of </a:t>
            </a:r>
            <a:r>
              <a:rPr lang="de-DE" sz="3600" i="1" spc="-1" dirty="0">
                <a:latin typeface="Times New Roman"/>
              </a:rPr>
              <a:t>X</a:t>
            </a:r>
            <a:r>
              <a:rPr lang="de-DE" sz="3600" i="1" spc="-1" baseline="-33000" dirty="0">
                <a:latin typeface="Times New Roman"/>
              </a:rPr>
              <a:t>S</a:t>
            </a:r>
            <a:r>
              <a:rPr lang="en-US" sz="3600" dirty="0"/>
              <a:t> is matched by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/>
              <a:t>. ***</a:t>
            </a:r>
            <a:endParaRPr lang="en-IL" sz="3600" dirty="0"/>
          </a:p>
        </p:txBody>
      </p:sp>
      <p:sp>
        <p:nvSpPr>
          <p:cNvPr id="18" name="TextShape 1">
            <a:extLst>
              <a:ext uri="{FF2B5EF4-FFF2-40B4-BE49-F238E27FC236}">
                <a16:creationId xmlns:a16="http://schemas.microsoft.com/office/drawing/2014/main" id="{C855D0DA-BB16-4EBB-8CE9-4E4F4A42203E}"/>
              </a:ext>
            </a:extLst>
          </p:cNvPr>
          <p:cNvSpPr txBox="1"/>
          <p:nvPr/>
        </p:nvSpPr>
        <p:spPr>
          <a:xfrm>
            <a:off x="287867" y="145143"/>
            <a:ext cx="9567333" cy="9918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 fontScale="92500"/>
          </a:bodyPr>
          <a:lstStyle/>
          <a:p>
            <a:r>
              <a:rPr lang="de-DE" sz="4400" b="1" strike="noStrike" spc="-1" dirty="0">
                <a:solidFill>
                  <a:srgbClr val="FFFFFF"/>
                </a:solidFill>
                <a:latin typeface="Arial"/>
              </a:rPr>
              <a:t>1 c.  Alternating Sequences and EFM</a:t>
            </a:r>
            <a:endParaRPr lang="de-DE" sz="44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303FC9C-D37F-4A39-8932-8C3E10404DD2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5790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120333" y="145143"/>
            <a:ext cx="9734867" cy="9918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de-DE" sz="4400" b="1" strike="noStrike" spc="-1" dirty="0">
                <a:solidFill>
                  <a:srgbClr val="FFFFFF"/>
                </a:solidFill>
                <a:latin typeface="Arial"/>
              </a:rPr>
              <a:t>1 </a:t>
            </a:r>
            <a:r>
              <a:rPr lang="en-US" sz="4400" b="1" spc="-1" dirty="0">
                <a:solidFill>
                  <a:srgbClr val="FFFFFF"/>
                </a:solidFill>
                <a:latin typeface="Arial"/>
              </a:rPr>
              <a:t>d. Algorithm for max-size EFM</a:t>
            </a:r>
            <a:endParaRPr lang="de-DE" sz="4400" b="1" strike="noStrike" spc="-1" dirty="0">
              <a:solidFill>
                <a:srgbClr val="333333"/>
              </a:solidFill>
              <a:latin typeface="Open San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218059-BCB2-425E-9A7D-947B98BFF853}"/>
                  </a:ext>
                </a:extLst>
              </p14:cNvPr>
              <p14:cNvContentPartPr/>
              <p14:nvPr/>
            </p14:nvContentPartPr>
            <p14:xfrm>
              <a:off x="2975223" y="3062177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218059-BCB2-425E-9A7D-947B98BFF8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7583" y="302617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06BC75E-B68C-4A63-B0F2-4830C67E6EE5}"/>
                  </a:ext>
                </a:extLst>
              </p14:cNvPr>
              <p14:cNvContentPartPr/>
              <p14:nvPr/>
            </p14:nvContentPartPr>
            <p14:xfrm>
              <a:off x="5268423" y="5006897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06BC75E-B68C-4A63-B0F2-4830C67E6E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0423" y="4970897"/>
                <a:ext cx="36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C4692D8-8310-4CF1-B9F2-08ABC21D3B6B}"/>
              </a:ext>
            </a:extLst>
          </p:cNvPr>
          <p:cNvSpPr txBox="1"/>
          <p:nvPr/>
        </p:nvSpPr>
        <p:spPr>
          <a:xfrm>
            <a:off x="0" y="1410566"/>
            <a:ext cx="4648713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Find a max-size matching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sz="3200" dirty="0"/>
              <a:t>.</a:t>
            </a:r>
          </a:p>
          <a:p>
            <a:pPr marL="342900" indent="-342900">
              <a:buAutoNum type="arabicPeriod"/>
            </a:pPr>
            <a:r>
              <a:rPr lang="en-US" sz="3200" dirty="0"/>
              <a:t>Construct the max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sz="3200" dirty="0"/>
              <a:t>-alternating sequence.</a:t>
            </a:r>
          </a:p>
          <a:p>
            <a:pPr marL="342900" indent="-342900">
              <a:buAutoNum type="arabicPeriod"/>
            </a:pPr>
            <a:r>
              <a:rPr lang="en-US" sz="3200" dirty="0"/>
              <a:t>Calculate </a:t>
            </a:r>
            <a:r>
              <a:rPr lang="de-DE" sz="3200" i="1" spc="-1" dirty="0">
                <a:latin typeface="Times New Roman"/>
              </a:rPr>
              <a:t>X</a:t>
            </a:r>
            <a:r>
              <a:rPr lang="de-DE" sz="3200" i="1" spc="-1" baseline="-33000" dirty="0">
                <a:latin typeface="Times New Roman"/>
              </a:rPr>
              <a:t>L</a:t>
            </a:r>
            <a:r>
              <a:rPr lang="de-DE" sz="3200" spc="-1" baseline="-33000" dirty="0">
                <a:latin typeface="Times New Roman"/>
              </a:rPr>
              <a:t> </a:t>
            </a:r>
            <a:r>
              <a:rPr lang="de-DE" sz="3200" spc="-1" dirty="0">
                <a:latin typeface="Times New Roman"/>
              </a:rPr>
              <a:t>,</a:t>
            </a:r>
            <a:r>
              <a:rPr lang="de-DE" sz="3200" spc="-1" baseline="-33000" dirty="0">
                <a:latin typeface="Times New Roman"/>
              </a:rPr>
              <a:t> </a:t>
            </a:r>
            <a:r>
              <a:rPr lang="de-DE" sz="3200" i="1" spc="-1" dirty="0">
                <a:latin typeface="Times New Roman"/>
              </a:rPr>
              <a:t>Y</a:t>
            </a:r>
            <a:r>
              <a:rPr lang="de-DE" sz="3200" i="1" spc="-1" baseline="-33000" dirty="0">
                <a:latin typeface="Times New Roman"/>
              </a:rPr>
              <a:t>L</a:t>
            </a:r>
            <a:r>
              <a:rPr lang="de-DE" sz="3200" spc="-1" baseline="-33000" dirty="0">
                <a:latin typeface="Times New Roman"/>
              </a:rPr>
              <a:t> </a:t>
            </a:r>
            <a:r>
              <a:rPr lang="en-US" sz="3200" i="1" spc="-1" dirty="0">
                <a:latin typeface="Times New Roman"/>
              </a:rPr>
              <a:t>.</a:t>
            </a: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Return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sz="3200" dirty="0"/>
              <a:t> =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2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3200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e-DE" sz="3200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32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3200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32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59A54-4C64-4E6A-91A8-6308CD515D3D}"/>
              </a:ext>
            </a:extLst>
          </p:cNvPr>
          <p:cNvSpPr txBox="1"/>
          <p:nvPr/>
        </p:nvSpPr>
        <p:spPr>
          <a:xfrm>
            <a:off x="122133" y="4655381"/>
            <a:ext cx="98448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Correctness proof</a:t>
            </a:r>
            <a:r>
              <a:rPr lang="en-US" sz="32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By alternating-sequence properties,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sz="3200" dirty="0"/>
              <a:t> saturates 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2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By decomposition lemma,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sz="3200" dirty="0"/>
              <a:t> is EFM 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G[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By previous lemma, no other EFM can saturate more vertices of 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</a:t>
            </a:r>
            <a:r>
              <a:rPr lang="en-US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/>
              <a:t>So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sz="3200" dirty="0"/>
              <a:t> is a max-size EFM. 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57BE62-2FE6-4C64-8554-CD7831208243}"/>
              </a:ext>
            </a:extLst>
          </p:cNvPr>
          <p:cNvPicPr/>
          <p:nvPr/>
        </p:nvPicPr>
        <p:blipFill>
          <a:blip r:embed="rId6">
            <a:alphaModFix amt="50000"/>
          </a:blip>
          <a:stretch/>
        </p:blipFill>
        <p:spPr>
          <a:xfrm>
            <a:off x="4770846" y="1410566"/>
            <a:ext cx="5196113" cy="3248520"/>
          </a:xfrm>
          <a:prstGeom prst="rect">
            <a:avLst/>
          </a:prstGeom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B58A1-D817-4DD3-81DF-E3F7DE5572B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6291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120333" y="145143"/>
            <a:ext cx="9734867" cy="9918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de-DE" sz="4400" b="1" strike="noStrike" spc="-1" dirty="0">
                <a:solidFill>
                  <a:srgbClr val="FFFFFF"/>
                </a:solidFill>
                <a:latin typeface="Arial"/>
              </a:rPr>
              <a:t>1 </a:t>
            </a:r>
            <a:r>
              <a:rPr lang="en-US" sz="4400" b="1" spc="-1" dirty="0">
                <a:solidFill>
                  <a:srgbClr val="FFFFFF"/>
                </a:solidFill>
                <a:latin typeface="Arial"/>
              </a:rPr>
              <a:t>e. Existence of non-empty EFM</a:t>
            </a:r>
            <a:endParaRPr lang="de-DE" sz="4400" b="1" strike="noStrike" spc="-1" dirty="0">
              <a:solidFill>
                <a:srgbClr val="333333"/>
              </a:solidFill>
              <a:latin typeface="Open San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218059-BCB2-425E-9A7D-947B98BFF853}"/>
                  </a:ext>
                </a:extLst>
              </p14:cNvPr>
              <p14:cNvContentPartPr/>
              <p14:nvPr/>
            </p14:nvContentPartPr>
            <p14:xfrm>
              <a:off x="2975223" y="3062177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218059-BCB2-425E-9A7D-947B98BFF8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7583" y="302617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06BC75E-B68C-4A63-B0F2-4830C67E6EE5}"/>
                  </a:ext>
                </a:extLst>
              </p14:cNvPr>
              <p14:cNvContentPartPr/>
              <p14:nvPr/>
            </p14:nvContentPartPr>
            <p14:xfrm>
              <a:off x="5268423" y="5006897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06BC75E-B68C-4A63-B0F2-4830C67E6E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0423" y="4970897"/>
                <a:ext cx="36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C4692D8-8310-4CF1-B9F2-08ABC21D3B6B}"/>
              </a:ext>
            </a:extLst>
          </p:cNvPr>
          <p:cNvSpPr txBox="1"/>
          <p:nvPr/>
        </p:nvSpPr>
        <p:spPr>
          <a:xfrm>
            <a:off x="0" y="1410566"/>
            <a:ext cx="4648713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Find a max-size matching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sz="3200" dirty="0"/>
              <a:t>.</a:t>
            </a:r>
          </a:p>
          <a:p>
            <a:pPr marL="342900" indent="-342900">
              <a:buAutoNum type="arabicPeriod"/>
            </a:pPr>
            <a:r>
              <a:rPr lang="en-US" sz="3200" dirty="0"/>
              <a:t>Construct the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sz="3200" dirty="0"/>
              <a:t>-alternating sequence.</a:t>
            </a:r>
          </a:p>
          <a:p>
            <a:pPr marL="342900" indent="-342900">
              <a:buAutoNum type="arabicPeriod"/>
            </a:pPr>
            <a:r>
              <a:rPr lang="en-US" sz="3200" dirty="0"/>
              <a:t>Calculate </a:t>
            </a:r>
            <a:r>
              <a:rPr lang="de-DE" sz="3200" i="1" spc="-1" dirty="0">
                <a:latin typeface="Times New Roman"/>
              </a:rPr>
              <a:t>X</a:t>
            </a:r>
            <a:r>
              <a:rPr lang="de-DE" sz="3200" i="1" spc="-1" baseline="-33000" dirty="0">
                <a:latin typeface="Times New Roman"/>
              </a:rPr>
              <a:t>L</a:t>
            </a:r>
            <a:r>
              <a:rPr lang="de-DE" sz="3200" spc="-1" baseline="-33000" dirty="0">
                <a:latin typeface="Times New Roman"/>
              </a:rPr>
              <a:t> </a:t>
            </a:r>
            <a:r>
              <a:rPr lang="de-DE" sz="3200" spc="-1" dirty="0">
                <a:latin typeface="Times New Roman"/>
              </a:rPr>
              <a:t>,</a:t>
            </a:r>
            <a:r>
              <a:rPr lang="de-DE" sz="3200" spc="-1" baseline="-33000" dirty="0">
                <a:latin typeface="Times New Roman"/>
              </a:rPr>
              <a:t> </a:t>
            </a:r>
            <a:r>
              <a:rPr lang="de-DE" sz="3200" i="1" spc="-1" dirty="0">
                <a:latin typeface="Times New Roman"/>
              </a:rPr>
              <a:t>Y</a:t>
            </a:r>
            <a:r>
              <a:rPr lang="de-DE" sz="3200" i="1" spc="-1" baseline="-33000" dirty="0">
                <a:latin typeface="Times New Roman"/>
              </a:rPr>
              <a:t>L</a:t>
            </a:r>
            <a:r>
              <a:rPr lang="de-DE" sz="3200" spc="-1" baseline="-33000" dirty="0">
                <a:latin typeface="Times New Roman"/>
              </a:rPr>
              <a:t> </a:t>
            </a:r>
            <a:r>
              <a:rPr lang="en-US" sz="3200" i="1" spc="-1" dirty="0">
                <a:latin typeface="Times New Roman"/>
              </a:rPr>
              <a:t>.</a:t>
            </a: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Return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sz="3200" dirty="0"/>
              <a:t> =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2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3200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e-DE" sz="3200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32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3200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32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59A54-4C64-4E6A-91A8-6308CD515D3D}"/>
              </a:ext>
            </a:extLst>
          </p:cNvPr>
          <p:cNvSpPr txBox="1"/>
          <p:nvPr/>
        </p:nvSpPr>
        <p:spPr>
          <a:xfrm>
            <a:off x="122133" y="4659086"/>
            <a:ext cx="98448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Corollary</a:t>
            </a:r>
            <a:r>
              <a:rPr lang="en-US" sz="3200" i="1" dirty="0"/>
              <a:t>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≥ |X| ≥ </a:t>
            </a:r>
            <a:r>
              <a:rPr lang="de-DE" sz="3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de-DE" sz="3200" spc="-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lang="en-US" sz="3200" dirty="0"/>
              <a:t> has nonempty EFM.</a:t>
            </a:r>
          </a:p>
          <a:p>
            <a:r>
              <a:rPr lang="en-US" sz="3200" i="1" dirty="0"/>
              <a:t>Proof</a:t>
            </a:r>
            <a:r>
              <a:rPr lang="en-US" sz="3200" dirty="0"/>
              <a:t>.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sz="3200" dirty="0"/>
              <a:t> saturates 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2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sz="3200" dirty="0"/>
              <a:t>it is enough to prove: 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X</a:t>
            </a:r>
            <a:r>
              <a:rPr lang="de-DE" sz="32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≥ </a:t>
            </a:r>
            <a:r>
              <a:rPr lang="de-DE" sz="3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Case 1: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de-DE" sz="32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|=0</a:t>
            </a:r>
            <a:r>
              <a:rPr lang="en-US" sz="3200" dirty="0"/>
              <a:t>. Then 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2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3200" dirty="0"/>
              <a:t>=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3200" dirty="0"/>
              <a:t> so 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X</a:t>
            </a:r>
            <a:r>
              <a:rPr lang="de-DE" sz="32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≥ </a:t>
            </a:r>
            <a:r>
              <a:rPr lang="de-DE" sz="3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Case 2: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de-DE" sz="32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|&gt;0</a:t>
            </a:r>
            <a:r>
              <a:rPr lang="en-US" sz="3200" dirty="0"/>
              <a:t>. Then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2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|&gt; |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de-DE" sz="32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|= |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de-DE" sz="3200" i="1" spc="-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de-DE" sz="32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de-DE" sz="3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de-DE" sz="3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de-DE" sz="3200" spc="-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br>
              <a:rPr lang="de-DE" sz="3200" spc="-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de-DE" sz="3200" spc="-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2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X    </a:t>
            </a:r>
            <a:r>
              <a:rPr lang="de-DE" sz="3200" spc="-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   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X</a:t>
            </a:r>
            <a:r>
              <a:rPr lang="de-DE" sz="3200" i="1" spc="-1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de-DE" sz="32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≥ </a:t>
            </a:r>
            <a:r>
              <a:rPr lang="de-DE" sz="3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       ***</a:t>
            </a:r>
            <a:endParaRPr lang="en-US" sz="3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57BE62-2FE6-4C64-8554-CD7831208243}"/>
              </a:ext>
            </a:extLst>
          </p:cNvPr>
          <p:cNvPicPr/>
          <p:nvPr/>
        </p:nvPicPr>
        <p:blipFill>
          <a:blip r:embed="rId6">
            <a:alphaModFix amt="50000"/>
          </a:blip>
          <a:stretch/>
        </p:blipFill>
        <p:spPr>
          <a:xfrm>
            <a:off x="4770846" y="1410566"/>
            <a:ext cx="5196113" cy="3248520"/>
          </a:xfrm>
          <a:prstGeom prst="rect">
            <a:avLst/>
          </a:prstGeom>
          <a:ln>
            <a:noFill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7BB1A-1405-4A9B-8F14-3A94B031FAE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3300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de-DE" sz="4800" b="1" strike="noStrike" spc="-1" dirty="0">
                <a:solidFill>
                  <a:srgbClr val="FFFFFF"/>
                </a:solidFill>
                <a:latin typeface="Arial"/>
              </a:rPr>
              <a:t>PART 2: EFM and Fair Division</a:t>
            </a:r>
            <a:endParaRPr lang="de-DE" sz="48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48639" y="1828800"/>
            <a:ext cx="9272693" cy="519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</a:pPr>
            <a:r>
              <a:rPr lang="de-DE" sz="4000" b="0" strike="noStrike" spc="-1" dirty="0">
                <a:latin typeface="Arial"/>
              </a:rPr>
              <a:t>EFM can be used as a subroutine in various fair division problems:</a:t>
            </a:r>
          </a:p>
          <a:p>
            <a:pPr marL="742950" indent="-742950">
              <a:buClr>
                <a:srgbClr val="000000"/>
              </a:buClr>
              <a:buAutoNum type="alphaLcParenBoth"/>
            </a:pPr>
            <a:r>
              <a:rPr lang="de-DE" sz="4000" spc="-1" dirty="0">
                <a:latin typeface="Arial"/>
              </a:rPr>
              <a:t>Fair </a:t>
            </a:r>
            <a:r>
              <a:rPr lang="de-DE" sz="4000" i="1" spc="-1" dirty="0">
                <a:latin typeface="Arial"/>
              </a:rPr>
              <a:t>cake-cutting</a:t>
            </a:r>
            <a:r>
              <a:rPr lang="de-DE" sz="4000" spc="-1" dirty="0">
                <a:latin typeface="Arial"/>
              </a:rPr>
              <a:t> – dividing a heterogeneous continuous resource;</a:t>
            </a:r>
          </a:p>
          <a:p>
            <a:pPr marL="742950" indent="-742950">
              <a:buClr>
                <a:srgbClr val="000000"/>
              </a:buClr>
              <a:buAutoNum type="alphaLcParenBoth"/>
            </a:pPr>
            <a:r>
              <a:rPr lang="de-DE" sz="4000" spc="-1" dirty="0">
                <a:latin typeface="Arial"/>
              </a:rPr>
              <a:t>Fair </a:t>
            </a:r>
            <a:r>
              <a:rPr lang="de-DE" sz="4000" i="1" spc="-1" dirty="0">
                <a:latin typeface="Arial"/>
              </a:rPr>
              <a:t>object allocation</a:t>
            </a:r>
            <a:r>
              <a:rPr lang="de-DE" sz="4000" spc="-1" dirty="0">
                <a:latin typeface="Arial"/>
              </a:rPr>
              <a:t> – allocating discrete objects.</a:t>
            </a:r>
            <a:endParaRPr lang="de-DE" sz="4000" b="0" strike="noStrike" spc="-1" dirty="0">
              <a:latin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04157B-FB89-4451-B0F9-6A6D9CE3611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3477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304800" y="145143"/>
            <a:ext cx="9550400" cy="9918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 dirty="0">
                <a:solidFill>
                  <a:srgbClr val="FFFFFF"/>
                </a:solidFill>
                <a:latin typeface="Arial"/>
              </a:rPr>
              <a:t>2 a. EFM in cake-cutting (warm-up)</a:t>
            </a:r>
            <a:endParaRPr lang="de-DE" sz="44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56B530-5D69-4133-9C0D-9168AEB0F04E}"/>
              </a:ext>
            </a:extLst>
          </p:cNvPr>
          <p:cNvSpPr txBox="1"/>
          <p:nvPr/>
        </p:nvSpPr>
        <p:spPr>
          <a:xfrm>
            <a:off x="186267" y="1710267"/>
            <a:ext cx="96689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INPUT</a:t>
            </a:r>
            <a:r>
              <a:rPr lang="en-US" sz="36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“Cake” – a heterogeneous divisible resource (e.g. land, time);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Some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/>
              <a:t> agents with different value-measures over the cake.</a:t>
            </a:r>
          </a:p>
          <a:p>
            <a:r>
              <a:rPr lang="en-US" sz="3600" b="1" dirty="0"/>
              <a:t>OUTPUT</a:t>
            </a:r>
            <a:r>
              <a:rPr lang="en-US" sz="3600" dirty="0"/>
              <a:t>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Each agent gets a piece worth for him at least 1/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/>
              <a:t> of the entire cake.</a:t>
            </a:r>
          </a:p>
          <a:p>
            <a:r>
              <a:rPr lang="en-US" sz="3600" dirty="0">
                <a:solidFill>
                  <a:srgbClr val="00B050"/>
                </a:solidFill>
              </a:rPr>
              <a:t>For 2 agents: </a:t>
            </a:r>
            <a:r>
              <a:rPr lang="en-US" sz="3600" i="1" dirty="0">
                <a:solidFill>
                  <a:srgbClr val="00B050"/>
                </a:solidFill>
              </a:rPr>
              <a:t>cut-and-choose.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5FB63-911E-4D8A-9E31-5C9C357D0E1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5910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304800" y="145143"/>
            <a:ext cx="9550400" cy="9918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 dirty="0">
                <a:solidFill>
                  <a:srgbClr val="FFFFFF"/>
                </a:solidFill>
                <a:latin typeface="Arial"/>
              </a:rPr>
              <a:t>2 a. EFM </a:t>
            </a:r>
            <a:r>
              <a:rPr lang="en-US" sz="4400" b="1" spc="-1" dirty="0">
                <a:solidFill>
                  <a:srgbClr val="FFFFFF"/>
                </a:solidFill>
              </a:rPr>
              <a:t>in cake-cutting (warm-up)</a:t>
            </a:r>
            <a:endParaRPr lang="de-DE" sz="44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56B530-5D69-4133-9C0D-9168AEB0F04E}"/>
              </a:ext>
            </a:extLst>
          </p:cNvPr>
          <p:cNvSpPr txBox="1"/>
          <p:nvPr/>
        </p:nvSpPr>
        <p:spPr>
          <a:xfrm>
            <a:off x="93133" y="1364222"/>
            <a:ext cx="9894358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/>
              <a:t>ALGORITHM (“Lone Divider”, Kuhn 1967):</a:t>
            </a:r>
          </a:p>
          <a:p>
            <a:pPr marL="742950" indent="-742950">
              <a:buAutoNum type="arabicPeriod"/>
            </a:pPr>
            <a:r>
              <a:rPr lang="en-US" sz="3600" dirty="0"/>
              <a:t>Normalize cake value to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/>
              <a:t>.</a:t>
            </a:r>
          </a:p>
          <a:p>
            <a:pPr marL="742950" indent="-742950">
              <a:buAutoNum type="arabicPeriod"/>
            </a:pPr>
            <a:r>
              <a:rPr lang="en-US" sz="3600" dirty="0"/>
              <a:t>A (remaining) agent cuts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/>
              <a:t> pieces worth 1.</a:t>
            </a:r>
          </a:p>
          <a:p>
            <a:pPr marL="742950" indent="-742950">
              <a:buAutoNum type="arabicPeriod"/>
            </a:pPr>
            <a:r>
              <a:rPr lang="en-US" sz="3600" dirty="0"/>
              <a:t>Construct a bipartite graph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G[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3600" dirty="0"/>
              <a:t> with:</a:t>
            </a:r>
            <a:br>
              <a:rPr lang="en-US" sz="3600" dirty="0"/>
            </a:br>
            <a:r>
              <a:rPr lang="en-US" sz="3600" dirty="0"/>
              <a:t>*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dirty="0"/>
              <a:t> = agents;</a:t>
            </a:r>
            <a:br>
              <a:rPr lang="en-US" sz="3600" dirty="0"/>
            </a:br>
            <a:r>
              <a:rPr lang="en-US" sz="3600" dirty="0"/>
              <a:t>*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600" dirty="0"/>
              <a:t> = pieces;</a:t>
            </a:r>
            <a:br>
              <a:rPr lang="en-US" sz="3600" dirty="0"/>
            </a:br>
            <a:r>
              <a:rPr lang="en-US" sz="3600" dirty="0"/>
              <a:t>* edge </a:t>
            </a:r>
            <a:r>
              <a:rPr lang="en-US" sz="3600" dirty="0">
                <a:sym typeface="Wingdings" panose="05000000000000000000" pitchFamily="2" charset="2"/>
              </a:rPr>
              <a:t>iff</a:t>
            </a:r>
            <a:r>
              <a:rPr lang="en-US" sz="3600" dirty="0"/>
              <a:t> agent values piece as at least 1.</a:t>
            </a:r>
          </a:p>
          <a:p>
            <a:pPr marL="742950" indent="-742950">
              <a:buAutoNum type="arabicPeriod"/>
            </a:pPr>
            <a:r>
              <a:rPr lang="en-US" sz="3600" dirty="0"/>
              <a:t>Find in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G[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3600" dirty="0"/>
              <a:t> a max-size EFM.</a:t>
            </a:r>
          </a:p>
          <a:p>
            <a:pPr marL="742950" indent="-742950">
              <a:buFontTx/>
              <a:buAutoNum type="arabicPeriod"/>
            </a:pPr>
            <a:r>
              <a:rPr lang="en-US" sz="3600" dirty="0"/>
              <a:t>Give each matched piece to its match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indent="-742950">
              <a:buFontTx/>
              <a:buAutoNum type="arabicPeriod"/>
            </a:pPr>
            <a:r>
              <a:rPr lang="en-US" sz="3600" dirty="0"/>
              <a:t>If agents remain, go back to step 2.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C36E02-36EB-438B-9656-89B0C7E7DF0F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4103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304800" y="145143"/>
            <a:ext cx="9550400" cy="9918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 dirty="0">
                <a:solidFill>
                  <a:srgbClr val="FFFFFF"/>
                </a:solidFill>
                <a:latin typeface="Arial"/>
              </a:rPr>
              <a:t>2 a. EFM in cake-cutting (warm-up)</a:t>
            </a:r>
            <a:endParaRPr lang="de-DE" sz="44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56B530-5D69-4133-9C0D-9168AEB0F04E}"/>
              </a:ext>
            </a:extLst>
          </p:cNvPr>
          <p:cNvSpPr txBox="1"/>
          <p:nvPr/>
        </p:nvSpPr>
        <p:spPr>
          <a:xfrm>
            <a:off x="132821" y="1693334"/>
            <a:ext cx="98943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Proof of correctness.</a:t>
            </a:r>
            <a:br>
              <a:rPr lang="en-US" sz="3600" i="1" dirty="0"/>
            </a:br>
            <a:endParaRPr lang="en-US" sz="3600" i="1" dirty="0"/>
          </a:p>
          <a:p>
            <a:r>
              <a:rPr lang="en-US" sz="3600" dirty="0"/>
              <a:t>4.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≥ |X| ≥ </a:t>
            </a:r>
            <a:r>
              <a:rPr lang="de-DE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de-DE" sz="3600" spc="-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lang="en-US" sz="3600" dirty="0"/>
              <a:t> has nonempty EFM.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5. Matched agents value their piece at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≥1</a:t>
            </a:r>
            <a:r>
              <a:rPr lang="en-US" sz="3600" dirty="0"/>
              <a:t>.</a:t>
            </a:r>
          </a:p>
          <a:p>
            <a:r>
              <a:rPr lang="en-US" sz="3600" dirty="0"/>
              <a:t>    Unmatched agents value given pieces at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</a:t>
            </a:r>
            <a:r>
              <a:rPr lang="en-US" sz="3600" dirty="0"/>
              <a:t>.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6. Unmatched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n-k</a:t>
            </a:r>
            <a:r>
              <a:rPr lang="en-US" sz="3600" dirty="0"/>
              <a:t> agents </a:t>
            </a:r>
            <a:br>
              <a:rPr lang="en-US" sz="3600" dirty="0"/>
            </a:br>
            <a:r>
              <a:rPr lang="en-US" sz="3600" dirty="0"/>
              <a:t>    value remaining cake at &gt;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n-k</a:t>
            </a:r>
            <a:r>
              <a:rPr lang="en-US" sz="3600" dirty="0"/>
              <a:t>.   ***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1AD81D-5604-4202-92F3-5AB16633AAE1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3678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304800" y="145143"/>
            <a:ext cx="9550400" cy="9918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 dirty="0">
                <a:solidFill>
                  <a:srgbClr val="FFFFFF"/>
                </a:solidFill>
                <a:latin typeface="Arial"/>
              </a:rPr>
              <a:t>2 b. EFM in object-allocation</a:t>
            </a:r>
            <a:endParaRPr lang="de-DE" sz="44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56B530-5D69-4133-9C0D-9168AEB0F04E}"/>
              </a:ext>
            </a:extLst>
          </p:cNvPr>
          <p:cNvSpPr txBox="1"/>
          <p:nvPr/>
        </p:nvSpPr>
        <p:spPr>
          <a:xfrm>
            <a:off x="186267" y="1710267"/>
            <a:ext cx="96689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INPUT</a:t>
            </a:r>
            <a:r>
              <a:rPr lang="en-US" sz="36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Some discrete objects (e.g. house, car);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Some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/>
              <a:t> agents with different value-measures  (= additive utilities) over the objects.</a:t>
            </a:r>
          </a:p>
          <a:p>
            <a:r>
              <a:rPr lang="en-US" sz="3600" b="1" dirty="0"/>
              <a:t>OUTPUT</a:t>
            </a:r>
            <a:r>
              <a:rPr lang="en-US" sz="3600" dirty="0"/>
              <a:t>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Each agent gets a bundle worth for him at least his “1-out-of-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600" dirty="0"/>
              <a:t>maximin-share”</a:t>
            </a:r>
            <a:br>
              <a:rPr lang="en-US" sz="3600" dirty="0"/>
            </a:br>
            <a:r>
              <a:rPr lang="en-US" sz="3600" dirty="0"/>
              <a:t> </a:t>
            </a:r>
            <a:r>
              <a:rPr lang="en-US" sz="3600" i="1" dirty="0"/>
              <a:t>(= highest value he could get by dividing all objects into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i="1" dirty="0"/>
              <a:t> piles and getting the worst).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68A4DE-4FD5-48A1-912C-155699C5767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7787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304800" y="145143"/>
            <a:ext cx="9550400" cy="9918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US" sz="4400" b="1" strike="noStrike" spc="-1" dirty="0">
                <a:solidFill>
                  <a:srgbClr val="FFFFFF"/>
                </a:solidFill>
                <a:latin typeface="Arial"/>
              </a:rPr>
              <a:t>2 b. EFM in object-allocation</a:t>
            </a:r>
            <a:endParaRPr lang="de-DE" sz="44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56B530-5D69-4133-9C0D-9168AEB0F04E}"/>
              </a:ext>
            </a:extLst>
          </p:cNvPr>
          <p:cNvSpPr txBox="1"/>
          <p:nvPr/>
        </p:nvSpPr>
        <p:spPr>
          <a:xfrm>
            <a:off x="186267" y="1710267"/>
            <a:ext cx="98943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INPUT</a:t>
            </a:r>
            <a:r>
              <a:rPr lang="en-US" sz="3600" dirty="0"/>
              <a:t>: Discrete objects and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/>
              <a:t> additive agents.</a:t>
            </a:r>
          </a:p>
          <a:p>
            <a:r>
              <a:rPr lang="en-US" sz="3600" b="1" dirty="0"/>
              <a:t>OUTPUT</a:t>
            </a:r>
            <a:r>
              <a:rPr lang="en-US" sz="3600" dirty="0"/>
              <a:t>: 1-out-of-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600" dirty="0"/>
              <a:t>MMS division.</a:t>
            </a:r>
            <a:br>
              <a:rPr lang="en-US" sz="3600" dirty="0"/>
            </a:b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50"/>
                </a:solidFill>
              </a:rPr>
              <a:t>For 2 agents – </a:t>
            </a:r>
            <a:r>
              <a:rPr lang="en-US" sz="3600" i="1" dirty="0">
                <a:solidFill>
                  <a:srgbClr val="00B050"/>
                </a:solidFill>
              </a:rPr>
              <a:t>cut-and-choose</a:t>
            </a:r>
            <a:r>
              <a:rPr lang="en-US" sz="3600" dirty="0">
                <a:solidFill>
                  <a:srgbClr val="00B050"/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For 3 or more agents – </a:t>
            </a:r>
            <a:r>
              <a:rPr lang="en-US" sz="3600" i="1" dirty="0">
                <a:solidFill>
                  <a:srgbClr val="FF0000"/>
                </a:solidFill>
              </a:rPr>
              <a:t>may not exist</a:t>
            </a:r>
            <a:br>
              <a:rPr lang="en-US" sz="3600" i="1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(Procaccia &amp; Wang 2014).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30A0"/>
                </a:solidFill>
              </a:rPr>
              <a:t>1-out-of-</a:t>
            </a:r>
            <a:r>
              <a:rPr lang="en-US" sz="3600" b="1" dirty="0">
                <a:solidFill>
                  <a:srgbClr val="7030A0"/>
                </a:solidFill>
              </a:rPr>
              <a:t>(</a:t>
            </a:r>
            <a:r>
              <a:rPr lang="en-US" sz="36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</a:t>
            </a: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36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7030A0"/>
                </a:solidFill>
              </a:rPr>
              <a:t>MMS division – open problem.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0C0"/>
                </a:solidFill>
              </a:rPr>
              <a:t>1-out-of-</a:t>
            </a:r>
            <a:r>
              <a:rPr lang="en-US" sz="3600" b="1" dirty="0">
                <a:solidFill>
                  <a:srgbClr val="0070C0"/>
                </a:solidFill>
              </a:rPr>
              <a:t>(2</a:t>
            </a:r>
            <a:r>
              <a:rPr lang="en-US" sz="3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70C0"/>
                </a:solidFill>
              </a:rPr>
              <a:t>MMS division – next slide </a:t>
            </a:r>
            <a:r>
              <a:rPr lang="en-US" sz="3600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66E5BE-95F4-4172-860C-C6537C5BA8D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6558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304800" y="145143"/>
            <a:ext cx="9550400" cy="9918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US" sz="4400" b="1" spc="-1" dirty="0">
                <a:solidFill>
                  <a:srgbClr val="FFFFFF"/>
                </a:solidFill>
              </a:rPr>
              <a:t>2 b. EFM in object-allocation</a:t>
            </a:r>
            <a:endParaRPr lang="de-DE" sz="44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56B530-5D69-4133-9C0D-9168AEB0F04E}"/>
              </a:ext>
            </a:extLst>
          </p:cNvPr>
          <p:cNvSpPr txBox="1"/>
          <p:nvPr/>
        </p:nvSpPr>
        <p:spPr>
          <a:xfrm>
            <a:off x="0" y="1379039"/>
            <a:ext cx="10295467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/>
              <a:t>ALGORITHM  </a:t>
            </a:r>
            <a:r>
              <a:rPr lang="en-US" sz="2800" b="1" dirty="0"/>
              <a:t>(Aigner-Horev &amp; Segal-Halevi 2019)</a:t>
            </a:r>
            <a:r>
              <a:rPr lang="en-US" sz="3600" b="1" dirty="0"/>
              <a:t>:</a:t>
            </a:r>
          </a:p>
          <a:p>
            <a:pPr marL="742950" indent="-742950">
              <a:buAutoNum type="arabicPeriod"/>
            </a:pPr>
            <a:r>
              <a:rPr lang="en-US" sz="3600" dirty="0"/>
              <a:t>Normalize 1-out-of-(2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sz="3600" dirty="0"/>
              <a:t>2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/>
              <a:t>MMS to 1. </a:t>
            </a:r>
          </a:p>
          <a:p>
            <a:pPr marL="742950" indent="-742950">
              <a:buAutoNum type="arabicPeriod"/>
            </a:pPr>
            <a:r>
              <a:rPr lang="en-US" sz="3600" dirty="0"/>
              <a:t>A remaining agent makes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/>
              <a:t> bundles worth 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sz="3600" dirty="0"/>
              <a:t>1.</a:t>
            </a:r>
          </a:p>
          <a:p>
            <a:pPr marL="742950" indent="-742950">
              <a:buAutoNum type="arabicPeriod"/>
            </a:pPr>
            <a:r>
              <a:rPr lang="en-US" sz="3600" dirty="0"/>
              <a:t>Construct a bipartite graph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G[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3600" dirty="0"/>
              <a:t> with:</a:t>
            </a:r>
            <a:br>
              <a:rPr lang="en-US" sz="3600" dirty="0"/>
            </a:br>
            <a:r>
              <a:rPr lang="en-US" sz="3600" dirty="0"/>
              <a:t>*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dirty="0"/>
              <a:t> = agents;</a:t>
            </a:r>
            <a:br>
              <a:rPr lang="en-US" sz="3600" dirty="0"/>
            </a:br>
            <a:r>
              <a:rPr lang="en-US" sz="3600" dirty="0"/>
              <a:t>*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600" dirty="0"/>
              <a:t> = bundles;</a:t>
            </a:r>
            <a:br>
              <a:rPr lang="en-US" sz="3600" dirty="0"/>
            </a:br>
            <a:r>
              <a:rPr lang="en-US" sz="3600" dirty="0"/>
              <a:t>* edge = agent values bundle at least 1.</a:t>
            </a:r>
          </a:p>
          <a:p>
            <a:pPr marL="742950" indent="-742950">
              <a:buAutoNum type="arabicPeriod"/>
            </a:pPr>
            <a:r>
              <a:rPr lang="en-US" sz="3600" dirty="0"/>
              <a:t>Find in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G[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3600" dirty="0"/>
              <a:t> a max-size EFM.</a:t>
            </a:r>
          </a:p>
          <a:p>
            <a:pPr marL="742950" indent="-742950">
              <a:buFontTx/>
              <a:buAutoNum type="arabicPeriod"/>
            </a:pPr>
            <a:r>
              <a:rPr lang="en-US" sz="3600" dirty="0"/>
              <a:t>Give each matched bundle to its match.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Tx/>
              <a:buAutoNum type="arabicPeriod"/>
            </a:pPr>
            <a:r>
              <a:rPr lang="en-US" sz="3600" dirty="0"/>
              <a:t>Go back to step 2.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9FC95C-C550-4CBD-9B97-A8A050FBDB0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370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E45FEA-0EAF-403E-955F-0D066824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11" y="5542423"/>
            <a:ext cx="1371951" cy="1371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F09BD5-9344-43D3-864B-1D7837A8E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014" y="5584562"/>
            <a:ext cx="1554702" cy="1548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447F85-A7FA-4816-A111-7732FDA75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470" y="5342095"/>
            <a:ext cx="2149378" cy="1609958"/>
          </a:xfrm>
          <a:prstGeom prst="rect">
            <a:avLst/>
          </a:prstGeom>
        </p:spPr>
      </p:pic>
      <p:sp>
        <p:nvSpPr>
          <p:cNvPr id="48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de-DE" sz="4800" b="1" strike="noStrike" spc="-1" dirty="0">
                <a:solidFill>
                  <a:srgbClr val="FFFFFF"/>
                </a:solidFill>
                <a:latin typeface="Arial"/>
              </a:rPr>
              <a:t>Envy-Free Matching: Metaphor</a:t>
            </a:r>
            <a:endParaRPr lang="de-DE" sz="48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51" name="TextShape 4"/>
          <p:cNvSpPr txBox="1"/>
          <p:nvPr/>
        </p:nvSpPr>
        <p:spPr>
          <a:xfrm>
            <a:off x="226980" y="2114095"/>
            <a:ext cx="554040" cy="71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4400" b="0" strike="noStrike" spc="-1" dirty="0">
                <a:latin typeface="Arial"/>
              </a:rPr>
              <a:t>X</a:t>
            </a:r>
          </a:p>
        </p:txBody>
      </p:sp>
      <p:sp>
        <p:nvSpPr>
          <p:cNvPr id="52" name="TextShape 5"/>
          <p:cNvSpPr txBox="1"/>
          <p:nvPr/>
        </p:nvSpPr>
        <p:spPr>
          <a:xfrm>
            <a:off x="226980" y="5236118"/>
            <a:ext cx="554040" cy="71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4400" b="0" strike="noStrike" spc="-1" dirty="0">
                <a:latin typeface="Arial"/>
              </a:rPr>
              <a:t>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334D37-6795-4B20-82B2-D6F1CBD5B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063" y="2304608"/>
            <a:ext cx="4339902" cy="3329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E0C5EB-D395-424B-A517-BDA69F4490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1951" y="1364272"/>
            <a:ext cx="823308" cy="1163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5D27CB-A6C1-4B56-B62A-7EE832C815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780" y="1310278"/>
            <a:ext cx="914759" cy="12924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40DEB4-8D04-4A30-8F62-0406E78DAAD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3750"/>
          <a:stretch/>
        </p:blipFill>
        <p:spPr>
          <a:xfrm>
            <a:off x="4581280" y="1332608"/>
            <a:ext cx="1043467" cy="972000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EC510F4-3380-44B1-82AE-ADA5DE5FE5BF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7387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304800" y="145143"/>
            <a:ext cx="9550400" cy="9918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US" sz="4400" b="1" spc="-1" dirty="0">
                <a:solidFill>
                  <a:srgbClr val="FFFFFF"/>
                </a:solidFill>
              </a:rPr>
              <a:t>2 b. EFM in object-allocation</a:t>
            </a:r>
            <a:endParaRPr lang="de-DE" sz="44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56B530-5D69-4133-9C0D-9168AEB0F04E}"/>
              </a:ext>
            </a:extLst>
          </p:cNvPr>
          <p:cNvSpPr txBox="1"/>
          <p:nvPr/>
        </p:nvSpPr>
        <p:spPr>
          <a:xfrm>
            <a:off x="93133" y="1364222"/>
            <a:ext cx="98943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Proof of correctness.</a:t>
            </a:r>
            <a:br>
              <a:rPr lang="en-US" sz="3600" i="1" dirty="0"/>
            </a:br>
            <a:endParaRPr lang="en-US" sz="3600" i="1" dirty="0"/>
          </a:p>
          <a:p>
            <a:r>
              <a:rPr lang="en-US" sz="3600" dirty="0"/>
              <a:t>4.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3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≥ |X| ≥ </a:t>
            </a:r>
            <a:r>
              <a:rPr lang="de-DE" sz="36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de-DE" sz="3600" spc="-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</a:t>
            </a:r>
            <a:r>
              <a:rPr lang="en-US" sz="3600" dirty="0"/>
              <a:t> has nonempty EFM.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5. Matched agents value their bundle at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≥1</a:t>
            </a:r>
            <a:r>
              <a:rPr lang="en-US" sz="3600" dirty="0"/>
              <a:t>.</a:t>
            </a:r>
          </a:p>
          <a:p>
            <a:r>
              <a:rPr lang="en-US" sz="3600" dirty="0"/>
              <a:t>  Unmatched agents value given bundles at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</a:t>
            </a:r>
            <a:r>
              <a:rPr lang="en-US" sz="3600" dirty="0"/>
              <a:t>.</a:t>
            </a:r>
            <a:br>
              <a:rPr lang="en-US" sz="3600" dirty="0"/>
            </a:br>
            <a:endParaRPr lang="en-US" sz="3600" dirty="0"/>
          </a:p>
          <a:p>
            <a:r>
              <a:rPr lang="en-US" sz="3600" i="1" dirty="0"/>
              <a:t>6. Technical lemma</a:t>
            </a:r>
            <a:r>
              <a:rPr lang="en-US" sz="3600" dirty="0"/>
              <a:t>: Each of the unmatched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n-k</a:t>
            </a:r>
            <a:r>
              <a:rPr lang="en-US" sz="3600" dirty="0"/>
              <a:t> agents can divide the remaining objects into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n-k</a:t>
            </a:r>
            <a:r>
              <a:rPr lang="en-US" sz="3600" dirty="0"/>
              <a:t> bundles worth at least 1.   ***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7699B1-57CB-4DB3-A06A-CBDB3D1BFF9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2668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304800" y="145143"/>
            <a:ext cx="9550400" cy="9918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US" sz="4400" b="1" spc="-1" dirty="0">
                <a:solidFill>
                  <a:srgbClr val="FFFFFF"/>
                </a:solidFill>
              </a:rPr>
              <a:t>2 b. EFM in object-allocation</a:t>
            </a:r>
            <a:endParaRPr lang="de-DE" sz="44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56B530-5D69-4133-9C0D-9168AEB0F04E}"/>
              </a:ext>
            </a:extLst>
          </p:cNvPr>
          <p:cNvSpPr txBox="1"/>
          <p:nvPr/>
        </p:nvSpPr>
        <p:spPr>
          <a:xfrm>
            <a:off x="93133" y="1364222"/>
            <a:ext cx="98943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similar algorithm can find an algorithm for:</a:t>
            </a:r>
            <a:br>
              <a:rPr lang="en-US" sz="3600" dirty="0"/>
            </a:b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dirty="0"/>
              <a:t>-out-of-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-2) </a:t>
            </a:r>
            <a:r>
              <a:rPr lang="en-US" sz="3600" dirty="0"/>
              <a:t>MMS allocation;</a:t>
            </a:r>
            <a:br>
              <a:rPr lang="en-US" sz="3600" dirty="0"/>
            </a:b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r>
              <a:rPr lang="en-US" sz="3600" dirty="0"/>
              <a:t>-out-of-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-2) </a:t>
            </a:r>
            <a:r>
              <a:rPr lang="en-US" sz="3600" dirty="0"/>
              <a:t>MMS allocation, for any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600" dirty="0"/>
              <a:t>;</a:t>
            </a:r>
            <a:br>
              <a:rPr lang="en-US" sz="3600" dirty="0"/>
            </a:b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2/3</a:t>
            </a:r>
            <a:r>
              <a:rPr lang="en-US" sz="3600" dirty="0"/>
              <a:t>-fraction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600" dirty="0"/>
              <a:t>-out-of-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600" dirty="0"/>
              <a:t> MMS allocation;</a:t>
            </a:r>
            <a:br>
              <a:rPr lang="en-US" sz="3600" dirty="0"/>
            </a:b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An individual criterion for each agent.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7699B1-57CB-4DB3-A06A-CBDB3D1BFF9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7099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304800" y="145143"/>
            <a:ext cx="9550400" cy="9918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US" sz="4400" b="1" spc="-1" dirty="0">
                <a:solidFill>
                  <a:srgbClr val="FFFFFF"/>
                </a:solidFill>
              </a:rPr>
              <a:t>Future Work Ideas</a:t>
            </a:r>
            <a:endParaRPr lang="de-DE" sz="44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3BB28-BCEE-42FF-892F-EE4B2EC13A2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B99C2483-ACFE-45C5-9795-E2967829DE36}"/>
              </a:ext>
            </a:extLst>
          </p:cNvPr>
          <p:cNvSpPr txBox="1"/>
          <p:nvPr/>
        </p:nvSpPr>
        <p:spPr>
          <a:xfrm>
            <a:off x="112712" y="1442129"/>
            <a:ext cx="9855200" cy="519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lang="de-DE" sz="4000" b="1" strike="noStrike" spc="-1" dirty="0">
                <a:latin typeface="Arial"/>
              </a:rPr>
              <a:t> Graph theory questions:</a:t>
            </a:r>
            <a:br>
              <a:rPr dirty="0"/>
            </a:br>
            <a:r>
              <a:rPr lang="de-DE" sz="4000" b="1" strike="noStrike" spc="-1" dirty="0">
                <a:latin typeface="Arial"/>
              </a:rPr>
              <a:t>* </a:t>
            </a:r>
            <a:r>
              <a:rPr lang="en-US" sz="4000" dirty="0"/>
              <a:t>EFM in weighted graphs;</a:t>
            </a:r>
            <a:br>
              <a:rPr lang="en-US" sz="4000" dirty="0"/>
            </a:br>
            <a:r>
              <a:rPr lang="en-US" sz="4000" dirty="0"/>
              <a:t>* EFM in non-bipartite graphs;</a:t>
            </a:r>
            <a:br>
              <a:rPr lang="en-US" sz="4000" dirty="0"/>
            </a:br>
            <a:r>
              <a:rPr lang="en-US" sz="4000" dirty="0"/>
              <a:t>* Envy-free 1-to-many matchings;</a:t>
            </a:r>
            <a:br>
              <a:rPr lang="en-US" sz="4000" dirty="0"/>
            </a:br>
            <a:r>
              <a:rPr lang="en-US" sz="4000" dirty="0"/>
              <a:t>* “Envy-free except 1” matchings.</a:t>
            </a:r>
            <a:br>
              <a:rPr lang="en-US" sz="4000" dirty="0"/>
            </a:br>
            <a:endParaRPr lang="en-US" sz="4000" dirty="0"/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lang="en-US" sz="4000" b="0" strike="noStrike" spc="-1" dirty="0">
                <a:latin typeface="Arial"/>
              </a:rPr>
              <a:t> </a:t>
            </a:r>
            <a:r>
              <a:rPr lang="en-US" sz="4000" b="1" strike="noStrike" spc="-1" dirty="0">
                <a:latin typeface="Arial"/>
              </a:rPr>
              <a:t>Fair division questions</a:t>
            </a:r>
            <a:r>
              <a:rPr lang="en-US" sz="4000" b="0" strike="noStrike" spc="-1" dirty="0">
                <a:latin typeface="Arial"/>
              </a:rPr>
              <a:t>:</a:t>
            </a:r>
            <a:br>
              <a:rPr lang="en-US" sz="4000" b="0" strike="noStrike" spc="-1" dirty="0">
                <a:latin typeface="Arial"/>
              </a:rPr>
            </a:br>
            <a:r>
              <a:rPr lang="de-DE" sz="4000" b="0" strike="noStrike" spc="-1" dirty="0">
                <a:latin typeface="Arial"/>
              </a:rPr>
              <a:t>* What else can be solved with EFM?</a:t>
            </a:r>
          </a:p>
        </p:txBody>
      </p:sp>
    </p:spTree>
    <p:extLst>
      <p:ext uri="{BB962C8B-B14F-4D97-AF65-F5344CB8AC3E}">
        <p14:creationId xmlns:p14="http://schemas.microsoft.com/office/powerpoint/2010/main" val="1825585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304800" y="145143"/>
            <a:ext cx="9550400" cy="9918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US" sz="4400" b="1" spc="-1" dirty="0">
                <a:solidFill>
                  <a:srgbClr val="FFFFFF"/>
                </a:solidFill>
              </a:rPr>
              <a:t>Acknowledgments</a:t>
            </a:r>
            <a:endParaRPr lang="de-DE" sz="44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3BB28-BCEE-42FF-892F-EE4B2EC13A2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A5889-AB92-4562-9FA3-549A2AC43D43}"/>
              </a:ext>
            </a:extLst>
          </p:cNvPr>
          <p:cNvSpPr txBox="1"/>
          <p:nvPr/>
        </p:nvSpPr>
        <p:spPr>
          <a:xfrm>
            <a:off x="-1" y="1689909"/>
            <a:ext cx="1008062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Zur Luria</a:t>
            </a:r>
          </a:p>
          <a:p>
            <a:pPr algn="ctr"/>
            <a:r>
              <a:rPr lang="en-US" sz="4800" dirty="0"/>
              <a:t>Yuval Filmus</a:t>
            </a:r>
          </a:p>
          <a:p>
            <a:pPr algn="ctr"/>
            <a:r>
              <a:rPr lang="en-US" sz="4800" dirty="0"/>
              <a:t>Thomas Klimpel</a:t>
            </a:r>
          </a:p>
          <a:p>
            <a:pPr algn="ctr"/>
            <a:endParaRPr lang="en-US" sz="4800" dirty="0"/>
          </a:p>
          <a:p>
            <a:pPr algn="ctr"/>
            <a:r>
              <a:rPr lang="en-US" sz="6600" dirty="0">
                <a:solidFill>
                  <a:srgbClr val="0070C0"/>
                </a:solidFill>
              </a:rPr>
              <a:t>Thank you for coming </a:t>
            </a:r>
            <a:r>
              <a:rPr lang="en-US" sz="6600" dirty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  <a:endParaRPr lang="en-IL" sz="6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16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de-DE" sz="4800" b="1" strike="noStrike" spc="-1" dirty="0">
                <a:solidFill>
                  <a:srgbClr val="FFFFFF"/>
                </a:solidFill>
                <a:latin typeface="Arial"/>
              </a:rPr>
              <a:t>Envy-Free Matching: Existence</a:t>
            </a:r>
            <a:endParaRPr lang="de-DE" sz="48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A3706B-836F-4417-B3FF-745F780AC7E5}"/>
              </a:ext>
            </a:extLst>
          </p:cNvPr>
          <p:cNvSpPr txBox="1"/>
          <p:nvPr/>
        </p:nvSpPr>
        <p:spPr>
          <a:xfrm>
            <a:off x="285750" y="1943100"/>
            <a:ext cx="9681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Question</a:t>
            </a:r>
            <a:r>
              <a:rPr lang="en-US" sz="4000" dirty="0"/>
              <a:t>. Does an EFM always exist?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F58CC8-DC94-4085-BE47-5CB79E8FF36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316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de-DE" sz="4800" b="1" strike="noStrike" spc="-1" dirty="0">
                <a:solidFill>
                  <a:srgbClr val="FFFFFF"/>
                </a:solidFill>
                <a:latin typeface="Arial"/>
              </a:rPr>
              <a:t>Envy-Free Matching: Existence</a:t>
            </a:r>
            <a:endParaRPr lang="de-DE" sz="48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5253F-388D-4860-9683-4113AC9B9BE1}"/>
              </a:ext>
            </a:extLst>
          </p:cNvPr>
          <p:cNvSpPr txBox="1"/>
          <p:nvPr/>
        </p:nvSpPr>
        <p:spPr>
          <a:xfrm>
            <a:off x="285750" y="1943100"/>
            <a:ext cx="96812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Question</a:t>
            </a:r>
            <a:r>
              <a:rPr lang="en-US" sz="4000" dirty="0"/>
              <a:t>. Does an EFM always exist?</a:t>
            </a:r>
          </a:p>
          <a:p>
            <a:endParaRPr lang="en-US" sz="4000" dirty="0"/>
          </a:p>
          <a:p>
            <a:r>
              <a:rPr lang="en-US" sz="4000" b="1" dirty="0"/>
              <a:t>Answer</a:t>
            </a:r>
            <a:r>
              <a:rPr lang="en-US" sz="4000" dirty="0"/>
              <a:t>. Yes – the empty-matching is EF.</a:t>
            </a:r>
            <a:endParaRPr lang="en-IL" sz="4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54AD2-580F-4CE1-BCAC-0B51B43F4460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531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de-DE" sz="4800" b="1" strike="noStrike" spc="-1" dirty="0">
                <a:solidFill>
                  <a:srgbClr val="FFFFFF"/>
                </a:solidFill>
                <a:latin typeface="Arial"/>
              </a:rPr>
              <a:t>Envy-Free Matching: Existence</a:t>
            </a:r>
            <a:endParaRPr lang="de-DE" sz="48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5253F-388D-4860-9683-4113AC9B9BE1}"/>
              </a:ext>
            </a:extLst>
          </p:cNvPr>
          <p:cNvSpPr txBox="1"/>
          <p:nvPr/>
        </p:nvSpPr>
        <p:spPr>
          <a:xfrm>
            <a:off x="285750" y="1943100"/>
            <a:ext cx="96812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Question</a:t>
            </a:r>
            <a:r>
              <a:rPr lang="en-US" sz="4000" dirty="0"/>
              <a:t>. Does an EFM always exist?</a:t>
            </a:r>
          </a:p>
          <a:p>
            <a:endParaRPr lang="en-US" sz="4000" dirty="0"/>
          </a:p>
          <a:p>
            <a:r>
              <a:rPr lang="en-US" sz="4000" b="1" dirty="0"/>
              <a:t>Answer</a:t>
            </a:r>
            <a:r>
              <a:rPr lang="en-US" sz="4000" dirty="0"/>
              <a:t>. Yes – the empty-matching is EF.</a:t>
            </a:r>
          </a:p>
          <a:p>
            <a:endParaRPr lang="en-US" sz="4000" dirty="0"/>
          </a:p>
          <a:p>
            <a:r>
              <a:rPr lang="en-US" sz="4000" b="1" dirty="0"/>
              <a:t>Question 2</a:t>
            </a:r>
            <a:r>
              <a:rPr lang="en-US" sz="4000" dirty="0"/>
              <a:t>. Does a non-empty EFM always exist?</a:t>
            </a:r>
            <a:endParaRPr lang="en-IL" sz="4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74A88A-8327-4C4A-AA85-E94EE80264C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705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de-DE" sz="4800" b="1" strike="noStrike" spc="-1" dirty="0">
                <a:solidFill>
                  <a:srgbClr val="FFFFFF"/>
                </a:solidFill>
                <a:latin typeface="Arial"/>
              </a:rPr>
              <a:t>Envy-Free Matching: Existence</a:t>
            </a:r>
            <a:endParaRPr lang="de-DE" sz="4800" b="1" strike="noStrike" spc="-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5253F-388D-4860-9683-4113AC9B9BE1}"/>
              </a:ext>
            </a:extLst>
          </p:cNvPr>
          <p:cNvSpPr txBox="1"/>
          <p:nvPr/>
        </p:nvSpPr>
        <p:spPr>
          <a:xfrm>
            <a:off x="285750" y="1943100"/>
            <a:ext cx="96812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Question</a:t>
            </a:r>
            <a:r>
              <a:rPr lang="en-US" sz="4000" dirty="0"/>
              <a:t>. Does an EFM always exist?</a:t>
            </a:r>
          </a:p>
          <a:p>
            <a:endParaRPr lang="en-US" sz="4000" dirty="0"/>
          </a:p>
          <a:p>
            <a:r>
              <a:rPr lang="en-US" sz="4000" b="1" dirty="0"/>
              <a:t>Answer</a:t>
            </a:r>
            <a:r>
              <a:rPr lang="en-US" sz="4000" dirty="0"/>
              <a:t>. Yes – the empty-matching is EF.</a:t>
            </a:r>
          </a:p>
          <a:p>
            <a:endParaRPr lang="en-US" sz="4000" dirty="0"/>
          </a:p>
          <a:p>
            <a:r>
              <a:rPr lang="en-US" sz="4000" b="1" dirty="0"/>
              <a:t>Question 2</a:t>
            </a:r>
            <a:r>
              <a:rPr lang="en-US" sz="4000" dirty="0"/>
              <a:t>. Does a non-empty EFM always exist?</a:t>
            </a:r>
          </a:p>
          <a:p>
            <a:endParaRPr lang="en-US" sz="4000" dirty="0"/>
          </a:p>
          <a:p>
            <a:r>
              <a:rPr lang="en-US" sz="4000" b="1" dirty="0"/>
              <a:t>Answer 2</a:t>
            </a:r>
            <a:r>
              <a:rPr lang="en-US" sz="4000" dirty="0"/>
              <a:t>. No </a:t>
            </a:r>
            <a:r>
              <a:rPr lang="en-US" sz="4000" dirty="0">
                <a:sym typeface="Wingdings" panose="05000000000000000000" pitchFamily="2" charset="2"/>
              </a:rPr>
              <a:t> </a:t>
            </a:r>
            <a:endParaRPr lang="en-IL" sz="4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74A88A-8327-4C4A-AA85-E94EE80264CB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773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de-DE" sz="4800" b="1" strike="noStrike" spc="-1" dirty="0">
                <a:solidFill>
                  <a:schemeClr val="bg1"/>
                </a:solidFill>
                <a:latin typeface="Open Sans"/>
              </a:rPr>
              <a:t>Non-empty vs. empty EFM</a:t>
            </a:r>
          </a:p>
        </p:txBody>
      </p:sp>
      <p:sp>
        <p:nvSpPr>
          <p:cNvPr id="55" name="TextShape 2"/>
          <p:cNvSpPr txBox="1"/>
          <p:nvPr/>
        </p:nvSpPr>
        <p:spPr>
          <a:xfrm>
            <a:off x="182880" y="1387800"/>
            <a:ext cx="554040" cy="71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4400" b="0" strike="noStrike" spc="-1" dirty="0">
                <a:latin typeface="Arial"/>
              </a:rPr>
              <a:t>X</a:t>
            </a:r>
          </a:p>
        </p:txBody>
      </p:sp>
      <p:sp>
        <p:nvSpPr>
          <p:cNvPr id="56" name="TextShape 3"/>
          <p:cNvSpPr txBox="1"/>
          <p:nvPr/>
        </p:nvSpPr>
        <p:spPr>
          <a:xfrm>
            <a:off x="189720" y="3308040"/>
            <a:ext cx="554040" cy="71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4400" b="0" strike="noStrike" spc="-1" dirty="0">
                <a:latin typeface="Arial"/>
              </a:rPr>
              <a:t>Y</a:t>
            </a:r>
          </a:p>
        </p:txBody>
      </p:sp>
      <p:pic>
        <p:nvPicPr>
          <p:cNvPr id="57" name="Picture 56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1005840" y="1576440"/>
            <a:ext cx="8961120" cy="2264040"/>
          </a:xfrm>
          <a:prstGeom prst="rect">
            <a:avLst/>
          </a:prstGeom>
          <a:ln>
            <a:noFill/>
          </a:ln>
        </p:spPr>
      </p:pic>
      <p:sp>
        <p:nvSpPr>
          <p:cNvPr id="58" name="TextShape 4"/>
          <p:cNvSpPr txBox="1"/>
          <p:nvPr/>
        </p:nvSpPr>
        <p:spPr>
          <a:xfrm>
            <a:off x="365760" y="5194800"/>
            <a:ext cx="4023360" cy="65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4000" b="0" strike="noStrike" spc="-1" dirty="0">
                <a:latin typeface="Arial"/>
              </a:rPr>
              <a:t>Non-empty EFM</a:t>
            </a:r>
          </a:p>
        </p:txBody>
      </p:sp>
      <p:sp>
        <p:nvSpPr>
          <p:cNvPr id="59" name="TextShape 5"/>
          <p:cNvSpPr txBox="1"/>
          <p:nvPr/>
        </p:nvSpPr>
        <p:spPr>
          <a:xfrm>
            <a:off x="5394960" y="5194800"/>
            <a:ext cx="4389120" cy="657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de-DE" sz="4000" b="0" strike="noStrike" spc="-1">
                <a:latin typeface="Arial"/>
              </a:rPr>
              <a:t>Only empty EFM</a:t>
            </a:r>
          </a:p>
        </p:txBody>
      </p:sp>
      <p:sp>
        <p:nvSpPr>
          <p:cNvPr id="60" name="Line 6"/>
          <p:cNvSpPr/>
          <p:nvPr/>
        </p:nvSpPr>
        <p:spPr>
          <a:xfrm flipH="1" flipV="1">
            <a:off x="2011680" y="4114800"/>
            <a:ext cx="274320" cy="1080000"/>
          </a:xfrm>
          <a:prstGeom prst="line">
            <a:avLst/>
          </a:prstGeom>
          <a:ln w="914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Line 7"/>
          <p:cNvSpPr/>
          <p:nvPr/>
        </p:nvSpPr>
        <p:spPr>
          <a:xfrm flipH="1" flipV="1">
            <a:off x="5760720" y="4114800"/>
            <a:ext cx="274320" cy="1080000"/>
          </a:xfrm>
          <a:prstGeom prst="line">
            <a:avLst/>
          </a:prstGeom>
          <a:ln w="914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Line 8"/>
          <p:cNvSpPr/>
          <p:nvPr/>
        </p:nvSpPr>
        <p:spPr>
          <a:xfrm flipV="1">
            <a:off x="8138160" y="4114800"/>
            <a:ext cx="274320" cy="1080000"/>
          </a:xfrm>
          <a:prstGeom prst="line">
            <a:avLst/>
          </a:prstGeom>
          <a:ln w="914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9C87AC-3D55-45D1-ADAD-A7ABB2B5A9F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-139680"/>
            <a:ext cx="9462960" cy="171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de-DE" sz="4800" b="1" strike="noStrike" spc="-1">
                <a:solidFill>
                  <a:srgbClr val="FFFFFF"/>
                </a:solidFill>
                <a:latin typeface="Arial"/>
              </a:rPr>
              <a:t>Questions</a:t>
            </a:r>
            <a:endParaRPr lang="de-DE" sz="4800" b="1" strike="noStrike" spc="-1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580040"/>
            <a:ext cx="8869680" cy="5193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lang="de-DE" sz="4000" b="1" strike="noStrike" spc="-1" dirty="0">
                <a:latin typeface="Arial"/>
              </a:rPr>
              <a:t> Graph theory questions:</a:t>
            </a:r>
            <a:br>
              <a:rPr dirty="0"/>
            </a:br>
            <a:r>
              <a:rPr lang="de-DE" sz="4000" b="1" strike="noStrike" spc="-1" dirty="0">
                <a:latin typeface="Arial"/>
              </a:rPr>
              <a:t>* </a:t>
            </a:r>
            <a:r>
              <a:rPr lang="de-DE" sz="4000" b="0" strike="noStrike" spc="-1" dirty="0">
                <a:latin typeface="Arial"/>
              </a:rPr>
              <a:t>When does a non-empty</a:t>
            </a:r>
            <a:br>
              <a:rPr dirty="0"/>
            </a:br>
            <a:r>
              <a:rPr lang="de-DE" sz="4000" b="0" strike="noStrike" spc="-1" dirty="0">
                <a:latin typeface="Arial"/>
              </a:rPr>
              <a:t>  envy-free matching exists?</a:t>
            </a:r>
            <a:br>
              <a:rPr dirty="0"/>
            </a:br>
            <a:r>
              <a:rPr lang="de-DE" sz="4000" b="0" strike="noStrike" spc="-1" dirty="0">
                <a:latin typeface="Arial"/>
              </a:rPr>
              <a:t>* How to find an envy-free matching </a:t>
            </a:r>
            <a:br>
              <a:rPr dirty="0"/>
            </a:br>
            <a:r>
              <a:rPr lang="de-DE" sz="4000" b="0" strike="noStrike" spc="-1" dirty="0">
                <a:latin typeface="Arial"/>
              </a:rPr>
              <a:t>  of maximum size?</a:t>
            </a:r>
            <a:br>
              <a:rPr dirty="0"/>
            </a:br>
            <a:r>
              <a:rPr lang="de-DE" sz="4000" b="0" strike="noStrike" spc="-1" dirty="0">
                <a:latin typeface="Arial"/>
              </a:rPr>
              <a:t> </a:t>
            </a: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lang="de-DE" sz="4000" b="1" strike="noStrike" spc="-1" dirty="0">
                <a:latin typeface="Arial"/>
              </a:rPr>
              <a:t>Fair division questions</a:t>
            </a:r>
            <a:r>
              <a:rPr lang="de-DE" sz="4000" b="0" strike="noStrike" spc="-1" dirty="0">
                <a:latin typeface="Arial"/>
              </a:rPr>
              <a:t>: </a:t>
            </a:r>
            <a:br>
              <a:rPr dirty="0"/>
            </a:br>
            <a:r>
              <a:rPr lang="de-DE" sz="4000" b="0" strike="noStrike" spc="-1" dirty="0">
                <a:latin typeface="Arial"/>
              </a:rPr>
              <a:t>* What can we do with </a:t>
            </a:r>
            <a:br>
              <a:rPr dirty="0"/>
            </a:br>
            <a:r>
              <a:rPr lang="de-DE" sz="4000" b="0" strike="noStrike" spc="-1" dirty="0">
                <a:latin typeface="Arial"/>
              </a:rPr>
              <a:t>   the unmatched vertices?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1AF094-39E5-4657-AF8A-1A517CC217A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 algn="ctr"/>
            <a:r>
              <a:rPr lang="en-US" sz="1400" spc="-1">
                <a:latin typeface="Times New Roman"/>
              </a:rPr>
              <a:t>Envy-free Matchings in Bipartite Graphs                  Erel Segal-Halevi &amp; Elad Aigner-Horev</a:t>
            </a:r>
            <a:endParaRPr lang="de-DE" sz="1400" spc="-1" dirty="0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1474</Words>
  <Application>Microsoft Office PowerPoint</Application>
  <PresentationFormat>Custom</PresentationFormat>
  <Paragraphs>237</Paragraphs>
  <Slides>33</Slides>
  <Notes>19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Open Sans</vt:lpstr>
      <vt:lpstr>StarSymbol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</dc:creator>
  <dc:description/>
  <cp:lastModifiedBy>דוד אראל סגל הלוי/David Erel Segal Halevi</cp:lastModifiedBy>
  <cp:revision>2037</cp:revision>
  <dcterms:created xsi:type="dcterms:W3CDTF">2017-05-17T17:25:31Z</dcterms:created>
  <dcterms:modified xsi:type="dcterms:W3CDTF">2019-07-05T14:37:38Z</dcterms:modified>
  <dc:language>en-US</dc:language>
</cp:coreProperties>
</file>