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28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tif" ContentType="image/tiff"/>
  <Override PartName="/ppt/media/image7.png" ContentType="image/png"/>
  <Override PartName="/ppt/media/image24.png" ContentType="image/png"/>
  <Override PartName="/ppt/media/image5.tif" ContentType="image/tiff"/>
  <Override PartName="/ppt/media/image6.jpeg" ContentType="image/jpeg"/>
  <Override PartName="/ppt/media/image23.jpeg" ContentType="image/jpeg"/>
  <Override PartName="/ppt/media/image8.png" ContentType="image/png"/>
  <Override PartName="/ppt/media/image9.jpeg" ContentType="image/jpeg"/>
  <Override PartName="/ppt/media/image10.jpeg" ContentType="image/jpeg"/>
  <Override PartName="/ppt/media/image11.jpeg" ContentType="image/jpeg"/>
  <Override PartName="/ppt/media/image18.jpeg" ContentType="image/jpe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35.jpeg" ContentType="image/jpeg"/>
  <Override PartName="/ppt/media/image15.png" ContentType="image/png"/>
  <Override PartName="/ppt/media/image16.jpeg" ContentType="image/jpeg"/>
  <Override PartName="/ppt/media/image17.jpeg" ContentType="image/jpeg"/>
  <Override PartName="/ppt/media/image44.png" ContentType="image/png"/>
  <Override PartName="/ppt/media/image20.jpeg" ContentType="image/jpeg"/>
  <Override PartName="/ppt/media/image54.png" ContentType="image/png"/>
  <Override PartName="/ppt/media/image21.jpeg" ContentType="image/jpeg"/>
  <Override PartName="/ppt/media/image22.jpeg" ContentType="image/jpeg"/>
  <Override PartName="/ppt/media/image36.jpeg" ContentType="image/jpeg"/>
  <Override PartName="/ppt/media/image25.png" ContentType="image/png"/>
  <Override PartName="/ppt/media/image26.png" ContentType="image/png"/>
  <Override PartName="/ppt/media/image47.png" ContentType="image/png"/>
  <Override PartName="/ppt/media/image27.jpeg" ContentType="image/jpeg"/>
  <Override PartName="/ppt/media/image29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48.jpeg" ContentType="image/jpeg"/>
  <Override PartName="/ppt/media/image33.png" ContentType="image/png"/>
  <Override PartName="/ppt/media/image34.jpeg" ContentType="image/jpeg"/>
  <Override PartName="/ppt/media/image37.jpeg" ContentType="image/jpeg"/>
  <Override PartName="/ppt/media/image45.png" ContentType="image/png"/>
  <Override PartName="/ppt/media/image38.jpeg" ContentType="image/jpe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9.jpeg" ContentType="image/jpeg"/>
  <Override PartName="/ppt/media/image43.png" ContentType="image/png"/>
  <Override PartName="/ppt/media/image46.png" ContentType="image/png"/>
  <Override PartName="/ppt/media/image50.jpeg" ContentType="image/jpeg"/>
  <Override PartName="/ppt/media/image51.jpeg" ContentType="image/jpeg"/>
  <Override PartName="/ppt/media/image52.png" ContentType="image/png"/>
  <Override PartName="/ppt/media/image5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11408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11408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80" y="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>
            <a:normAutofit fontScale="36000"/>
          </a:bodyPr>
          <a:p>
            <a:r>
              <a:rPr b="1" lang="de-DE" sz="48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86360" y="72511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3760" y="72511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47712C4-4DFA-4ED9-820A-6C727B54B58A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-114840" y="0"/>
            <a:ext cx="10253520" cy="1280160"/>
          </a:xfrm>
          <a:prstGeom prst="rect">
            <a:avLst/>
          </a:prstGeom>
          <a:gradFill rotWithShape="0">
            <a:gsLst>
              <a:gs pos="0">
                <a:srgbClr val="80d5ff"/>
              </a:gs>
              <a:gs pos="50000">
                <a:srgbClr val="000080"/>
              </a:gs>
              <a:gs pos="100000">
                <a:srgbClr val="80d5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jpeg"/><Relationship Id="rId3" Type="http://schemas.openxmlformats.org/officeDocument/2006/relationships/image" Target="../media/image50.jpeg"/><Relationship Id="rId4" Type="http://schemas.openxmlformats.org/officeDocument/2006/relationships/image" Target="../media/image51.jpe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jpeg"/><Relationship Id="rId9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-91440" y="1040040"/>
            <a:ext cx="10332720" cy="340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de-DE" sz="7200" spc="-1" strike="noStrike">
                <a:solidFill>
                  <a:srgbClr val="333333"/>
                </a:solidFill>
                <a:latin typeface="Arial"/>
              </a:rPr>
              <a:t>Fair Division</a:t>
            </a:r>
            <a:br/>
            <a:r>
              <a:rPr b="1" lang="de-DE" sz="7200" spc="-1" strike="noStrike">
                <a:solidFill>
                  <a:srgbClr val="333333"/>
                </a:solidFill>
                <a:latin typeface="Arial"/>
              </a:rPr>
              <a:t>with Minimal Sharing</a:t>
            </a:r>
            <a:endParaRPr b="1" lang="de-DE" sz="72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44" name="Picture 6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57200" y="452880"/>
            <a:ext cx="6675120" cy="4615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7067880" y="452880"/>
            <a:ext cx="2533320" cy="4597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ffffff"/>
                </a:solidFill>
                <a:latin typeface="Arial"/>
                <a:ea typeface="WenQuanYi Micro Hei"/>
              </a:rPr>
              <a:t>(Ezekiel 47:14)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8213400" y="4383720"/>
            <a:ext cx="1737360" cy="7369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7" name="TextShape 3"/>
          <p:cNvSpPr txBox="1"/>
          <p:nvPr/>
        </p:nvSpPr>
        <p:spPr>
          <a:xfrm>
            <a:off x="91440" y="4297680"/>
            <a:ext cx="9859320" cy="336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3600" spc="-1" strike="noStrike" cap="all">
                <a:solidFill>
                  <a:srgbClr val="0000ff"/>
                </a:solidFill>
                <a:latin typeface="Arial"/>
                <a:ea typeface="DINCondensed-Bold"/>
              </a:rPr>
              <a:t>Erel Segal-Halevi </a:t>
            </a:r>
            <a:br/>
            <a:r>
              <a:rPr b="1" lang="en-US" sz="3600" spc="-1" strike="noStrike" cap="all">
                <a:solidFill>
                  <a:srgbClr val="c82505"/>
                </a:solidFill>
                <a:latin typeface="Arial"/>
                <a:ea typeface="DINCondensed-Bold"/>
              </a:rPr>
              <a:t>            </a:t>
            </a:r>
            <a:r>
              <a:rPr b="1" lang="en-US" sz="3600" spc="-1" strike="noStrike" cap="all">
                <a:solidFill>
                  <a:srgbClr val="838787"/>
                </a:solidFill>
                <a:latin typeface="Arial"/>
                <a:ea typeface="DINCondensed-Bold"/>
              </a:rPr>
              <a:t>(Ariel University)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3600" spc="-1" strike="noStrike" cap="all">
                <a:solidFill>
                  <a:srgbClr val="838787"/>
                </a:solidFill>
                <a:latin typeface="Arial"/>
                <a:ea typeface="DINCondensed-Bold"/>
              </a:rPr>
              <a:t>with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3600" spc="-1" strike="noStrike" cap="all">
                <a:solidFill>
                  <a:srgbClr val="0000ff"/>
                </a:solidFill>
                <a:latin typeface="Arial"/>
                <a:ea typeface="DINCondensed-Bold"/>
              </a:rPr>
              <a:t>Fedor Sandomirskiy </a:t>
            </a:r>
            <a:br/>
            <a:r>
              <a:rPr b="1" lang="en-US" sz="3600" spc="-1" strike="noStrike" cap="all">
                <a:solidFill>
                  <a:srgbClr val="c82505"/>
                </a:solidFill>
                <a:latin typeface="Arial"/>
                <a:ea typeface="DINCondensed-Bold"/>
              </a:rPr>
              <a:t>     </a:t>
            </a:r>
            <a:r>
              <a:rPr b="1" lang="en-US" sz="3600" spc="-1" strike="noStrike" cap="all">
                <a:solidFill>
                  <a:srgbClr val="838787"/>
                </a:solidFill>
                <a:latin typeface="Arial"/>
                <a:ea typeface="DINCondensed-Bold"/>
              </a:rPr>
              <a:t>(Technion / </a:t>
            </a:r>
            <a:r>
              <a:rPr b="1" lang="de-DE" sz="3600" spc="-1" strike="noStrike" cap="all">
                <a:solidFill>
                  <a:srgbClr val="838787"/>
                </a:solidFill>
                <a:latin typeface="Arial"/>
                <a:ea typeface="DINCondensed-Bold"/>
              </a:rPr>
              <a:t>HSE ST. Petersburg</a:t>
            </a:r>
            <a:r>
              <a:rPr b="1" lang="en-US" sz="3600" spc="-1" strike="noStrike" cap="all">
                <a:solidFill>
                  <a:srgbClr val="838787"/>
                </a:solidFill>
                <a:latin typeface="Arial"/>
                <a:ea typeface="DINCondensed-Bold"/>
              </a:rPr>
              <a:t>)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de-DE" sz="3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9052560" y="6017400"/>
            <a:ext cx="868680" cy="12063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49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7315200" y="5991480"/>
            <a:ext cx="1476360" cy="5922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1: Upper Bound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82880" y="1580040"/>
            <a:ext cx="9784080" cy="572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ff"/>
                </a:solidFill>
                <a:latin typeface="Arial"/>
              </a:rPr>
              <a:t>Preliminary Theorem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A PO+EF allocation with 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Arial"/>
              </a:rPr>
              <a:t>≤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-1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 sharings exists and can be found in time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O(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m</a:t>
            </a:r>
            <a:r>
              <a:rPr b="0" i="1" lang="de-DE" sz="3600" spc="-1" strike="noStrike" baseline="33000">
                <a:solidFill>
                  <a:srgbClr val="0000ff"/>
                </a:solidFill>
                <a:latin typeface="Times New Roman"/>
              </a:rPr>
              <a:t>2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n</a:t>
            </a:r>
            <a:r>
              <a:rPr b="0" i="1" lang="de-DE" sz="3600" spc="-1" strike="noStrike" baseline="33000">
                <a:solidFill>
                  <a:srgbClr val="0000ff"/>
                </a:solidFill>
                <a:latin typeface="Times New Roman"/>
              </a:rPr>
              <a:t>2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(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m+n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)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)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3600" spc="-1" strike="noStrike">
                <a:latin typeface="Arial"/>
                <a:ea typeface="Noto Sans CJK SC Regular"/>
              </a:rPr>
              <a:t>Proof Sketch.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(a) Ignoring the number of sharings, find an allocation maximizing the </a:t>
            </a:r>
            <a:r>
              <a:rPr b="0" i="1" lang="de-DE" sz="3600" spc="-1" strike="noStrike">
                <a:latin typeface="Arial"/>
                <a:ea typeface="Noto Sans CJK SC Regular"/>
              </a:rPr>
              <a:t>product</a:t>
            </a:r>
            <a:r>
              <a:rPr b="0" lang="de-DE" sz="3600" spc="-1" strike="noStrike">
                <a:latin typeface="Arial"/>
                <a:ea typeface="Noto Sans CJK SC Regular"/>
              </a:rPr>
              <a:t> of utilities.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(b) Modify the allocation to have </a:t>
            </a:r>
            <a:r>
              <a:rPr b="0" lang="de-DE" sz="3600" spc="-1" strike="noStrike">
                <a:latin typeface="Arial"/>
                <a:ea typeface="Arial"/>
              </a:rPr>
              <a:t>≤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n</a:t>
            </a:r>
            <a:r>
              <a:rPr b="0" lang="de-DE" sz="3600" spc="-1" strike="noStrike">
                <a:latin typeface="Arial"/>
                <a:ea typeface="Noto Sans CJK SC Regular"/>
              </a:rPr>
              <a:t>-1 sharings, without changing utilities.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(c) The allocation still maximizes the product. Any such allocation is PO+EF.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1: Upper Bound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-13320" y="1396800"/>
            <a:ext cx="9784080" cy="592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latin typeface="Arial"/>
                <a:ea typeface="Noto Sans CJK SC Regular"/>
              </a:rPr>
              <a:t>1(a): Find an allocation </a:t>
            </a:r>
            <a:r>
              <a:rPr b="1" lang="en-US" sz="3600" spc="-1" strike="noStrike">
                <a:latin typeface="Times New Roman"/>
                <a:ea typeface="Noto Sans CJK SC Regular"/>
              </a:rPr>
              <a:t>z</a:t>
            </a:r>
            <a:r>
              <a:rPr b="1" lang="en-US" sz="3600" spc="-1" strike="noStrike">
                <a:latin typeface="Arial"/>
                <a:ea typeface="Noto Sans CJK SC Regular"/>
              </a:rPr>
              <a:t> maximizing the product of utilities, ignoring #sharings:</a:t>
            </a:r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r>
              <a:rPr b="0" lang="en-US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– </a:t>
            </a:r>
            <a:r>
              <a:rPr b="0" lang="en-US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Can be done in time </a:t>
            </a:r>
            <a:r>
              <a:rPr b="0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O((</a:t>
            </a:r>
            <a:r>
              <a:rPr b="0" i="1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n</a:t>
            </a:r>
            <a:r>
              <a:rPr b="0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+</a:t>
            </a:r>
            <a:r>
              <a:rPr b="0" i="1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m</a:t>
            </a:r>
            <a:r>
              <a:rPr b="0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)</a:t>
            </a:r>
            <a:r>
              <a:rPr b="0" lang="en-US" sz="3600" spc="-1" strike="noStrike" baseline="33000">
                <a:solidFill>
                  <a:srgbClr val="0000ff"/>
                </a:solidFill>
                <a:latin typeface="Times New Roman"/>
                <a:ea typeface="Noto Sans CJK SC Regular"/>
              </a:rPr>
              <a:t>4</a:t>
            </a:r>
            <a:r>
              <a:rPr b="0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 log(</a:t>
            </a:r>
            <a:r>
              <a:rPr b="0" i="1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n+m</a:t>
            </a:r>
            <a:r>
              <a:rPr b="0" lang="en-US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))</a:t>
            </a:r>
            <a:r>
              <a:rPr b="0" lang="en-US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.</a:t>
            </a:r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r>
              <a:rPr b="0" i="1" lang="en-US" sz="32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James B Orlin. "Improved algorithms for computing Fisher’s market clearing prices" (STOC 2010).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r>
              <a:rPr b="0" lang="en-US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– </a:t>
            </a:r>
            <a:r>
              <a:rPr b="0" lang="en-US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Any such allocation is PO+EF.</a:t>
            </a:r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r>
              <a:rPr b="0" i="1" lang="en-US" sz="32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E Eisenberg and D Gale, "Consensus of subjective probabilities" (Annals of Math. Statistics, 1959</a:t>
            </a:r>
            <a:r>
              <a:rPr b="0" i="1" lang="en-US" sz="32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‏</a:t>
            </a:r>
            <a:r>
              <a:rPr b="0" i="1" lang="en-US" sz="32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).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1: Upper Bound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1160" y="1424520"/>
            <a:ext cx="9784080" cy="221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1(b): Find a new allocation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1" lang="de-DE" sz="3600" spc="-1" strike="noStrike" baseline="33000">
                <a:latin typeface="Times New Roman"/>
                <a:ea typeface="Noto Sans CJK SC Regular"/>
              </a:rPr>
              <a:t>*</a:t>
            </a:r>
            <a:r>
              <a:rPr b="1" lang="de-DE" sz="3600" spc="-1" strike="noStrike">
                <a:latin typeface="Arial"/>
                <a:ea typeface="Noto Sans CJK SC Regular"/>
              </a:rPr>
              <a:t> with same utilities (</a:t>
            </a:r>
            <a:r>
              <a:rPr b="1" i="1" lang="de-DE" sz="3600" spc="-1" strike="noStrike">
                <a:latin typeface="Times New Roman"/>
                <a:ea typeface="Noto Sans CJK SC Regular"/>
              </a:rPr>
              <a:t>U</a:t>
            </a:r>
            <a:r>
              <a:rPr b="1" i="1" lang="de-DE" sz="3600" spc="-1" strike="noStrike" baseline="-33000">
                <a:latin typeface="Times New Roman"/>
                <a:ea typeface="Noto Sans CJK SC Regular"/>
              </a:rPr>
              <a:t>1</a:t>
            </a:r>
            <a:r>
              <a:rPr b="1" lang="de-DE" sz="3600" spc="-1" strike="noStrike">
                <a:latin typeface="Times New Roman"/>
                <a:ea typeface="Noto Sans CJK SC Regular"/>
              </a:rPr>
              <a:t>,…,</a:t>
            </a:r>
            <a:r>
              <a:rPr b="1" i="1" lang="de-DE" sz="3600" spc="-1" strike="noStrike">
                <a:latin typeface="Times New Roman"/>
                <a:ea typeface="Noto Sans CJK SC Regular"/>
              </a:rPr>
              <a:t>U</a:t>
            </a:r>
            <a:r>
              <a:rPr b="1" i="1" lang="de-DE" sz="3600" spc="-1" strike="noStrike" baseline="-33000">
                <a:latin typeface="Times New Roman"/>
                <a:ea typeface="Noto Sans CJK SC Regular"/>
              </a:rPr>
              <a:t>n</a:t>
            </a:r>
            <a:r>
              <a:rPr b="1" lang="de-DE" sz="3600" spc="-1" strike="noStrike">
                <a:latin typeface="Arial"/>
                <a:ea typeface="Noto Sans CJK SC Regular"/>
              </a:rPr>
              <a:t>) and  </a:t>
            </a:r>
            <a:r>
              <a:rPr b="1" lang="de-DE" sz="3600" spc="-1" strike="noStrike">
                <a:latin typeface="Arial"/>
                <a:ea typeface="Arial"/>
              </a:rPr>
              <a:t>≤ </a:t>
            </a:r>
            <a:r>
              <a:rPr b="1" i="1" lang="de-DE" sz="3600" spc="-1" strike="noStrike">
                <a:latin typeface="Times New Roman"/>
                <a:ea typeface="Arial"/>
              </a:rPr>
              <a:t>n</a:t>
            </a:r>
            <a:r>
              <a:rPr b="1" lang="de-DE" sz="3600" spc="-1" strike="noStrike">
                <a:latin typeface="Times New Roman"/>
                <a:ea typeface="Arial"/>
              </a:rPr>
              <a:t>-1 </a:t>
            </a:r>
            <a:r>
              <a:rPr b="1" lang="de-DE" sz="3600" spc="-1" strike="noStrike">
                <a:latin typeface="Arial"/>
                <a:ea typeface="Arial"/>
              </a:rPr>
              <a:t>sharings.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3200" spc="-1" strike="noStrike">
                <a:latin typeface="Arial"/>
                <a:ea typeface="Noto Sans CJK SC Regular"/>
              </a:rPr>
              <a:t>LP-based proof</a:t>
            </a:r>
            <a:r>
              <a:rPr b="0" i="1" lang="de-DE" sz="2600" spc="-1" strike="noStrike">
                <a:latin typeface="Arial"/>
                <a:ea typeface="Noto Sans CJK SC Regular"/>
              </a:rPr>
              <a:t>    (extends Stephen Wilson, "Fair division using linear programming", preprint, Iowa State University, 1998)</a:t>
            </a:r>
            <a:r>
              <a:rPr b="0" i="1" lang="de-DE" sz="3200" spc="-1" strike="noStrike">
                <a:latin typeface="Arial"/>
                <a:ea typeface="Noto Sans CJK SC Regular"/>
              </a:rPr>
              <a:t>: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122" name="" descr="28§latex§\begin{align*}&#10;\text{maximize}  ~~~ \sum_{i} \sum_{o} z_{i,o}  v_{i,o} ~~~ \text{(sum of utilities)}&#10;\\&#10;\text{subject to} ~~~ \sum_i{z_{i,o}} = 1 ~~~ \forall o \in [m] ~~~ \text{(feasibility)}&#10;\\&#10;\text{~~~~~~~~~~} ~~~   \sum_{o} z_{i,o}  v_{i,o}  = U_i  ~~~ \forall i \in [n-1] ~~~ \text{(same utility)}&#10;\end{align*}&#10;§png§600§FALSE§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11960" y="3582360"/>
            <a:ext cx="7370640" cy="266724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3" name="TextShape 3"/>
          <p:cNvSpPr txBox="1"/>
          <p:nvPr/>
        </p:nvSpPr>
        <p:spPr>
          <a:xfrm>
            <a:off x="7595640" y="3582360"/>
            <a:ext cx="2484360" cy="3740760"/>
          </a:xfrm>
          <a:prstGeom prst="rect">
            <a:avLst/>
          </a:prstGeom>
          <a:noFill/>
          <a:ln>
            <a:solidFill>
              <a:srgbClr val="009900"/>
            </a:solidFill>
            <a:custDash/>
          </a:ln>
        </p:spPr>
        <p:txBody>
          <a:bodyPr lIns="90000" rIns="90000" tIns="45000" bIns="45000"/>
          <a:p>
            <a:r>
              <a:rPr b="0" i="1" lang="de-DE" sz="3200" spc="-1" strike="noStrike">
                <a:latin typeface="Times New Roman"/>
              </a:rPr>
              <a:t>m</a:t>
            </a:r>
            <a:r>
              <a:rPr b="0" lang="de-DE" sz="3200" spc="-1" strike="noStrike">
                <a:latin typeface="Times New Roman"/>
              </a:rPr>
              <a:t>+</a:t>
            </a:r>
            <a:r>
              <a:rPr b="0" i="1" lang="de-DE" sz="3200" spc="-1" strike="noStrike">
                <a:latin typeface="Times New Roman"/>
              </a:rPr>
              <a:t>n</a:t>
            </a:r>
            <a:r>
              <a:rPr b="0" lang="de-DE" sz="3200" spc="-1" strike="noStrike">
                <a:latin typeface="Times New Roman"/>
              </a:rPr>
              <a:t>-1</a:t>
            </a:r>
            <a:r>
              <a:rPr b="0" lang="de-DE" sz="3200" spc="-1" strike="noStrike">
                <a:latin typeface="Arial"/>
              </a:rPr>
              <a:t> constraints</a:t>
            </a:r>
            <a:br/>
            <a:r>
              <a:rPr b="0" lang="de-DE" sz="3200" spc="-1" strike="noStrike">
                <a:latin typeface="Arial"/>
              </a:rPr>
              <a:t>→ </a:t>
            </a:r>
            <a:r>
              <a:rPr b="0" lang="de-DE" sz="3200" spc="-1" strike="noStrike">
                <a:latin typeface="Arial"/>
                <a:ea typeface="Noto Sans CJK SC Regular"/>
              </a:rPr>
              <a:t>Basic sol. has </a:t>
            </a:r>
            <a:r>
              <a:rPr b="0" lang="de-DE" sz="3200" spc="-1" strike="noStrike">
                <a:latin typeface="Arial"/>
                <a:ea typeface="Arial"/>
              </a:rPr>
              <a:t>≤ </a:t>
            </a:r>
            <a:r>
              <a:rPr b="0" i="1" lang="de-DE" sz="3200" spc="-1" strike="noStrike">
                <a:latin typeface="Times New Roman"/>
                <a:ea typeface="Arial"/>
              </a:rPr>
              <a:t>m</a:t>
            </a:r>
            <a:r>
              <a:rPr b="0" lang="de-DE" sz="3200" spc="-1" strike="noStrike">
                <a:latin typeface="Times New Roman"/>
                <a:ea typeface="Arial"/>
              </a:rPr>
              <a:t>+</a:t>
            </a:r>
            <a:r>
              <a:rPr b="0" i="1" lang="de-DE" sz="3200" spc="-1" strike="noStrike">
                <a:latin typeface="Times New Roman"/>
                <a:ea typeface="Arial"/>
              </a:rPr>
              <a:t>n</a:t>
            </a:r>
            <a:r>
              <a:rPr b="0" lang="de-DE" sz="3200" spc="-1" strike="noStrike">
                <a:latin typeface="Times New Roman"/>
                <a:ea typeface="Arial"/>
              </a:rPr>
              <a:t>-1</a:t>
            </a:r>
            <a:r>
              <a:rPr b="0" lang="de-DE" sz="3200" spc="-1" strike="noStrike">
                <a:latin typeface="Arial"/>
              </a:rPr>
              <a:t> nonzeros.</a:t>
            </a:r>
            <a:endParaRPr b="0" lang="de-DE" sz="3200" spc="-1" strike="noStrike">
              <a:latin typeface="Arial"/>
            </a:endParaRPr>
          </a:p>
          <a:p>
            <a:r>
              <a:rPr b="0" lang="de-DE" sz="3200" spc="-1" strike="noStrike">
                <a:latin typeface="Arial"/>
                <a:ea typeface="Noto Sans CJK SC Regular"/>
              </a:rPr>
              <a:t>→ </a:t>
            </a:r>
            <a:r>
              <a:rPr b="0" lang="de-DE" sz="3200" spc="-1" strike="noStrike">
                <a:latin typeface="Arial"/>
                <a:ea typeface="Noto Sans CJK SC Regular"/>
              </a:rPr>
              <a:t>Allocation has </a:t>
            </a:r>
            <a:r>
              <a:rPr b="0" lang="de-DE" sz="3200" spc="-1" strike="noStrike">
                <a:latin typeface="Arial"/>
                <a:ea typeface="Arial"/>
              </a:rPr>
              <a:t>≤ </a:t>
            </a:r>
            <a:r>
              <a:rPr b="0" i="1" lang="de-DE" sz="3200" spc="-1" strike="noStrike">
                <a:latin typeface="Times New Roman"/>
                <a:ea typeface="Arial"/>
              </a:rPr>
              <a:t>n</a:t>
            </a:r>
            <a:r>
              <a:rPr b="0" lang="de-DE" sz="3200" spc="-1" strike="noStrike">
                <a:latin typeface="Times New Roman"/>
                <a:ea typeface="Arial"/>
              </a:rPr>
              <a:t>-1</a:t>
            </a:r>
            <a:endParaRPr b="0" lang="de-DE" sz="3200" spc="-1" strike="noStrike">
              <a:latin typeface="Arial"/>
            </a:endParaRPr>
          </a:p>
          <a:p>
            <a:r>
              <a:rPr b="0" lang="de-DE" sz="3200" spc="-1" strike="noStrike">
                <a:latin typeface="Arial"/>
                <a:ea typeface="Arial"/>
              </a:rPr>
              <a:t>sharings.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182880" y="6396840"/>
            <a:ext cx="6675120" cy="644040"/>
          </a:xfrm>
          <a:prstGeom prst="rect">
            <a:avLst/>
          </a:prstGeom>
          <a:noFill/>
          <a:ln>
            <a:solidFill>
              <a:srgbClr val="009900"/>
            </a:solidFill>
            <a:custDash/>
          </a:ln>
        </p:spPr>
        <p:txBody>
          <a:bodyPr lIns="90000" rIns="90000" tIns="45000" bIns="45000"/>
          <a:p>
            <a:r>
              <a:rPr b="0" lang="de-DE" sz="3200" spc="-1" strike="noStrike">
                <a:latin typeface="Arial"/>
              </a:rPr>
              <a:t>Utility of </a:t>
            </a:r>
            <a:r>
              <a:rPr b="0" i="1" lang="de-DE" sz="3200" spc="-1" strike="noStrike">
                <a:latin typeface="Times New Roman"/>
              </a:rPr>
              <a:t>n</a:t>
            </a:r>
            <a:r>
              <a:rPr b="0" lang="de-DE" sz="3200" spc="-1" strike="noStrike">
                <a:latin typeface="Arial"/>
              </a:rPr>
              <a:t>-th agent must be </a:t>
            </a:r>
            <a:r>
              <a:rPr b="0" i="1" lang="de-DE" sz="3200" spc="-1" strike="noStrike">
                <a:latin typeface="Times New Roman"/>
              </a:rPr>
              <a:t>U</a:t>
            </a:r>
            <a:r>
              <a:rPr b="0" i="1" lang="de-DE" sz="3200" spc="-1" strike="noStrike" baseline="-33000">
                <a:latin typeface="Times New Roman"/>
              </a:rPr>
              <a:t>n</a:t>
            </a:r>
            <a:r>
              <a:rPr b="0" lang="de-DE" sz="3200" spc="-1" strike="noStrike">
                <a:latin typeface="Arial"/>
              </a:rPr>
              <a:t> too.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1: Upper Bound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1435680"/>
            <a:ext cx="10080000" cy="578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latin typeface="Arial"/>
                <a:ea typeface="Noto Sans CJK SC Regular"/>
              </a:rPr>
              <a:t>1(b): Find a new allocation </a:t>
            </a:r>
            <a:r>
              <a:rPr b="1" lang="en-US" sz="3600" spc="-1" strike="noStrike">
                <a:latin typeface="Times New Roman"/>
                <a:ea typeface="Noto Sans CJK SC Regular"/>
              </a:rPr>
              <a:t>z</a:t>
            </a:r>
            <a:r>
              <a:rPr b="1" lang="en-US" sz="3600" spc="-1" strike="noStrike" baseline="33000">
                <a:latin typeface="Times New Roman"/>
                <a:ea typeface="Noto Sans CJK SC Regular"/>
              </a:rPr>
              <a:t>*</a:t>
            </a:r>
            <a:r>
              <a:rPr b="1" lang="en-US" sz="3600" spc="-1" strike="noStrike">
                <a:latin typeface="Arial"/>
                <a:ea typeface="Noto Sans CJK SC Regular"/>
              </a:rPr>
              <a:t> with same utilities (</a:t>
            </a:r>
            <a:r>
              <a:rPr b="1" i="1" lang="en-US" sz="3600" spc="-1" strike="noStrike">
                <a:latin typeface="Times New Roman"/>
                <a:ea typeface="Noto Sans CJK SC Regular"/>
              </a:rPr>
              <a:t>U</a:t>
            </a:r>
            <a:r>
              <a:rPr b="1" i="1" lang="en-US" sz="3600" spc="-1" strike="noStrike" baseline="-33000">
                <a:latin typeface="Times New Roman"/>
                <a:ea typeface="Noto Sans CJK SC Regular"/>
              </a:rPr>
              <a:t>1</a:t>
            </a:r>
            <a:r>
              <a:rPr b="1" lang="en-US" sz="3600" spc="-1" strike="noStrike">
                <a:latin typeface="Times New Roman"/>
                <a:ea typeface="Noto Sans CJK SC Regular"/>
              </a:rPr>
              <a:t>,…,</a:t>
            </a:r>
            <a:r>
              <a:rPr b="1" i="1" lang="en-US" sz="3600" spc="-1" strike="noStrike">
                <a:latin typeface="Times New Roman"/>
                <a:ea typeface="Noto Sans CJK SC Regular"/>
              </a:rPr>
              <a:t>U</a:t>
            </a:r>
            <a:r>
              <a:rPr b="1" i="1" lang="en-US" sz="3600" spc="-1" strike="noStrike" baseline="-33000">
                <a:latin typeface="Times New Roman"/>
                <a:ea typeface="Noto Sans CJK SC Regular"/>
              </a:rPr>
              <a:t>n</a:t>
            </a:r>
            <a:r>
              <a:rPr b="1" lang="en-US" sz="3600" spc="-1" strike="noStrike">
                <a:latin typeface="Arial"/>
                <a:ea typeface="Noto Sans CJK SC Regular"/>
              </a:rPr>
              <a:t>) and  </a:t>
            </a:r>
            <a:r>
              <a:rPr b="1" lang="en-US" sz="3600" spc="-1" strike="noStrike">
                <a:latin typeface="Arial"/>
                <a:ea typeface="Arial"/>
              </a:rPr>
              <a:t>≤ </a:t>
            </a:r>
            <a:r>
              <a:rPr b="1" i="1" lang="en-US" sz="3600" spc="-1" strike="noStrike">
                <a:latin typeface="Times New Roman"/>
                <a:ea typeface="Arial"/>
              </a:rPr>
              <a:t>n</a:t>
            </a:r>
            <a:r>
              <a:rPr b="1" lang="en-US" sz="3600" spc="-1" strike="noStrike">
                <a:latin typeface="Times New Roman"/>
                <a:ea typeface="Arial"/>
              </a:rPr>
              <a:t>-1 </a:t>
            </a:r>
            <a:r>
              <a:rPr b="1" lang="en-US" sz="3600" spc="-1" strike="noStrike">
                <a:latin typeface="Arial"/>
                <a:ea typeface="Arial"/>
              </a:rPr>
              <a:t>sharings.</a:t>
            </a:r>
            <a:endParaRPr b="0" i="1" lang="en-US" sz="3600" spc="-1" strike="noStrike">
              <a:solidFill>
                <a:srgbClr val="0000ff"/>
              </a:solidFill>
              <a:latin typeface="Times New Roman"/>
            </a:endParaRPr>
          </a:p>
          <a:p>
            <a:r>
              <a:rPr b="0" i="1" lang="en-US" sz="3200" spc="-1" strike="noStrike">
                <a:latin typeface="Arial"/>
                <a:ea typeface="Noto Sans CJK SC Regular"/>
              </a:rPr>
              <a:t>Polytime proof </a:t>
            </a:r>
            <a:r>
              <a:rPr b="0" i="1" lang="en-US" sz="2400" spc="-1" strike="noStrike">
                <a:latin typeface="Arial"/>
                <a:ea typeface="Noto Sans CJK SC Regular"/>
              </a:rPr>
              <a:t>(extends </a:t>
            </a:r>
            <a:r>
              <a:rPr b="0" i="1" lang="en-US" sz="2400" spc="-1" strike="noStrike">
                <a:latin typeface="Arial"/>
                <a:ea typeface="Noto Sans CJK SC Regular"/>
              </a:rPr>
              <a:t>"Dividing goods or bads under additive utilities", Bogomolnaia&amp;Moulin&amp;Sandomirskiy&amp;Yanovskaya, 2016)</a:t>
            </a:r>
            <a:r>
              <a:rPr b="0" i="1" lang="en-US" sz="3200" spc="-1" strike="noStrike">
                <a:latin typeface="Arial"/>
                <a:ea typeface="Noto Sans CJK SC Regular"/>
              </a:rPr>
              <a:t>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 Regular"/>
              </a:rPr>
              <a:t>Construct the directed consumption graph of </a:t>
            </a:r>
            <a:r>
              <a:rPr b="1" lang="en-US" sz="3200" spc="-1" strike="noStrike">
                <a:latin typeface="Times New Roman"/>
                <a:ea typeface="Noto Sans CJK SC Regular"/>
              </a:rPr>
              <a:t>z</a:t>
            </a:r>
            <a:r>
              <a:rPr b="0" lang="en-US" sz="3200" spc="-1" strike="noStrike">
                <a:latin typeface="Arial"/>
                <a:ea typeface="Noto Sans CJK SC Regular"/>
              </a:rPr>
              <a:t>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Times New Roman"/>
                <a:ea typeface="Noto Sans CJK SC Regular"/>
              </a:rPr>
              <a:t>z</a:t>
            </a:r>
            <a:r>
              <a:rPr b="0" lang="en-US" sz="3200" spc="-1" strike="noStrike">
                <a:latin typeface="Arial"/>
                <a:ea typeface="Noto Sans CJK SC Regular"/>
              </a:rPr>
              <a:t> is PO → no cycles with weight-product &lt; 1.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 Regular"/>
              </a:rPr>
              <a:t>Remove each cycle with weight-product = 1 by trading along the cycle without changing the utilities.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  <a:ea typeface="Noto Sans CJK SC Regular"/>
              </a:rPr>
              <a:t>Claim</a:t>
            </a:r>
            <a:r>
              <a:rPr b="0" lang="en-US" sz="3200" spc="-1" strike="noStrike">
                <a:latin typeface="Arial"/>
                <a:ea typeface="Noto Sans CJK SC Regular"/>
              </a:rPr>
              <a:t>: in the resulting </a:t>
            </a:r>
            <a:r>
              <a:rPr b="1" lang="en-US" sz="3200" spc="-1" strike="noStrike">
                <a:latin typeface="Arial"/>
                <a:ea typeface="Noto Sans CJK SC Regular"/>
              </a:rPr>
              <a:t> </a:t>
            </a:r>
            <a:r>
              <a:rPr b="1" lang="en-US" sz="3200" spc="-1" strike="noStrike">
                <a:latin typeface="Times New Roman"/>
                <a:ea typeface="Noto Sans CJK SC Regular"/>
              </a:rPr>
              <a:t>z</a:t>
            </a:r>
            <a:r>
              <a:rPr b="1" lang="en-US" sz="3200" spc="-1" strike="noStrike" baseline="33000">
                <a:latin typeface="Times New Roman"/>
                <a:ea typeface="Noto Sans CJK SC Regular"/>
              </a:rPr>
              <a:t>*</a:t>
            </a:r>
            <a:r>
              <a:rPr b="0" lang="en-US" sz="3200" spc="-1" strike="noStrike">
                <a:latin typeface="Arial"/>
                <a:ea typeface="Noto Sans CJK SC Regular"/>
              </a:rPr>
              <a:t>,</a:t>
            </a:r>
            <a:r>
              <a:rPr b="1" lang="en-US" sz="3200" spc="-1" strike="noStrike"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latin typeface="Arial"/>
                <a:ea typeface="Noto Sans CJK SC Regular"/>
              </a:rPr>
              <a:t>the </a:t>
            </a:r>
            <a:r>
              <a:rPr b="0" i="1" lang="en-US" sz="3200" spc="-1" strike="noStrike">
                <a:latin typeface="Arial"/>
                <a:ea typeface="Noto Sans CJK SC Regular"/>
              </a:rPr>
              <a:t>undirected</a:t>
            </a:r>
            <a:r>
              <a:rPr b="0" lang="en-US" sz="3200" spc="-1" strike="noStrike">
                <a:latin typeface="Arial"/>
                <a:ea typeface="Noto Sans CJK SC Regular"/>
              </a:rPr>
              <a:t> consumption graph is acyclic </a:t>
            </a:r>
            <a:r>
              <a:rPr b="0" lang="en-US" sz="2600" spc="-1" strike="noStrike">
                <a:latin typeface="Arial"/>
                <a:ea typeface="Noto Sans CJK SC Regular"/>
              </a:rPr>
              <a:t>(since each such cycle corresponds to two opposite directed cycles with product=1)</a:t>
            </a:r>
            <a:r>
              <a:rPr b="0" lang="en-US" sz="3200" spc="-1" strike="noStrike">
                <a:latin typeface="Arial"/>
                <a:ea typeface="Noto Sans CJK SC Regular"/>
              </a:rPr>
              <a:t>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 Regular"/>
              </a:rPr>
              <a:t>Acyclic graph→     </a:t>
            </a:r>
            <a:r>
              <a:rPr b="0" lang="en-US" sz="3200" spc="-1" strike="noStrike">
                <a:latin typeface="Arial"/>
                <a:ea typeface="Arial"/>
              </a:rPr>
              <a:t>≤ </a:t>
            </a:r>
            <a:r>
              <a:rPr b="0" i="1" lang="en-US" sz="3200" spc="-1" strike="noStrike">
                <a:latin typeface="Times New Roman"/>
                <a:ea typeface="Arial"/>
              </a:rPr>
              <a:t>m</a:t>
            </a:r>
            <a:r>
              <a:rPr b="0" lang="en-US" sz="3200" spc="-1" strike="noStrike">
                <a:latin typeface="Times New Roman"/>
                <a:ea typeface="Arial"/>
              </a:rPr>
              <a:t>+</a:t>
            </a:r>
            <a:r>
              <a:rPr b="0" i="1" lang="en-US" sz="3200" spc="-1" strike="noStrike">
                <a:latin typeface="Times New Roman"/>
                <a:ea typeface="Arial"/>
              </a:rPr>
              <a:t>n</a:t>
            </a:r>
            <a:r>
              <a:rPr b="0" lang="en-US" sz="3200" spc="-1" strike="noStrike">
                <a:latin typeface="Times New Roman"/>
                <a:ea typeface="Arial"/>
              </a:rPr>
              <a:t>-1</a:t>
            </a:r>
            <a:r>
              <a:rPr b="0" lang="en-US" sz="3200" spc="-1" strike="noStrike">
                <a:latin typeface="Arial"/>
                <a:ea typeface="Noto Sans CJK SC Regular"/>
              </a:rPr>
              <a:t> edges→    </a:t>
            </a:r>
            <a:r>
              <a:rPr b="0" lang="en-US" sz="3200" spc="-1" strike="noStrike">
                <a:latin typeface="Arial"/>
                <a:ea typeface="Arial"/>
              </a:rPr>
              <a:t>≤ </a:t>
            </a:r>
            <a:r>
              <a:rPr b="0" i="1" lang="en-US" sz="3200" spc="-1" strike="noStrike">
                <a:latin typeface="Times New Roman"/>
                <a:ea typeface="Arial"/>
              </a:rPr>
              <a:t>n</a:t>
            </a:r>
            <a:r>
              <a:rPr b="0" lang="en-US" sz="3200" spc="-1" strike="noStrike">
                <a:latin typeface="Times New Roman"/>
                <a:ea typeface="Arial"/>
              </a:rPr>
              <a:t>-1 </a:t>
            </a:r>
            <a:r>
              <a:rPr b="0" lang="en-US" sz="3200" spc="-1" strike="noStrike">
                <a:latin typeface="Arial"/>
                <a:ea typeface="Arial"/>
              </a:rPr>
              <a:t>sharings.</a:t>
            </a:r>
            <a:endParaRPr b="0" i="1" lang="en-US" sz="3200" spc="-1" strike="noStrike">
              <a:solidFill>
                <a:srgbClr val="0000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1: Upper Bound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2880" y="1371600"/>
            <a:ext cx="9784080" cy="22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1(c): </a:t>
            </a:r>
            <a:r>
              <a:rPr b="0" lang="de-DE" sz="3600" spc="-1" strike="noStrike">
                <a:latin typeface="Arial"/>
                <a:ea typeface="Noto Sans CJK SC Regular"/>
              </a:rPr>
              <a:t>The new allocation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z*</a:t>
            </a:r>
            <a:r>
              <a:rPr b="0" lang="de-DE" sz="3600" spc="-1" strike="noStrike">
                <a:latin typeface="Arial"/>
                <a:ea typeface="Noto Sans CJK SC Regular"/>
              </a:rPr>
              <a:t> has: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At most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n</a:t>
            </a:r>
            <a:r>
              <a:rPr b="0" lang="de-DE" sz="3600" spc="-1" strike="noStrike">
                <a:latin typeface="Arial"/>
                <a:ea typeface="Noto Sans CJK SC Regular"/>
              </a:rPr>
              <a:t>-1 sharings;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Product-maximizing utilities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U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1</a:t>
            </a:r>
            <a:r>
              <a:rPr b="0" lang="de-DE" sz="3600" spc="-1" strike="noStrike">
                <a:latin typeface="Times New Roman"/>
                <a:ea typeface="Noto Sans CJK SC Regular"/>
              </a:rPr>
              <a:t>,…,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U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n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.</a:t>
            </a:r>
            <a:br/>
            <a:r>
              <a:rPr b="1" i="1" lang="de-DE" sz="3600" spc="-1" strike="noStrike">
                <a:latin typeface="Times New Roman"/>
                <a:ea typeface="Noto Sans CJK SC Regular"/>
              </a:rPr>
              <a:t>   </a:t>
            </a:r>
            <a:r>
              <a:rPr b="1" lang="de-DE" sz="3600" spc="-1" strike="noStrike">
                <a:latin typeface="Arial"/>
                <a:ea typeface="Noto Sans CJK SC Regular"/>
              </a:rPr>
              <a:t>→ It is still PO+EF.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0" y="3930840"/>
            <a:ext cx="10045440" cy="26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Conclusion</a:t>
            </a:r>
            <a:r>
              <a:rPr b="0" lang="de-DE" sz="3600" spc="-1" strike="noStrike">
                <a:latin typeface="Arial"/>
                <a:ea typeface="Noto Sans CJK SC Regular"/>
              </a:rPr>
              <a:t>: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600" spc="-1" strike="noStrike">
                <a:latin typeface="Times New Roman"/>
                <a:ea typeface="Noto Sans CJK SC Regular"/>
              </a:rPr>
              <a:t>n-1</a:t>
            </a:r>
            <a:r>
              <a:rPr b="0" lang="de-DE" sz="3600" spc="-1" strike="noStrike">
                <a:latin typeface="Arial"/>
                <a:ea typeface="Noto Sans CJK SC Regular"/>
              </a:rPr>
              <a:t> is an upper bound on #sharings.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In worst case,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n-1</a:t>
            </a:r>
            <a:r>
              <a:rPr b="0" lang="de-DE" sz="3600" spc="-1" strike="noStrike">
                <a:latin typeface="Arial"/>
                <a:ea typeface="Noto Sans CJK SC Regular"/>
              </a:rPr>
              <a:t> sharings are necessary.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In some cases, less sharings are sufficient.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600" spc="-1" strike="noStrike">
                <a:latin typeface="Arial"/>
                <a:ea typeface="Noto Sans CJK SC Regular"/>
              </a:rPr>
              <a:t>Next goal: minimize #sharings.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2: Minimization – 2 agents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74320" y="1280160"/>
            <a:ext cx="9784080" cy="60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solidFill>
                  <a:srgbClr val="ff0000"/>
                </a:solidFill>
                <a:latin typeface="Arial"/>
              </a:rPr>
              <a:t>Discouraging result:</a:t>
            </a:r>
            <a:br/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Times New Roman"/>
              </a:rPr>
              <a:t>=2</a:t>
            </a:r>
            <a:r>
              <a:rPr b="0" lang="de-DE" sz="3600" spc="-1" strike="noStrike">
                <a:latin typeface="Arial"/>
              </a:rPr>
              <a:t> agents with </a:t>
            </a:r>
            <a:r>
              <a:rPr b="0" i="1" lang="de-DE" sz="3600" spc="-1" strike="noStrike">
                <a:latin typeface="Arial"/>
              </a:rPr>
              <a:t>identical</a:t>
            </a:r>
            <a:r>
              <a:rPr b="0" lang="de-DE" sz="3600" spc="-1" strike="noStrike">
                <a:latin typeface="Arial"/>
              </a:rPr>
              <a:t> valuations: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600" spc="-1" strike="noStrike">
                <a:latin typeface="Times New Roman"/>
                <a:ea typeface="Noto Sans CJK SC Regular"/>
              </a:rPr>
              <a:t>n</a:t>
            </a:r>
            <a:r>
              <a:rPr b="0" lang="de-DE" sz="3600" spc="-1" strike="noStrike">
                <a:latin typeface="Times New Roman"/>
                <a:ea typeface="Noto Sans CJK SC Regular"/>
              </a:rPr>
              <a:t>–1 = 1</a:t>
            </a:r>
            <a:r>
              <a:rPr b="0" i="1" lang="de-DE" sz="3600" spc="-1" strike="noStrike">
                <a:latin typeface="Arial"/>
                <a:ea typeface="Noto Sans CJK SC Regular"/>
              </a:rPr>
              <a:t>,</a:t>
            </a:r>
            <a:r>
              <a:rPr b="0" i="1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latin typeface="Arial"/>
                <a:ea typeface="Noto Sans CJK SC Regular"/>
              </a:rPr>
              <a:t>so either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0</a:t>
            </a:r>
            <a:r>
              <a:rPr b="0" lang="de-DE" sz="3600" spc="-1" strike="noStrike">
                <a:latin typeface="Arial"/>
                <a:ea typeface="Noto Sans CJK SC Regular"/>
              </a:rPr>
              <a:t> or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1</a:t>
            </a:r>
            <a:r>
              <a:rPr b="0" lang="de-DE" sz="3600" spc="-1" strike="noStrike">
                <a:latin typeface="Arial"/>
                <a:ea typeface="Noto Sans CJK SC Regular"/>
              </a:rPr>
              <a:t> sharings.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Any allocation is PO.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An allocation is EF iff both agents get exactly the same utility.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→ </a:t>
            </a:r>
            <a:r>
              <a:rPr b="0" lang="de-DE" sz="3600" spc="-1" strike="noStrike">
                <a:latin typeface="Arial"/>
                <a:ea typeface="Noto Sans CJK SC Regular"/>
              </a:rPr>
              <a:t>Equivalent to NP-hard problem </a:t>
            </a:r>
            <a:r>
              <a:rPr b="1" lang="de-DE" sz="3600" spc="-1" strike="noStrike">
                <a:latin typeface="Open Sans"/>
                <a:ea typeface="Noto Sans CJK SC Regular"/>
              </a:rPr>
              <a:t>Partition</a:t>
            </a:r>
            <a:r>
              <a:rPr b="0" lang="de-DE" sz="3600" spc="-1" strike="noStrike">
                <a:latin typeface="Arial"/>
                <a:ea typeface="Noto Sans CJK SC Regular"/>
              </a:rPr>
              <a:t>!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0000"/>
                </a:solidFill>
                <a:latin typeface="Arial"/>
                <a:ea typeface="Noto Sans CJK SC Regular"/>
              </a:rPr>
              <a:t>Conclusion</a:t>
            </a:r>
            <a:r>
              <a:rPr b="0" lang="de-DE" sz="3600" spc="-1" strike="noStrike">
                <a:latin typeface="Arial"/>
                <a:ea typeface="Noto Sans CJK SC Regular"/>
              </a:rPr>
              <a:t>: Minimizing the number of sharings is computationally-hard </a:t>
            </a:r>
            <a:r>
              <a:rPr b="1" lang="de-DE" sz="3600" spc="-1" strike="noStrike">
                <a:latin typeface="Arial"/>
                <a:ea typeface="Noto Sans CJK SC Regular"/>
              </a:rPr>
              <a:t>even </a:t>
            </a:r>
            <a:r>
              <a:rPr b="0" lang="de-DE" sz="3600" spc="-1" strike="noStrike">
                <a:latin typeface="Arial"/>
                <a:ea typeface="Noto Sans CJK SC Regular"/>
              </a:rPr>
              <a:t>for 2 agents with identical valuations. 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2: Minimization – 2 agents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74320" y="1280160"/>
            <a:ext cx="9784080" cy="59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6600"/>
                </a:solidFill>
                <a:latin typeface="Arial"/>
              </a:rPr>
              <a:t>Encouraging result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</a:t>
            </a:r>
            <a:r>
              <a:rPr b="0" lang="de-DE" sz="3600" spc="-1" strike="noStrike">
                <a:solidFill>
                  <a:srgbClr val="ff0000"/>
                </a:solidFill>
                <a:latin typeface="Arial"/>
              </a:rPr>
              <a:t> </a:t>
            </a:r>
            <a:br/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Arial"/>
              </a:rPr>
              <a:t>=2  agents with </a:t>
            </a:r>
            <a:r>
              <a:rPr b="0" i="1" lang="de-DE" sz="3600" spc="-1" strike="noStrike">
                <a:latin typeface="Arial"/>
              </a:rPr>
              <a:t>generic</a:t>
            </a:r>
            <a:r>
              <a:rPr b="0" lang="de-DE" sz="3600" spc="-1" strike="noStrike">
                <a:latin typeface="Arial"/>
              </a:rPr>
              <a:t> valuations, i.e.:</a:t>
            </a:r>
            <a:r>
              <a:rPr b="0" lang="de-DE" sz="3600" spc="-1" strike="noStrike">
                <a:latin typeface="Arial"/>
              </a:rPr>
              <a:t>	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        </a:t>
            </a:r>
            <a:r>
              <a:rPr b="0" lang="de-DE" sz="3600" spc="-1" strike="noStrike">
                <a:latin typeface="Arial"/>
              </a:rPr>
              <a:t>the 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>
                <a:latin typeface="Arial"/>
              </a:rPr>
              <a:t> ratios 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a,o </a:t>
            </a:r>
            <a:r>
              <a:rPr b="0" lang="de-DE" sz="3600" spc="-1" strike="noStrike">
                <a:latin typeface="Times New Roman"/>
              </a:rPr>
              <a:t>/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b,o</a:t>
            </a:r>
            <a:r>
              <a:rPr b="0" lang="de-DE" sz="3600" spc="-1" strike="noStrike">
                <a:latin typeface="Arial"/>
              </a:rPr>
              <a:t>  are all different.</a:t>
            </a:r>
            <a:br/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Order the objects by decreasing ratio:</a:t>
            </a:r>
            <a:br/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a,1</a:t>
            </a:r>
            <a:r>
              <a:rPr b="0" lang="de-DE" sz="3600" spc="-1" strike="noStrike">
                <a:latin typeface="Times New Roman"/>
                <a:ea typeface="Noto Sans CJK SC Regular"/>
              </a:rPr>
              <a:t>/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b,1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1" lang="de-DE" sz="3600" spc="-1" strike="noStrike">
                <a:latin typeface="Arial"/>
                <a:ea typeface="Noto Sans CJK SC Regular"/>
              </a:rPr>
              <a:t>&gt;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a,2 </a:t>
            </a:r>
            <a:r>
              <a:rPr b="0" lang="de-DE" sz="3600" spc="-1" strike="noStrike">
                <a:latin typeface="Times New Roman"/>
                <a:ea typeface="Noto Sans CJK SC Regular"/>
              </a:rPr>
              <a:t>/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b,2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1" lang="de-DE" sz="3600" spc="-1" strike="noStrike">
                <a:latin typeface="Arial"/>
                <a:ea typeface="Noto Sans CJK SC Regular"/>
              </a:rPr>
              <a:t>&gt;</a:t>
            </a:r>
            <a:r>
              <a:rPr b="0" lang="de-DE" sz="3600" spc="-1" strike="noStrike">
                <a:latin typeface="Arial"/>
                <a:ea typeface="Noto Sans CJK SC Regular"/>
              </a:rPr>
              <a:t> ...  </a:t>
            </a:r>
            <a:r>
              <a:rPr b="1" lang="de-DE" sz="3600" spc="-1" strike="noStrike">
                <a:latin typeface="Arial"/>
                <a:ea typeface="Noto Sans CJK SC Regular"/>
              </a:rPr>
              <a:t>&gt;</a:t>
            </a:r>
            <a:r>
              <a:rPr b="0" lang="de-DE" sz="3600" spc="-1" strike="noStrike">
                <a:latin typeface="Arial"/>
                <a:ea typeface="Noto Sans CJK SC Regular"/>
              </a:rPr>
              <a:t> 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a,o </a:t>
            </a:r>
            <a:r>
              <a:rPr b="0" lang="de-DE" sz="3600" spc="-1" strike="noStrike">
                <a:latin typeface="Times New Roman"/>
                <a:ea typeface="Noto Sans CJK SC Regular"/>
              </a:rPr>
              <a:t>/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b,o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1" lang="de-DE" sz="3600" spc="-1" strike="noStrike">
                <a:latin typeface="Arial"/>
                <a:ea typeface="Noto Sans CJK SC Regular"/>
              </a:rPr>
              <a:t>&gt;</a:t>
            </a:r>
            <a:r>
              <a:rPr b="0" lang="de-DE" sz="3600" spc="-1" strike="noStrike">
                <a:latin typeface="Arial"/>
                <a:ea typeface="Noto Sans CJK SC Regular"/>
              </a:rPr>
              <a:t> … </a:t>
            </a:r>
            <a:r>
              <a:rPr b="1" lang="de-DE" sz="3600" spc="-1" strike="noStrike">
                <a:latin typeface="Arial"/>
                <a:ea typeface="Noto Sans CJK SC Regular"/>
              </a:rPr>
              <a:t>&gt;</a:t>
            </a:r>
            <a:r>
              <a:rPr b="0" lang="de-DE" sz="3600" spc="-1" strike="noStrike">
                <a:latin typeface="Arial"/>
                <a:ea typeface="Noto Sans CJK SC Regular"/>
              </a:rPr>
              <a:t>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a,m </a:t>
            </a:r>
            <a:r>
              <a:rPr b="0" lang="de-DE" sz="3600" spc="-1" strike="noStrike">
                <a:latin typeface="Times New Roman"/>
              </a:rPr>
              <a:t>/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b,m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latin typeface="Arial"/>
                <a:ea typeface="Noto Sans CJK SC Regular"/>
              </a:rPr>
              <a:t>Order Lemma.</a:t>
            </a:r>
            <a:r>
              <a:rPr b="0" lang="de-DE" sz="3600" spc="-1" strike="noStrike">
                <a:latin typeface="Arial"/>
                <a:ea typeface="Noto Sans CJK SC Regular"/>
              </a:rPr>
              <a:t> In a PO allocation, If Alice gets a positive amount of some object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, then Alice gets </a:t>
            </a:r>
            <a:r>
              <a:rPr b="0" i="1" lang="de-DE" sz="3600" spc="-1" strike="noStrike">
                <a:latin typeface="Arial"/>
                <a:ea typeface="Noto Sans CJK SC Regular"/>
              </a:rPr>
              <a:t>all</a:t>
            </a:r>
            <a:r>
              <a:rPr b="0" lang="de-DE" sz="3600" spc="-1" strike="noStrike">
                <a:latin typeface="Arial"/>
                <a:ea typeface="Noto Sans CJK SC Regular"/>
              </a:rPr>
              <a:t> objects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o'</a:t>
            </a:r>
            <a:r>
              <a:rPr b="0" lang="de-DE" sz="3600" spc="-1" strike="noStrike">
                <a:latin typeface="Times New Roman"/>
                <a:ea typeface="Noto Sans CJK SC Regular"/>
              </a:rPr>
              <a:t> &lt;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o.</a:t>
            </a:r>
            <a:br/>
            <a:r>
              <a:rPr b="0" i="1" lang="de-DE" sz="3600" spc="-1" strike="noStrike">
                <a:latin typeface="Arial"/>
                <a:ea typeface="Noto Sans CJK SC Regular"/>
              </a:rPr>
              <a:t>Proof. </a:t>
            </a:r>
            <a:r>
              <a:rPr b="0" lang="de-DE" sz="3600" spc="-1" strike="noStrike">
                <a:latin typeface="Arial"/>
                <a:ea typeface="Noto Sans CJK SC Regular"/>
              </a:rPr>
              <a:t>Otherwise Alice could trade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for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o'</a:t>
            </a:r>
            <a:r>
              <a:rPr b="0" lang="de-DE" sz="3600" spc="-1" strike="noStrike">
                <a:latin typeface="Arial"/>
                <a:ea typeface="Noto Sans CJK SC Regular"/>
              </a:rPr>
              <a:t>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2: Minimization – 2 agents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74320" y="1280160"/>
            <a:ext cx="9784080" cy="583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Encouraging result (cont.)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. </a:t>
            </a:r>
            <a:br/>
            <a:r>
              <a:rPr b="0" lang="de-DE" sz="3600" spc="-1" strike="noStrike">
                <a:latin typeface="Arial"/>
                <a:ea typeface="Noto Sans CJK SC Regular"/>
              </a:rPr>
              <a:t>Any PO allocation must have the form:</a:t>
            </a:r>
            <a:br/>
            <a:r>
              <a:rPr b="0" lang="de-DE" sz="3600" spc="-1" strike="noStrike">
                <a:latin typeface="Arial"/>
                <a:ea typeface="Noto Sans CJK SC Regular"/>
              </a:rPr>
              <a:t>A:</a:t>
            </a:r>
            <a:r>
              <a:rPr b="1" lang="de-DE" sz="3600" spc="-1" strike="noStrike">
                <a:latin typeface="Times New Roman"/>
                <a:ea typeface="Noto Sans CJK SC Regular"/>
              </a:rPr>
              <a:t>  1         1          …           </a:t>
            </a:r>
            <a:r>
              <a:rPr b="1" i="1" lang="de-DE" sz="3600" spc="-1" strike="noStrike">
                <a:latin typeface="Times New Roman"/>
                <a:ea typeface="Noto Sans CJK SC Regular"/>
              </a:rPr>
              <a:t>x</a:t>
            </a:r>
            <a:r>
              <a:rPr b="0" lang="de-DE" sz="3600" spc="-1" strike="noStrike">
                <a:latin typeface="Times New Roman"/>
                <a:ea typeface="Noto Sans CJK SC Regular"/>
              </a:rPr>
              <a:t> </a:t>
            </a:r>
            <a:r>
              <a:rPr b="0" lang="de-DE" sz="3600" spc="-1" strike="noStrike">
                <a:latin typeface="Times New Roman"/>
                <a:ea typeface="Noto Sans CJK SC Regular"/>
              </a:rPr>
              <a:t>       …          0</a:t>
            </a:r>
            <a:br/>
            <a:r>
              <a:rPr b="0" lang="de-DE" sz="3600" spc="-1" strike="noStrike">
                <a:latin typeface="Arial"/>
                <a:ea typeface="Noto Sans CJK SC Regular"/>
              </a:rPr>
              <a:t>B: </a:t>
            </a:r>
            <a:r>
              <a:rPr b="0" lang="de-DE" sz="3600" spc="-1" strike="noStrike">
                <a:latin typeface="Times New Roman"/>
                <a:ea typeface="Noto Sans CJK SC Regular"/>
              </a:rPr>
              <a:t> 0         0          …          </a:t>
            </a:r>
            <a:r>
              <a:rPr b="1" lang="de-DE" sz="3600" spc="-1" strike="noStrike">
                <a:latin typeface="Times New Roman"/>
                <a:ea typeface="Noto Sans CJK SC Regular"/>
              </a:rPr>
              <a:t>1-</a:t>
            </a:r>
            <a:r>
              <a:rPr b="1" i="1" lang="de-DE" sz="3600" spc="-1" strike="noStrike">
                <a:latin typeface="Times New Roman"/>
                <a:ea typeface="Noto Sans CJK SC Regular"/>
              </a:rPr>
              <a:t>x</a:t>
            </a:r>
            <a:r>
              <a:rPr b="1" lang="de-DE" sz="3600" spc="-1" strike="noStrike">
                <a:latin typeface="Times New Roman"/>
                <a:ea typeface="Noto Sans CJK SC Regular"/>
              </a:rPr>
              <a:t>       …          1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 </a:t>
            </a:r>
            <a:r>
              <a:rPr b="0" lang="de-DE" sz="3600" spc="-1" strike="noStrike">
                <a:latin typeface="Arial"/>
                <a:ea typeface="Noto Sans CJK SC Regular"/>
              </a:rPr>
              <a:t>for some object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and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x</a:t>
            </a:r>
            <a:r>
              <a:rPr b="0" lang="de-DE" sz="3600" spc="-1" strike="noStrike">
                <a:latin typeface="Arial"/>
                <a:ea typeface="Noto Sans CJK SC Regular"/>
              </a:rPr>
              <a:t> in [0,1].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Only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</a:t>
            </a:r>
            <a:r>
              <a:rPr b="0" lang="de-DE" sz="3600" spc="-1" strike="noStrike">
                <a:latin typeface="Times New Roman"/>
                <a:ea typeface="Noto Sans CJK SC Regular"/>
              </a:rPr>
              <a:t>+1 </a:t>
            </a:r>
            <a:r>
              <a:rPr b="0" lang="de-DE" sz="3600" spc="-1" strike="noStrike">
                <a:latin typeface="Arial"/>
                <a:ea typeface="Noto Sans CJK SC Regular"/>
              </a:rPr>
              <a:t>PO allocations with </a:t>
            </a:r>
            <a:r>
              <a:rPr b="0" lang="de-DE" sz="3600" spc="-1" strike="noStrike">
                <a:latin typeface="Times New Roman"/>
                <a:ea typeface="Noto Sans CJK SC Regular"/>
              </a:rPr>
              <a:t>0</a:t>
            </a:r>
            <a:r>
              <a:rPr b="0" lang="de-DE" sz="3600" spc="-1" strike="noStrike">
                <a:latin typeface="Arial"/>
                <a:ea typeface="Noto Sans CJK SC Regular"/>
              </a:rPr>
              <a:t> sharings</a:t>
            </a:r>
            <a:r>
              <a:rPr b="0" lang="de-DE" sz="3600" spc="-1" strike="noStrike">
                <a:latin typeface="Times New Roman"/>
                <a:ea typeface="Noto Sans CJK SC Regular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It is easy to check each of them for EF.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 → </a:t>
            </a:r>
            <a:r>
              <a:rPr b="0" lang="de-DE" sz="3600" spc="-1" strike="noStrike">
                <a:latin typeface="Arial"/>
                <a:ea typeface="Noto Sans CJK SC Regular"/>
              </a:rPr>
              <a:t>Minimization can be solved in  </a:t>
            </a:r>
            <a:r>
              <a:rPr b="0" lang="de-DE" sz="3600" spc="-1" strike="noStrike">
                <a:latin typeface="Times New Roman"/>
                <a:ea typeface="Noto Sans CJK SC Regular"/>
              </a:rPr>
              <a:t>O(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</a:t>
            </a:r>
            <a:r>
              <a:rPr b="0" lang="de-DE" sz="3600" spc="-1" strike="noStrike">
                <a:latin typeface="Times New Roman"/>
                <a:ea typeface="Noto Sans CJK SC Regular"/>
              </a:rPr>
              <a:t> log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</a:t>
            </a:r>
            <a:r>
              <a:rPr b="0" lang="de-DE" sz="3600" spc="-1" strike="noStrike">
                <a:latin typeface="Times New Roman"/>
                <a:ea typeface="Noto Sans CJK SC Regular"/>
              </a:rPr>
              <a:t>)</a:t>
            </a:r>
            <a:r>
              <a:rPr b="0" lang="de-DE" sz="3600" spc="-1" strike="noStrike">
                <a:latin typeface="Arial"/>
                <a:ea typeface="Noto Sans CJK SC Regular"/>
              </a:rPr>
              <a:t>.</a:t>
            </a:r>
            <a:br/>
            <a:r>
              <a:rPr b="1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Conclusion</a:t>
            </a:r>
            <a:r>
              <a:rPr b="0" lang="de-DE" sz="3600" spc="-1" strike="noStrike">
                <a:latin typeface="Arial"/>
                <a:ea typeface="Noto Sans CJK SC Regular"/>
              </a:rPr>
              <a:t>: For 2 agents, minimizing the number of sharings is computationally-hard </a:t>
            </a:r>
            <a:r>
              <a:rPr b="0" lang="de-DE" sz="3600" spc="-1" strike="sngStrike">
                <a:latin typeface="Arial"/>
                <a:ea typeface="Noto Sans CJK SC Regular"/>
              </a:rPr>
              <a:t>even</a:t>
            </a:r>
            <a:r>
              <a:rPr b="1" lang="de-DE" sz="3600" spc="-1" strike="noStrike">
                <a:latin typeface="Arial"/>
                <a:ea typeface="Noto Sans CJK SC Regular"/>
              </a:rPr>
              <a:t> only </a:t>
            </a:r>
            <a:r>
              <a:rPr b="0" lang="de-DE" sz="3600" spc="-1" strike="noStrike">
                <a:latin typeface="Arial"/>
                <a:ea typeface="Noto Sans CJK SC Regular"/>
              </a:rPr>
              <a:t>with non-generic preferences.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2: Minimization – 2 agents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74320" y="1280160"/>
            <a:ext cx="9784080" cy="58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Partially-generic valuations</a:t>
            </a:r>
            <a:r>
              <a:rPr b="0" lang="de-DE" sz="3600" spc="-1" strike="noStrike">
                <a:latin typeface="Arial"/>
                <a:ea typeface="Noto Sans CJK SC Regular"/>
              </a:rPr>
              <a:t>.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600" spc="-1" strike="noStrike">
                <a:latin typeface="Arial"/>
                <a:ea typeface="Noto Sans CJK SC Regular"/>
              </a:rPr>
              <a:t>Degree of degeneracy</a:t>
            </a:r>
            <a:r>
              <a:rPr b="0" lang="de-DE" sz="3600" spc="-1" strike="noStrike">
                <a:latin typeface="Arial"/>
                <a:ea typeface="Noto Sans CJK SC Regular"/>
              </a:rPr>
              <a:t> :=  smallest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d</a:t>
            </a:r>
            <a:r>
              <a:rPr b="0" lang="de-DE" sz="3600" spc="-1" strike="noStrike">
                <a:latin typeface="Arial"/>
                <a:ea typeface="Noto Sans CJK SC Regular"/>
              </a:rPr>
              <a:t> such that for any ratio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r &gt; 0</a:t>
            </a:r>
            <a:r>
              <a:rPr b="0" lang="de-DE" sz="3600" spc="-1" strike="noStrike">
                <a:latin typeface="Arial"/>
                <a:ea typeface="Noto Sans CJK SC Regular"/>
              </a:rPr>
              <a:t> there are at most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d</a:t>
            </a:r>
            <a:r>
              <a:rPr b="0" lang="de-DE" sz="3600" spc="-1" strike="noStrike">
                <a:latin typeface="Arial"/>
                <a:ea typeface="Noto Sans CJK SC Regular"/>
              </a:rPr>
              <a:t> objects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with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a,o </a:t>
            </a:r>
            <a:r>
              <a:rPr b="0" lang="de-DE" sz="3600" spc="-1" strike="noStrike">
                <a:latin typeface="Times New Roman"/>
                <a:ea typeface="Noto Sans CJK SC Regular"/>
              </a:rPr>
              <a:t>/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b,o</a:t>
            </a:r>
            <a:r>
              <a:rPr b="0" lang="de-DE" sz="3600" spc="-1" strike="noStrike">
                <a:latin typeface="Arial"/>
                <a:ea typeface="Noto Sans CJK SC Regular"/>
              </a:rPr>
              <a:t>=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r</a:t>
            </a:r>
            <a:r>
              <a:rPr b="0" lang="de-DE" sz="3600" spc="-1" strike="noStrike">
                <a:latin typeface="Arial"/>
                <a:ea typeface="Noto Sans CJK SC Regular"/>
              </a:rPr>
              <a:t>      </a:t>
            </a:r>
            <a:r>
              <a:rPr b="0" lang="de-DE" sz="3200" spc="-1" strike="noStrike">
                <a:latin typeface="Arial"/>
                <a:ea typeface="Noto Sans CJK SC Regular"/>
              </a:rPr>
              <a:t> (generic: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d</a:t>
            </a:r>
            <a:r>
              <a:rPr b="0" lang="de-DE" sz="3200" spc="-1" strike="noStrike">
                <a:latin typeface="Times New Roman"/>
                <a:ea typeface="Noto Sans CJK SC Regular"/>
              </a:rPr>
              <a:t>=1;  </a:t>
            </a:r>
            <a:r>
              <a:rPr b="0" lang="de-DE" sz="3200" spc="-1" strike="noStrike">
                <a:latin typeface="Arial"/>
                <a:ea typeface="Noto Sans CJK SC Regular"/>
              </a:rPr>
              <a:t>identical: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d</a:t>
            </a:r>
            <a:r>
              <a:rPr b="0" lang="de-DE" sz="3200" spc="-1" strike="noStrike">
                <a:latin typeface="Times New Roman"/>
                <a:ea typeface="Noto Sans CJK SC Regular"/>
              </a:rPr>
              <a:t>=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m</a:t>
            </a:r>
            <a:r>
              <a:rPr b="0" lang="de-DE" sz="3200" spc="-1" strike="noStrike">
                <a:latin typeface="Arial"/>
                <a:ea typeface="Noto Sans CJK SC Regular"/>
              </a:rPr>
              <a:t>)</a:t>
            </a:r>
            <a:r>
              <a:rPr b="0" lang="de-DE" sz="3600" spc="-1" strike="noStrike">
                <a:latin typeface="Arial"/>
                <a:ea typeface="Noto Sans CJK SC Regular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At most  </a:t>
            </a:r>
            <a:r>
              <a:rPr b="0" lang="de-DE" sz="3600" spc="-1" strike="noStrike">
                <a:latin typeface="Times New Roman"/>
                <a:ea typeface="Noto Sans CJK SC Regular"/>
              </a:rPr>
              <a:t>2</a:t>
            </a:r>
            <a:r>
              <a:rPr b="0" i="1" lang="de-DE" sz="3600" spc="-1" strike="noStrike" baseline="33000">
                <a:latin typeface="Times New Roman"/>
                <a:ea typeface="Noto Sans CJK SC Regular"/>
              </a:rPr>
              <a:t>d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*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 </a:t>
            </a:r>
            <a:r>
              <a:rPr b="0" lang="de-DE" sz="3600" spc="-1" strike="noStrike">
                <a:latin typeface="Arial"/>
                <a:ea typeface="Noto Sans CJK SC Regular"/>
              </a:rPr>
              <a:t> allocations with no sharing.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If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d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 = O(log(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m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))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, the m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inimization can still be solved in time 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O(poly(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m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))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.</a:t>
            </a:r>
            <a:br/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ff0000"/>
                </a:solidFill>
                <a:latin typeface="Arial"/>
                <a:ea typeface="Noto Sans CJK SC Regular"/>
              </a:rPr>
              <a:t>If </a:t>
            </a:r>
            <a:r>
              <a:rPr b="0" i="1" lang="de-DE" sz="3600" spc="-1" strike="noStrike">
                <a:solidFill>
                  <a:srgbClr val="ff0000"/>
                </a:solidFill>
                <a:latin typeface="Times New Roman"/>
                <a:ea typeface="Noto Sans CJK SC Regular"/>
              </a:rPr>
              <a:t>d = </a:t>
            </a:r>
            <a:r>
              <a:rPr b="0" lang="de-DE" sz="3600" spc="-1" strike="noStrike">
                <a:solidFill>
                  <a:srgbClr val="ff0000"/>
                </a:solidFill>
                <a:latin typeface="Times New Roman"/>
                <a:ea typeface="Arial"/>
              </a:rPr>
              <a:t>Ω(</a:t>
            </a:r>
            <a:r>
              <a:rPr b="0" i="1" lang="de-DE" sz="3600" spc="-1" strike="noStrike">
                <a:solidFill>
                  <a:srgbClr val="ff0000"/>
                </a:solidFill>
                <a:latin typeface="Times New Roman"/>
                <a:ea typeface="Arial"/>
              </a:rPr>
              <a:t>m</a:t>
            </a:r>
            <a:r>
              <a:rPr b="0" i="1" lang="de-DE" sz="3600" spc="-1" strike="noStrike" baseline="33000">
                <a:solidFill>
                  <a:srgbClr val="ff0000"/>
                </a:solidFill>
                <a:latin typeface="Times New Roman"/>
                <a:ea typeface="Arial"/>
              </a:rPr>
              <a:t>a</a:t>
            </a:r>
            <a:r>
              <a:rPr b="0" lang="de-DE" sz="3600" spc="-1" strike="noStrike">
                <a:solidFill>
                  <a:srgbClr val="ff0000"/>
                </a:solidFill>
                <a:latin typeface="Times New Roman"/>
                <a:ea typeface="Arial"/>
              </a:rPr>
              <a:t>)</a:t>
            </a:r>
            <a:r>
              <a:rPr b="0" lang="de-DE" sz="3600" spc="-1" strike="noStrike">
                <a:solidFill>
                  <a:srgbClr val="ff0000"/>
                </a:solidFill>
                <a:latin typeface="Arial"/>
                <a:ea typeface="Arial"/>
              </a:rPr>
              <a:t> for some </a:t>
            </a:r>
            <a:r>
              <a:rPr b="0" i="1" lang="de-DE" sz="3600" spc="-1" strike="noStrike">
                <a:solidFill>
                  <a:srgbClr val="ff0000"/>
                </a:solidFill>
                <a:latin typeface="Times New Roman"/>
                <a:ea typeface="Arial"/>
              </a:rPr>
              <a:t>a</a:t>
            </a:r>
            <a:r>
              <a:rPr b="0" lang="de-DE" sz="3600" spc="-1" strike="noStrike">
                <a:solidFill>
                  <a:srgbClr val="ff0000"/>
                </a:solidFill>
                <a:latin typeface="Times New Roman"/>
                <a:ea typeface="Arial"/>
              </a:rPr>
              <a:t>&gt;0</a:t>
            </a:r>
            <a:r>
              <a:rPr b="0" lang="de-DE" sz="3600" spc="-1" strike="noStrike">
                <a:solidFill>
                  <a:srgbClr val="ff0000"/>
                </a:solidFill>
                <a:latin typeface="Arial"/>
                <a:ea typeface="Arial"/>
              </a:rPr>
              <a:t>, the minimization is NP-hard  </a:t>
            </a:r>
            <a:r>
              <a:rPr b="0" lang="de-DE" sz="3200" spc="-1" strike="noStrike">
                <a:solidFill>
                  <a:srgbClr val="ff0000"/>
                </a:solidFill>
                <a:latin typeface="Arial"/>
                <a:ea typeface="Arial"/>
              </a:rPr>
              <a:t>(reduction from Partition)</a:t>
            </a:r>
            <a:r>
              <a:rPr b="0" lang="de-DE" sz="3600" spc="-1" strike="noStrike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2: Minimization – </a:t>
            </a:r>
            <a:r>
              <a:rPr b="1" i="1" lang="de-DE" sz="4800" spc="-1" strike="noStrike">
                <a:solidFill>
                  <a:srgbClr val="ffffff"/>
                </a:solidFill>
                <a:latin typeface="Times New Roman"/>
              </a:rPr>
              <a:t>n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 agents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82880" y="1463040"/>
            <a:ext cx="9601200" cy="378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de-DE" sz="3600" spc="-1" strike="noStrike">
                <a:latin typeface="Arial"/>
              </a:rPr>
              <a:t>Generic valuations</a:t>
            </a:r>
            <a:r>
              <a:rPr b="0" lang="de-DE" sz="3600" spc="-1" strike="noStrike">
                <a:latin typeface="Arial"/>
              </a:rPr>
              <a:t>:= for every two agents 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Times New Roman"/>
              </a:rPr>
              <a:t>,</a:t>
            </a:r>
            <a:r>
              <a:rPr b="0" i="1" lang="de-DE" sz="3600" spc="-1" strike="noStrike">
                <a:latin typeface="Times New Roman"/>
              </a:rPr>
              <a:t>j</a:t>
            </a:r>
            <a:r>
              <a:rPr b="0" lang="de-DE" sz="3600" spc="-1" strike="noStrike"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        </a:t>
            </a:r>
            <a:r>
              <a:rPr b="0" lang="de-DE" sz="3600" spc="-1" strike="noStrike">
                <a:latin typeface="Arial"/>
              </a:rPr>
              <a:t>the 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>
                <a:latin typeface="Arial"/>
              </a:rPr>
              <a:t> ratios 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i,o </a:t>
            </a:r>
            <a:r>
              <a:rPr b="0" lang="de-DE" sz="3600" spc="-1" strike="noStrike">
                <a:latin typeface="Times New Roman"/>
              </a:rPr>
              <a:t>/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j,o</a:t>
            </a:r>
            <a:r>
              <a:rPr b="0" lang="de-DE" sz="3600" spc="-1" strike="noStrike">
                <a:latin typeface="Arial"/>
              </a:rPr>
              <a:t>  are all different.</a:t>
            </a:r>
            <a:endParaRPr b="0" lang="de-DE" sz="3600" spc="-1" strike="noStrike">
              <a:latin typeface="Arial"/>
            </a:endParaRPr>
          </a:p>
          <a:p>
            <a:endParaRPr b="0" lang="de-DE" sz="3600" spc="-1" strike="noStrike">
              <a:latin typeface="Arial"/>
            </a:endParaRPr>
          </a:p>
          <a:p>
            <a:r>
              <a:rPr b="1" lang="de-DE" sz="3600" spc="-1" strike="noStrike">
                <a:solidFill>
                  <a:srgbClr val="006600"/>
                </a:solidFill>
                <a:latin typeface="Arial"/>
              </a:rPr>
              <a:t>Main Theorem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 When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is fixed and the valuations are generic, a PO+EF allocation minimizing the number of sharings can be found in time 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</a:rPr>
              <a:t>O(poly(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m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</a:rPr>
              <a:t>))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126480" y="1956600"/>
            <a:ext cx="2149200" cy="160956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Setting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0" y="274320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solidFill>
                  <a:srgbClr val="0000ff"/>
                </a:solidFill>
                <a:latin typeface="Arial"/>
              </a:rPr>
              <a:t>Object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24720" y="3929040"/>
            <a:ext cx="98971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36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i="1" lang="de-DE" sz="3600" spc="-1" strike="noStrike">
                <a:solidFill>
                  <a:srgbClr val="0000ff"/>
                </a:solidFill>
                <a:latin typeface="Times New Roman"/>
              </a:rPr>
              <a:t>v</a:t>
            </a:r>
            <a:r>
              <a:rPr b="1" i="1" lang="de-DE" sz="3600" spc="-1" strike="noStrike" baseline="-33000">
                <a:solidFill>
                  <a:srgbClr val="0000ff"/>
                </a:solidFill>
                <a:latin typeface="Times New Roman"/>
              </a:rPr>
              <a:t>A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:      3        2             3            1             2  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0040" y="3733920"/>
            <a:ext cx="914400" cy="1292040"/>
          </a:xfrm>
          <a:prstGeom prst="rect">
            <a:avLst/>
          </a:prstGeom>
          <a:ln>
            <a:noFill/>
          </a:ln>
        </p:spPr>
      </p:pic>
      <p:sp>
        <p:nvSpPr>
          <p:cNvPr id="55" name="TextShape 4"/>
          <p:cNvSpPr txBox="1"/>
          <p:nvPr/>
        </p:nvSpPr>
        <p:spPr>
          <a:xfrm>
            <a:off x="324360" y="5183280"/>
            <a:ext cx="98971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36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i="1" lang="de-DE" sz="3600" spc="-1" strike="noStrike">
                <a:solidFill>
                  <a:srgbClr val="0000ff"/>
                </a:solidFill>
                <a:latin typeface="Times New Roman"/>
              </a:rPr>
              <a:t>v</a:t>
            </a:r>
            <a:r>
              <a:rPr b="1" i="1" lang="de-DE" sz="3600" spc="-1" strike="noStrike" baseline="-33000">
                <a:solidFill>
                  <a:srgbClr val="0000ff"/>
                </a:solidFill>
                <a:latin typeface="Times New Roman"/>
              </a:rPr>
              <a:t>B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:      1        1             1            5             4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41480" y="5025960"/>
            <a:ext cx="822960" cy="1163160"/>
          </a:xfrm>
          <a:prstGeom prst="rect">
            <a:avLst/>
          </a:prstGeom>
          <a:ln>
            <a:noFill/>
          </a:ln>
        </p:spPr>
      </p:pic>
      <p:sp>
        <p:nvSpPr>
          <p:cNvPr id="57" name="TextShape 5"/>
          <p:cNvSpPr txBox="1"/>
          <p:nvPr/>
        </p:nvSpPr>
        <p:spPr>
          <a:xfrm>
            <a:off x="0" y="1463040"/>
            <a:ext cx="9692640" cy="11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latin typeface="Arial"/>
                <a:ea typeface="Noto Sans CJK SC Regular"/>
              </a:rPr>
              <a:t>Input</a:t>
            </a:r>
            <a:r>
              <a:rPr b="0" lang="de-DE" sz="3600" spc="-1" strike="noStrike">
                <a:latin typeface="Arial"/>
                <a:ea typeface="Noto Sans CJK SC Regular"/>
              </a:rPr>
              <a:t>: 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>
                <a:latin typeface="Arial"/>
              </a:rPr>
              <a:t> objects, 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Arial"/>
              </a:rPr>
              <a:t> agents, additive valuations: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58" name="TextShape 6"/>
          <p:cNvSpPr txBox="1"/>
          <p:nvPr/>
        </p:nvSpPr>
        <p:spPr>
          <a:xfrm>
            <a:off x="274320" y="6035040"/>
            <a:ext cx="9714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latin typeface="Arial"/>
              </a:rPr>
              <a:t>Goal</a:t>
            </a:r>
            <a:r>
              <a:rPr b="0" lang="de-DE" sz="3600" spc="-1" strike="noStrike">
                <a:latin typeface="Arial"/>
              </a:rPr>
              <a:t>: Envy-Free and Pareto-Optimal division.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          </a:t>
            </a:r>
            <a:r>
              <a:rPr b="0" lang="de-DE" sz="3600" spc="-1" strike="noStrike">
                <a:latin typeface="Arial"/>
              </a:rPr>
              <a:t>No monetary transfers.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1645920" y="215496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3145320" y="2066760"/>
            <a:ext cx="1609560" cy="16459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937760" y="2109960"/>
            <a:ext cx="1554480" cy="15476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8285400" y="2142720"/>
            <a:ext cx="1590120" cy="14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2: </a:t>
            </a:r>
            <a:r>
              <a:rPr b="1" lang="de-DE" sz="4800" spc="-1" strike="noStrike">
                <a:solidFill>
                  <a:srgbClr val="ffffff"/>
                </a:solidFill>
                <a:latin typeface="Open Sans"/>
              </a:rPr>
              <a:t>Minimal Sharing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82880" y="1463040"/>
            <a:ext cx="9601200" cy="572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solidFill>
                  <a:srgbClr val="006600"/>
                </a:solidFill>
                <a:latin typeface="Arial"/>
              </a:rPr>
              <a:t>Main Theorem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 When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is fixed and the valuations are generic, a PO+EF allocation minimizing the number of sharings can be found in time 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</a:rPr>
              <a:t>O(poly(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m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</a:rPr>
              <a:t>))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r>
              <a:rPr b="0" i="1" lang="de-DE" sz="3600" spc="-1" strike="noStrike">
                <a:latin typeface="Arial"/>
              </a:rPr>
              <a:t>Proof Sketch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  <a:ea typeface="Noto Sans CJK SC Regular"/>
              </a:rPr>
              <a:t>(a) Define </a:t>
            </a:r>
            <a:r>
              <a:rPr b="0" i="1" lang="de-DE" sz="3600" spc="-1" strike="noStrike">
                <a:latin typeface="Arial"/>
                <a:ea typeface="Noto Sans CJK SC Regular"/>
              </a:rPr>
              <a:t>consumption-graph</a:t>
            </a:r>
            <a:r>
              <a:rPr b="0" lang="de-DE" sz="3600" spc="-1" strike="noStrike">
                <a:latin typeface="Arial"/>
                <a:ea typeface="Noto Sans CJK SC Regular"/>
              </a:rPr>
              <a:t> of an allocation.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  <a:ea typeface="Noto Sans CJK SC Regular"/>
              </a:rPr>
              <a:t>(b) At most 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i="1" lang="de-DE" sz="3600" spc="-1" strike="noStrike" baseline="33000">
                <a:latin typeface="Times New Roman"/>
              </a:rPr>
              <a:t>n(n-1)/2</a:t>
            </a:r>
            <a:r>
              <a:rPr b="0" lang="de-DE" sz="3600" spc="-1" strike="noStrike">
                <a:latin typeface="Arial"/>
              </a:rPr>
              <a:t>) consumption-graphs correspond to PO allocations, and they can </a:t>
            </a:r>
            <a:r>
              <a:rPr b="0" lang="de-DE" sz="3600" spc="-1" strike="noStrike">
                <a:latin typeface="Arial"/>
                <a:ea typeface="Noto Sans CJK SC Regular"/>
              </a:rPr>
              <a:t>be enumerated </a:t>
            </a:r>
            <a:r>
              <a:rPr b="0" lang="de-DE" sz="3600" spc="-1" strike="noStrike">
                <a:latin typeface="Arial"/>
              </a:rPr>
              <a:t>with breadth-first search.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(c) Given a consumption-graph, PO+EF can be decided in time </a:t>
            </a:r>
            <a:r>
              <a:rPr b="0" lang="de-DE" sz="3600" spc="-1" strike="noStrike">
                <a:latin typeface="Times New Roman"/>
              </a:rPr>
              <a:t>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 baseline="33000">
                <a:latin typeface="Times New Roman"/>
              </a:rPr>
              <a:t>2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2(a): Consumption graph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82880" y="1463040"/>
            <a:ext cx="9601200" cy="225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</a:rPr>
              <a:t>Consumption graph of allocation</a:t>
            </a:r>
            <a:r>
              <a:rPr b="1" i="1" lang="de-DE" sz="3600" spc="-1" strike="noStrike">
                <a:latin typeface="Times New Roman"/>
              </a:rPr>
              <a:t> z </a:t>
            </a:r>
            <a:r>
              <a:rPr b="0" lang="de-DE" sz="3600" spc="-1" strike="noStrike">
                <a:latin typeface="Arial"/>
              </a:rPr>
              <a:t>:=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Bipartite graph: agents vs. objects.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Edge between 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Arial"/>
              </a:rPr>
              <a:t> and 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lang="de-DE" sz="3600" spc="-1" strike="noStrike">
                <a:latin typeface="Arial"/>
              </a:rPr>
              <a:t>  iff  </a:t>
            </a:r>
            <a:r>
              <a:rPr b="0" i="1" lang="de-DE" sz="3600" spc="-1" strike="noStrike">
                <a:latin typeface="Times New Roman"/>
              </a:rPr>
              <a:t>z</a:t>
            </a:r>
            <a:r>
              <a:rPr b="0" i="1" lang="de-DE" sz="3600" spc="-1" strike="noStrike" baseline="-33000">
                <a:latin typeface="Times New Roman"/>
              </a:rPr>
              <a:t>i</a:t>
            </a:r>
            <a:r>
              <a:rPr b="0" lang="de-DE" sz="3600" spc="-1" strike="noStrike" baseline="-33000">
                <a:latin typeface="Times New Roman"/>
              </a:rPr>
              <a:t>,</a:t>
            </a:r>
            <a:r>
              <a:rPr b="0" i="1" lang="de-DE" sz="3600" spc="-1" strike="noStrike" baseline="-33000">
                <a:latin typeface="Times New Roman"/>
              </a:rPr>
              <a:t>o</a:t>
            </a:r>
            <a:r>
              <a:rPr b="0" lang="de-DE" sz="3600" spc="-1" strike="noStrike">
                <a:latin typeface="Times New Roman"/>
              </a:rPr>
              <a:t> &gt; 0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Example: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91440" y="6583680"/>
            <a:ext cx="9883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3600" spc="-1" strike="noStrike">
                <a:latin typeface="Arial"/>
              </a:rPr>
              <a:t>Alice takes farm; Bob takes car; shared house.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367280" y="2955960"/>
            <a:ext cx="645840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2(a): Consumption graph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82880" y="1463040"/>
            <a:ext cx="9601200" cy="236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de-DE" sz="3600" spc="-1" strike="noStrike">
                <a:latin typeface="Arial"/>
              </a:rPr>
              <a:t>Directed </a:t>
            </a:r>
            <a:r>
              <a:rPr b="1" lang="de-DE" sz="3600" spc="-1" strike="noStrike">
                <a:latin typeface="Arial"/>
              </a:rPr>
              <a:t>consumption graph of </a:t>
            </a:r>
            <a:r>
              <a:rPr b="1" i="1" lang="de-DE" sz="3600" spc="-1" strike="noStrike">
                <a:latin typeface="Times New Roman"/>
              </a:rPr>
              <a:t>z </a:t>
            </a:r>
            <a:r>
              <a:rPr b="0" lang="de-DE" sz="3600" spc="-1" strike="noStrike">
                <a:latin typeface="Arial"/>
              </a:rPr>
              <a:t>:=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Edge from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Arial"/>
                <a:ea typeface="Noto Sans CJK SC Regular"/>
              </a:rPr>
              <a:t> to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 iff 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 baseline="-33000">
                <a:latin typeface="Times New Roman"/>
                <a:ea typeface="Noto Sans CJK SC Regular"/>
              </a:rPr>
              <a:t>,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Times New Roman"/>
                <a:ea typeface="Noto Sans CJK SC Regular"/>
              </a:rPr>
              <a:t> &gt; 0</a:t>
            </a:r>
            <a:r>
              <a:rPr b="0" lang="de-DE" sz="3600" spc="-1" strike="noStrike">
                <a:latin typeface="Arial"/>
                <a:ea typeface="Noto Sans CJK SC Regular"/>
              </a:rPr>
              <a:t>; weight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i,o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Edge from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to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Arial"/>
                <a:ea typeface="Noto Sans CJK SC Regular"/>
              </a:rPr>
              <a:t>                </a:t>
            </a:r>
            <a:r>
              <a:rPr b="0" lang="de-DE" sz="3600" spc="-1" strike="noStrike">
                <a:latin typeface="Arial"/>
                <a:ea typeface="Noto Sans CJK SC Regular"/>
              </a:rPr>
              <a:t>; weight </a:t>
            </a:r>
            <a:r>
              <a:rPr b="0" lang="de-DE" sz="3600" spc="-1" strike="noStrike">
                <a:latin typeface="Times New Roman"/>
                <a:ea typeface="Noto Sans CJK SC Regular"/>
              </a:rPr>
              <a:t>1/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i,o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6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91440" y="6583680"/>
            <a:ext cx="988380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de-DE" sz="3600" spc="-1" strike="noStrike">
                <a:latin typeface="Times New Roman"/>
              </a:rPr>
              <a:t>         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a</a:t>
            </a:r>
            <a:r>
              <a:rPr b="0" lang="de-DE" sz="3600" spc="-1" strike="noStrike">
                <a:latin typeface="Times New Roman"/>
              </a:rPr>
              <a:t> = [4, 2.5, 1];              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b</a:t>
            </a:r>
            <a:r>
              <a:rPr b="0" lang="de-DE" sz="3600" spc="-1" strike="noStrike">
                <a:latin typeface="Times New Roman"/>
              </a:rPr>
              <a:t> = [1.25, 2, 5].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371600" y="2955600"/>
            <a:ext cx="6454080" cy="38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2(a): Consumption graph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82880" y="1463040"/>
            <a:ext cx="9601200" cy="162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</a:rPr>
              <a:t>Cycle Lemma</a:t>
            </a:r>
            <a:r>
              <a:rPr b="0" lang="de-DE" sz="3600" spc="-1" strike="noStrike">
                <a:latin typeface="Arial"/>
              </a:rPr>
              <a:t>. An allocation is PO iff its directed consumption graph contains </a:t>
            </a:r>
            <a:r>
              <a:rPr b="0" i="1" lang="de-DE" sz="3600" spc="-1" strike="noStrike">
                <a:latin typeface="Arial"/>
              </a:rPr>
              <a:t>no cycles</a:t>
            </a:r>
            <a:r>
              <a:rPr b="0" lang="de-DE" sz="3600" spc="-1" strike="noStrike">
                <a:latin typeface="Arial"/>
              </a:rPr>
              <a:t> whose product of weights is </a:t>
            </a:r>
            <a:r>
              <a:rPr b="0" lang="de-DE" sz="3600" spc="-1" strike="noStrike">
                <a:latin typeface="Times New Roman"/>
              </a:rPr>
              <a:t>&lt; 1 </a:t>
            </a:r>
            <a:r>
              <a:rPr b="0" lang="de-DE" sz="2400" spc="-1" strike="noStrike">
                <a:latin typeface="Times New Roman"/>
              </a:rPr>
              <a:t> </a:t>
            </a:r>
            <a:r>
              <a:rPr b="0" i="1" lang="de-DE" sz="2400" spc="-1" strike="noStrike">
                <a:latin typeface="Arial"/>
              </a:rPr>
              <a:t>(like this: 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91440" y="6583680"/>
            <a:ext cx="9883800" cy="70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de-DE" sz="3600" spc="-1" strike="noStrike">
                <a:latin typeface="Times New Roman"/>
              </a:rPr>
              <a:t>         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a</a:t>
            </a:r>
            <a:r>
              <a:rPr b="0" lang="de-DE" sz="3600" spc="-1" strike="noStrike">
                <a:latin typeface="Times New Roman"/>
              </a:rPr>
              <a:t> = [4, 25., 1];                </a:t>
            </a:r>
            <a:r>
              <a:rPr b="0" i="1" lang="de-DE" sz="3600" spc="-1" strike="noStrike">
                <a:latin typeface="Times New Roman"/>
              </a:rPr>
              <a:t>v</a:t>
            </a:r>
            <a:r>
              <a:rPr b="0" i="1" lang="de-DE" sz="3600" spc="-1" strike="noStrike" baseline="-33000">
                <a:latin typeface="Times New Roman"/>
              </a:rPr>
              <a:t>b</a:t>
            </a:r>
            <a:r>
              <a:rPr b="0" lang="de-DE" sz="3600" spc="-1" strike="noStrike">
                <a:latin typeface="Times New Roman"/>
              </a:rPr>
              <a:t> = [1.25, 2, 5].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371600" y="2955960"/>
            <a:ext cx="6492240" cy="38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2(a): Consumption graph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82880" y="1463040"/>
            <a:ext cx="9601200" cy="572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</a:rPr>
              <a:t>Cycle Lemma</a:t>
            </a:r>
            <a:r>
              <a:rPr b="0" lang="de-DE" sz="3600" spc="-1" strike="noStrike">
                <a:latin typeface="Arial"/>
              </a:rPr>
              <a:t> - </a:t>
            </a:r>
            <a:r>
              <a:rPr b="0" i="1" lang="de-DE" sz="3600" spc="-1" strike="noStrike">
                <a:latin typeface="Arial"/>
              </a:rPr>
              <a:t>Proof Sketch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→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Given a cycle with weight-product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&lt; 1,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</a:t>
            </a:r>
            <a:br/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we can trade goods among agents in the cycle such that all participants strictly gain.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← 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Suppose there are no such cycles. Pick an arbitrary agent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 with nonempty bundle. Find a minimum-product path from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i 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to every other agent 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j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 Define the </a:t>
            </a:r>
            <a:r>
              <a:rPr b="0" i="1" lang="de-DE" sz="3600" spc="-1" strike="noStrike">
                <a:solidFill>
                  <a:srgbClr val="006600"/>
                </a:solidFill>
                <a:latin typeface="Arial"/>
              </a:rPr>
              <a:t>weight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of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j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as the product of this path. We can prove that the allocation maximizes the </a:t>
            </a:r>
            <a:r>
              <a:rPr b="0" i="1" lang="de-DE" sz="3600" spc="-1" strike="noStrike">
                <a:solidFill>
                  <a:srgbClr val="006600"/>
                </a:solidFill>
                <a:latin typeface="Arial"/>
              </a:rPr>
              <a:t>weighted-sum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of the agents' utilities. Hence it is PO.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2(a): Consumption graph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82880" y="1463040"/>
            <a:ext cx="9601200" cy="418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Corollary</a:t>
            </a:r>
            <a:r>
              <a:rPr b="0" lang="de-DE" sz="3600" spc="-1" strike="noStrike">
                <a:latin typeface="Arial"/>
                <a:ea typeface="Noto Sans CJK SC Regular"/>
              </a:rPr>
              <a:t>. It is possible to check whether a consumption-graph corresponds to a PO allocation in time </a:t>
            </a:r>
            <a:r>
              <a:rPr b="0" lang="de-DE" sz="3600" spc="-1" strike="noStrike">
                <a:latin typeface="Times New Roman"/>
                <a:ea typeface="Noto Sans CJK SC Regular"/>
              </a:rPr>
              <a:t>O(</a:t>
            </a:r>
            <a:r>
              <a:rPr b="0" i="1" lang="de-DE" sz="3600" spc="-1" strike="noStrike">
                <a:latin typeface="Times New Roman"/>
              </a:rPr>
              <a:t>m n </a:t>
            </a:r>
            <a:r>
              <a:rPr b="0" lang="de-DE" sz="3600" spc="-1" strike="noStrike">
                <a:latin typeface="Times New Roman"/>
              </a:rPr>
              <a:t>(</a:t>
            </a:r>
            <a:r>
              <a:rPr b="0" i="1" lang="de-DE" sz="3600" spc="-1" strike="noStrike">
                <a:latin typeface="Times New Roman"/>
              </a:rPr>
              <a:t>m+n</a:t>
            </a:r>
            <a:r>
              <a:rPr b="0" lang="de-DE" sz="3600" spc="-1" strike="noStrike">
                <a:latin typeface="Times New Roman"/>
              </a:rPr>
              <a:t>))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3600" spc="-1" strike="noStrike">
                <a:latin typeface="Arial"/>
              </a:rPr>
              <a:t>Proof</a:t>
            </a:r>
            <a:r>
              <a:rPr b="0" lang="de-DE" sz="3600" spc="-1" strike="noStrike">
                <a:latin typeface="Arial"/>
              </a:rPr>
              <a:t>.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Convert weights to their logarithms;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Use algorithms for negative cycle detection</a:t>
            </a:r>
            <a:br/>
            <a:r>
              <a:rPr b="0" lang="de-DE" sz="3600" spc="-1" strike="noStrike">
                <a:latin typeface="Arial"/>
              </a:rPr>
              <a:t>(e.g. Bellman-Ford algorithm).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82880" y="1463040"/>
            <a:ext cx="9601200" cy="367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2(b).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1" lang="de-DE" sz="3600" spc="-1" strike="noStrike">
                <a:latin typeface="Arial"/>
              </a:rPr>
              <a:t>Enumerating PO consumption graphs</a:t>
            </a:r>
            <a:br/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We construct a tree of consumption graphs.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For all 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 in </a:t>
            </a:r>
            <a:r>
              <a:rPr b="0" lang="de-DE" sz="3600" spc="-1" strike="noStrike">
                <a:latin typeface="Times New Roman"/>
              </a:rPr>
              <a:t>1,…,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Arial"/>
              </a:rPr>
              <a:t>, </a:t>
            </a:r>
            <a:br/>
            <a:r>
              <a:rPr b="0" lang="de-DE" sz="3600" spc="-1" strike="noStrike">
                <a:latin typeface="Arial"/>
              </a:rPr>
              <a:t>level 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 will contain the consumption graphs </a:t>
            </a:r>
            <a:br/>
            <a:r>
              <a:rPr b="0" lang="de-DE" sz="3600" spc="-1" strike="noStrike">
                <a:latin typeface="Arial"/>
              </a:rPr>
              <a:t>of all PO allocations among agents </a:t>
            </a:r>
            <a:r>
              <a:rPr b="0" lang="de-DE" sz="3600" spc="-1" strike="noStrike">
                <a:latin typeface="Times New Roman"/>
              </a:rPr>
              <a:t>1,…,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-91440" y="1463040"/>
            <a:ext cx="10227600" cy="4937760"/>
          </a:xfrm>
          <a:prstGeom prst="rect">
            <a:avLst/>
          </a:prstGeom>
          <a:ln>
            <a:noFill/>
          </a:ln>
        </p:spPr>
      </p:pic>
      <p:sp>
        <p:nvSpPr>
          <p:cNvPr id="162" name="TextShape 2"/>
          <p:cNvSpPr txBox="1"/>
          <p:nvPr/>
        </p:nvSpPr>
        <p:spPr>
          <a:xfrm>
            <a:off x="5788080" y="1436400"/>
            <a:ext cx="448056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400" spc="-1" strike="noStrike">
                <a:solidFill>
                  <a:srgbClr val="0000ff"/>
                </a:solidFill>
                <a:latin typeface="Arial"/>
              </a:rPr>
              <a:t>All objects are given to agent 1.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82880" y="6583680"/>
            <a:ext cx="98971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2400" spc="-1" strike="noStrike">
                <a:solidFill>
                  <a:srgbClr val="0000ff"/>
                </a:solidFill>
                <a:latin typeface="Arial"/>
              </a:rPr>
              <a:t>All objects are given to agents 1,2.     </a:t>
            </a:r>
            <a:r>
              <a:rPr b="0" lang="de-DE" sz="2400" spc="-1" strike="noStrike">
                <a:solidFill>
                  <a:srgbClr val="0000ff"/>
                </a:solidFill>
                <a:latin typeface="Times New Roman"/>
              </a:rPr>
              <a:t>2</a:t>
            </a:r>
            <a:r>
              <a:rPr b="0" i="1" lang="de-DE" sz="2400" spc="-1" strike="noStrike">
                <a:solidFill>
                  <a:srgbClr val="0000ff"/>
                </a:solidFill>
                <a:latin typeface="Times New Roman"/>
              </a:rPr>
              <a:t>m</a:t>
            </a:r>
            <a:r>
              <a:rPr b="0" lang="de-DE" sz="2400" spc="-1" strike="noStrike">
                <a:solidFill>
                  <a:srgbClr val="0000ff"/>
                </a:solidFill>
                <a:latin typeface="Times New Roman"/>
              </a:rPr>
              <a:t>+1</a:t>
            </a:r>
            <a:r>
              <a:rPr b="0" lang="de-DE" sz="2400" spc="-1" strike="noStrike">
                <a:solidFill>
                  <a:srgbClr val="0000ff"/>
                </a:solidFill>
                <a:latin typeface="Arial"/>
              </a:rPr>
              <a:t> options (by Order Lemma).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82880" y="1463040"/>
            <a:ext cx="9601200" cy="50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2(b).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1" lang="de-DE" sz="3600" spc="-1" strike="noStrike">
                <a:latin typeface="Arial"/>
              </a:rPr>
              <a:t>Enumerating PO consumption graphs</a:t>
            </a:r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… </a:t>
            </a:r>
            <a:r>
              <a:rPr b="0" lang="de-DE" sz="3600" spc="-1" strike="noStrike">
                <a:latin typeface="Arial"/>
              </a:rPr>
              <a:t>In level 3, all objects are given to 1,2,3.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For each node in level 2: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All objects of 1 are divided between 1 and 3;</a:t>
            </a:r>
            <a:endParaRPr b="0" lang="de-DE" sz="3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Times New Roman"/>
                <a:ea typeface="Noto Sans CJK SC Regular"/>
              </a:rPr>
              <a:t>2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1</a:t>
            </a:r>
            <a:r>
              <a:rPr b="0" lang="de-DE" sz="3600" spc="-1" strike="noStrike">
                <a:latin typeface="Times New Roman"/>
                <a:ea typeface="Noto Sans CJK SC Regular"/>
              </a:rPr>
              <a:t>+1</a:t>
            </a:r>
            <a:r>
              <a:rPr b="0" lang="de-DE" sz="3600" spc="-1" strike="noStrike">
                <a:latin typeface="Arial"/>
                <a:ea typeface="Noto Sans CJK SC Regular"/>
              </a:rPr>
              <a:t> options   </a:t>
            </a:r>
            <a:r>
              <a:rPr b="0" lang="de-DE" sz="3200" spc="-1" strike="noStrike">
                <a:latin typeface="Arial"/>
                <a:ea typeface="Noto Sans CJK SC Regular"/>
              </a:rPr>
              <a:t>  (</a:t>
            </a:r>
            <a:r>
              <a:rPr b="0" i="1" lang="de-DE" sz="3200" spc="-1" strike="noStrike">
                <a:latin typeface="Times New Roman"/>
              </a:rPr>
              <a:t>m</a:t>
            </a:r>
            <a:r>
              <a:rPr b="0" i="1" lang="de-DE" sz="3200" spc="-1" strike="noStrike" baseline="-33000">
                <a:latin typeface="Times New Roman"/>
              </a:rPr>
              <a:t>1 </a:t>
            </a:r>
            <a:r>
              <a:rPr b="0" lang="de-DE" sz="3200" spc="-1" strike="noStrike">
                <a:latin typeface="Arial"/>
              </a:rPr>
              <a:t>= #objects given to 1)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All objects of 2 are divided between 2 and 3.</a:t>
            </a:r>
            <a:endParaRPr b="0" lang="de-DE" sz="3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Times New Roman"/>
                <a:ea typeface="Noto Sans CJK SC Regular"/>
              </a:rPr>
              <a:t>2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2</a:t>
            </a:r>
            <a:r>
              <a:rPr b="0" lang="de-DE" sz="3600" spc="-1" strike="noStrike">
                <a:latin typeface="Times New Roman"/>
                <a:ea typeface="Noto Sans CJK SC Regular"/>
              </a:rPr>
              <a:t>+1</a:t>
            </a:r>
            <a:r>
              <a:rPr b="0" lang="de-DE" sz="3600" spc="-1" strike="noStrike">
                <a:latin typeface="Arial"/>
                <a:ea typeface="Noto Sans CJK SC Regular"/>
              </a:rPr>
              <a:t> options   </a:t>
            </a:r>
            <a:r>
              <a:rPr b="0" lang="de-DE" sz="3200" spc="-1" strike="noStrike">
                <a:latin typeface="Arial"/>
                <a:ea typeface="Noto Sans CJK SC Regular"/>
              </a:rPr>
              <a:t>  (</a:t>
            </a:r>
            <a:r>
              <a:rPr b="0" i="1" lang="de-DE" sz="3200" spc="-1" strike="noStrike">
                <a:latin typeface="Times New Roman"/>
              </a:rPr>
              <a:t>m</a:t>
            </a:r>
            <a:r>
              <a:rPr b="0" i="1" lang="de-DE" sz="3200" spc="-1" strike="noStrike" baseline="-33000">
                <a:latin typeface="Times New Roman"/>
              </a:rPr>
              <a:t>2</a:t>
            </a:r>
            <a:r>
              <a:rPr b="0" lang="de-DE" sz="3200" spc="-1" strike="noStrike">
                <a:latin typeface="Arial"/>
              </a:rPr>
              <a:t>= #objects given to 2)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(</a:t>
            </a:r>
            <a:r>
              <a:rPr b="0" lang="de-DE" sz="3600" spc="-1" strike="noStrike">
                <a:latin typeface="Times New Roman"/>
                <a:ea typeface="Noto Sans CJK SC Regular"/>
              </a:rPr>
              <a:t>2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m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1</a:t>
            </a:r>
            <a:r>
              <a:rPr b="0" lang="de-DE" sz="3600" spc="-1" strike="noStrike">
                <a:latin typeface="Times New Roman"/>
                <a:ea typeface="Noto Sans CJK SC Regular"/>
              </a:rPr>
              <a:t>+1)(</a:t>
            </a:r>
            <a:r>
              <a:rPr b="0" lang="de-DE" sz="3600" spc="-1" strike="noStrike">
                <a:latin typeface="Times New Roman"/>
              </a:rPr>
              <a:t>2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i="1" lang="de-DE" sz="3600" spc="-1" strike="noStrike" baseline="-33000">
                <a:latin typeface="Times New Roman"/>
              </a:rPr>
              <a:t>2</a:t>
            </a:r>
            <a:r>
              <a:rPr b="0" lang="de-DE" sz="3600" spc="-1" strike="noStrike">
                <a:latin typeface="Times New Roman"/>
              </a:rPr>
              <a:t>+1)</a:t>
            </a:r>
            <a:r>
              <a:rPr b="0" lang="de-DE" sz="3600" spc="-1" strike="noStrike">
                <a:latin typeface="Arial"/>
              </a:rPr>
              <a:t> = </a:t>
            </a:r>
            <a:r>
              <a:rPr b="0" lang="de-DE" sz="3600" spc="-1" strike="noStrike">
                <a:latin typeface="Times New Roman"/>
              </a:rPr>
              <a:t>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 baseline="33000">
                <a:latin typeface="Times New Roman"/>
              </a:rPr>
              <a:t>2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 children per node.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All in all: </a:t>
            </a:r>
            <a:r>
              <a:rPr b="0" lang="de-DE" sz="3600" spc="-1" strike="noStrike">
                <a:latin typeface="Times New Roman"/>
              </a:rPr>
              <a:t>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 baseline="33000">
                <a:latin typeface="Times New Roman"/>
              </a:rPr>
              <a:t>3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 nodes in level 3.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2520" y="1554480"/>
            <a:ext cx="9881280" cy="502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126480" y="1956600"/>
            <a:ext cx="2149200" cy="160956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Main problem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0" y="274320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 spc="-1" strike="noStrike">
                <a:solidFill>
                  <a:srgbClr val="0000ff"/>
                </a:solidFill>
                <a:latin typeface="Arial"/>
              </a:rPr>
              <a:t>Object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324720" y="3929040"/>
            <a:ext cx="98971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36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i="1" lang="de-DE" sz="3600" spc="-1" strike="noStrike">
                <a:solidFill>
                  <a:srgbClr val="0000ff"/>
                </a:solidFill>
                <a:latin typeface="Times New Roman"/>
              </a:rPr>
              <a:t>v</a:t>
            </a:r>
            <a:r>
              <a:rPr b="1" i="1" lang="de-DE" sz="3600" spc="-1" strike="noStrike" baseline="-33000">
                <a:solidFill>
                  <a:srgbClr val="0000ff"/>
                </a:solidFill>
                <a:latin typeface="Times New Roman"/>
              </a:rPr>
              <a:t>A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:      3        2             3            1             2  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0040" y="3733920"/>
            <a:ext cx="914400" cy="1292040"/>
          </a:xfrm>
          <a:prstGeom prst="rect">
            <a:avLst/>
          </a:prstGeom>
          <a:ln>
            <a:noFill/>
          </a:ln>
        </p:spPr>
      </p:pic>
      <p:sp>
        <p:nvSpPr>
          <p:cNvPr id="68" name="TextShape 4"/>
          <p:cNvSpPr txBox="1"/>
          <p:nvPr/>
        </p:nvSpPr>
        <p:spPr>
          <a:xfrm>
            <a:off x="324360" y="5183280"/>
            <a:ext cx="989712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de-DE" sz="36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i="1" lang="de-DE" sz="3600" spc="-1" strike="noStrike">
                <a:solidFill>
                  <a:srgbClr val="0000ff"/>
                </a:solidFill>
                <a:latin typeface="Times New Roman"/>
              </a:rPr>
              <a:t>v</a:t>
            </a:r>
            <a:r>
              <a:rPr b="1" i="1" lang="de-DE" sz="3600" spc="-1" strike="noStrike" baseline="-33000">
                <a:solidFill>
                  <a:srgbClr val="0000ff"/>
                </a:solidFill>
                <a:latin typeface="Times New Roman"/>
              </a:rPr>
              <a:t>B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:      1        1             1            5             4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41480" y="5025960"/>
            <a:ext cx="822960" cy="1163160"/>
          </a:xfrm>
          <a:prstGeom prst="rect">
            <a:avLst/>
          </a:prstGeom>
          <a:ln>
            <a:noFill/>
          </a:ln>
        </p:spPr>
      </p:pic>
      <p:sp>
        <p:nvSpPr>
          <p:cNvPr id="70" name="TextShape 5"/>
          <p:cNvSpPr txBox="1"/>
          <p:nvPr/>
        </p:nvSpPr>
        <p:spPr>
          <a:xfrm>
            <a:off x="0" y="1463040"/>
            <a:ext cx="9692640" cy="11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3600" spc="-1" strike="noStrike">
                <a:latin typeface="Arial"/>
              </a:rPr>
              <a:t>The objects are </a:t>
            </a:r>
            <a:r>
              <a:rPr b="1" lang="de-DE" sz="3600" spc="-1" strike="noStrike">
                <a:latin typeface="Arial"/>
              </a:rPr>
              <a:t>indivisible</a:t>
            </a:r>
            <a:r>
              <a:rPr b="0" lang="de-DE" sz="3600" spc="-1" strike="noStrike"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71" name="TextShape 6"/>
          <p:cNvSpPr txBox="1"/>
          <p:nvPr/>
        </p:nvSpPr>
        <p:spPr>
          <a:xfrm>
            <a:off x="274320" y="6035040"/>
            <a:ext cx="9714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3600" spc="-1" strike="noStrike">
                <a:latin typeface="Arial"/>
              </a:rPr>
              <a:t>→ </a:t>
            </a:r>
            <a:r>
              <a:rPr b="0" lang="de-DE" sz="3600" spc="-1" strike="noStrike">
                <a:latin typeface="Arial"/>
              </a:rPr>
              <a:t>An envy-free Pareto-optimal allocation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    </a:t>
            </a:r>
            <a:r>
              <a:rPr b="0" lang="de-DE" sz="3600" spc="-1" strike="noStrike">
                <a:latin typeface="Arial"/>
              </a:rPr>
              <a:t>might not exist.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1645920" y="215496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3145320" y="2066760"/>
            <a:ext cx="1609560" cy="16459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937760" y="2109960"/>
            <a:ext cx="1554480" cy="1547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8285400" y="2142720"/>
            <a:ext cx="1590120" cy="14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24200" y="1330920"/>
            <a:ext cx="9751320" cy="62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  <a:ea typeface="Noto Sans CJK SC Regular"/>
              </a:rPr>
              <a:t>2(b).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1" lang="de-DE" sz="3600" spc="-1" strike="noStrike">
                <a:latin typeface="Arial"/>
              </a:rPr>
              <a:t>Enumerating PO consumption graphs</a:t>
            </a:r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… </a:t>
            </a:r>
            <a:r>
              <a:rPr b="0" lang="de-DE" sz="3600" spc="-1" strike="noStrike">
                <a:latin typeface="Arial"/>
              </a:rPr>
              <a:t>In level 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, all objects are given to 1,…,</a:t>
            </a:r>
            <a:r>
              <a:rPr b="0" i="1" lang="de-DE" sz="3600" spc="-1" strike="noStrike">
                <a:latin typeface="Times New Roman"/>
              </a:rPr>
              <a:t>k.</a:t>
            </a:r>
            <a:r>
              <a:rPr b="0" lang="de-DE" sz="3600" spc="-1" strike="noStrike"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Times New Roman"/>
              </a:rPr>
              <a:t>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i="1" lang="de-DE" sz="3600" spc="-1" strike="noStrike" baseline="33000">
                <a:latin typeface="Times New Roman"/>
              </a:rPr>
              <a:t>k</a:t>
            </a:r>
            <a:r>
              <a:rPr b="0" lang="de-DE" sz="3600" spc="-1" strike="noStrike" baseline="33000">
                <a:latin typeface="Times New Roman"/>
              </a:rPr>
              <a:t>-1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 children per node in level 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Times New Roman"/>
              </a:rPr>
              <a:t>-1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Times New Roman"/>
              </a:rPr>
              <a:t>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i="1" lang="de-DE" sz="3600" spc="-1" strike="noStrike" baseline="33000">
                <a:latin typeface="Times New Roman"/>
              </a:rPr>
              <a:t>k(k</a:t>
            </a:r>
            <a:r>
              <a:rPr b="0" lang="de-DE" sz="3600" spc="-1" strike="noStrike" baseline="33000">
                <a:latin typeface="Times New Roman"/>
              </a:rPr>
              <a:t>-1)/2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 nodes in level 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All in all:  </a:t>
            </a:r>
            <a:r>
              <a:rPr b="0" lang="de-DE" sz="3600" spc="-1" strike="noStrike">
                <a:latin typeface="Times New Roman"/>
              </a:rPr>
              <a:t>O(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i="1" lang="de-DE" sz="3600" spc="-1" strike="noStrike" baseline="33000">
                <a:latin typeface="Times New Roman"/>
              </a:rPr>
              <a:t>n(n</a:t>
            </a:r>
            <a:r>
              <a:rPr b="0" lang="de-DE" sz="3600" spc="-1" strike="noStrike" baseline="33000">
                <a:latin typeface="Times New Roman"/>
              </a:rPr>
              <a:t>-1)/2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i="1" lang="de-DE" sz="3600" spc="-1" strike="noStrike" baseline="33000">
                <a:latin typeface="Times New Roman"/>
              </a:rPr>
              <a:t>   </a:t>
            </a:r>
            <a:r>
              <a:rPr b="0" lang="de-DE" sz="3600" spc="-1" strike="noStrike" baseline="33000">
                <a:latin typeface="Times New Roman"/>
              </a:rPr>
              <a:t> </a:t>
            </a:r>
            <a:r>
              <a:rPr b="0" lang="de-DE" sz="3600" spc="-1" strike="noStrike">
                <a:latin typeface="Arial"/>
              </a:rPr>
              <a:t>leaves</a:t>
            </a:r>
            <a:r>
              <a:rPr b="0" lang="de-DE" sz="3200" spc="-1" strike="noStrike">
                <a:latin typeface="Arial"/>
              </a:rPr>
              <a:t>  (in level </a:t>
            </a:r>
            <a:r>
              <a:rPr b="0" i="1" lang="de-DE" sz="3200" spc="-1" strike="noStrike">
                <a:latin typeface="Times New Roman"/>
              </a:rPr>
              <a:t>n</a:t>
            </a:r>
            <a:r>
              <a:rPr b="0" lang="de-DE" sz="3200" spc="-1" strike="noStrike">
                <a:latin typeface="Arial"/>
              </a:rPr>
              <a:t>)</a:t>
            </a:r>
            <a:r>
              <a:rPr b="0" lang="de-DE" sz="3600" spc="-1" strike="noStrike">
                <a:latin typeface="Arial"/>
              </a:rPr>
              <a:t>.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Apply the Cycle Lemma to the leaves.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600" spc="-1" strike="noStrike">
                <a:solidFill>
                  <a:srgbClr val="006600"/>
                </a:solidFill>
                <a:latin typeface="Arial"/>
              </a:rPr>
              <a:t>Only 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graphs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 of PO allocations remain.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By the Generation Lemma (</a:t>
            </a:r>
            <a:r>
              <a:rPr b="0" i="1" lang="de-DE" sz="3600" spc="-1" strike="noStrike">
                <a:latin typeface="Arial"/>
              </a:rPr>
              <a:t>next slide</a:t>
            </a:r>
            <a:r>
              <a:rPr b="0" lang="de-DE" sz="3600" spc="-1" strike="noStrike">
                <a:latin typeface="Arial"/>
              </a:rPr>
              <a:t>):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3600" spc="-1" strike="noStrike">
                <a:solidFill>
                  <a:srgbClr val="0000ff"/>
                </a:solidFill>
                <a:latin typeface="Arial"/>
              </a:rPr>
              <a:t>All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graphs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of PO allocations are in the tree→ 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0" y="1330920"/>
            <a:ext cx="10149840" cy="62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</a:rPr>
              <a:t>Generation Lemma</a:t>
            </a:r>
            <a:r>
              <a:rPr b="0" lang="de-DE" sz="3600" spc="-1" strike="noStrike">
                <a:latin typeface="Arial"/>
              </a:rPr>
              <a:t>. Every PO allocation </a:t>
            </a:r>
            <a:r>
              <a:rPr b="1" lang="de-DE" sz="3600" spc="-1" strike="noStrike">
                <a:latin typeface="Times New Roman"/>
              </a:rPr>
              <a:t>z</a:t>
            </a:r>
            <a:r>
              <a:rPr b="1" lang="de-DE" sz="3600" spc="-1" strike="noStrike" baseline="33000">
                <a:latin typeface="Times New Roman"/>
              </a:rPr>
              <a:t>+</a:t>
            </a:r>
            <a:r>
              <a:rPr b="0" lang="de-DE" sz="3600" spc="-1" strike="noStrike">
                <a:latin typeface="Arial"/>
              </a:rPr>
              <a:t> among agents </a:t>
            </a:r>
            <a:r>
              <a:rPr b="0" lang="de-DE" sz="3600" spc="-1" strike="noStrike">
                <a:latin typeface="Times New Roman"/>
              </a:rPr>
              <a:t>1,…,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Times New Roman"/>
              </a:rPr>
              <a:t>+1</a:t>
            </a:r>
            <a:r>
              <a:rPr b="0" lang="de-DE" sz="3600" spc="-1" strike="noStrike">
                <a:latin typeface="Times New Roman"/>
              </a:rPr>
              <a:t>  </a:t>
            </a:r>
            <a:r>
              <a:rPr b="0" lang="de-DE" sz="3600" spc="-1" strike="noStrike">
                <a:latin typeface="Arial"/>
              </a:rPr>
              <a:t>can be generated by: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Taking some PO allocation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 </a:t>
            </a:r>
            <a:r>
              <a:rPr b="0" lang="de-DE" sz="3600" spc="-1" strike="noStrike">
                <a:latin typeface="Arial"/>
                <a:ea typeface="Noto Sans CJK SC Regular"/>
              </a:rPr>
              <a:t>among </a:t>
            </a:r>
            <a:r>
              <a:rPr b="0" lang="de-DE" sz="3600" spc="-1" strike="noStrike">
                <a:latin typeface="Times New Roman"/>
              </a:rPr>
              <a:t>1,…,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;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Having each agent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Arial"/>
                <a:ea typeface="Noto Sans CJK SC Regular"/>
              </a:rPr>
              <a:t> in </a:t>
            </a:r>
            <a:r>
              <a:rPr b="0" lang="de-DE" sz="3600" spc="-1" strike="noStrike">
                <a:latin typeface="Times New Roman"/>
              </a:rPr>
              <a:t>1,…,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Arial"/>
              </a:rPr>
              <a:t> </a:t>
            </a:r>
            <a:br/>
            <a:r>
              <a:rPr b="0" lang="de-DE" sz="3600" spc="-1" strike="noStrike">
                <a:latin typeface="Arial"/>
              </a:rPr>
              <a:t>  share zero or more objects with agent 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Times New Roman"/>
              </a:rPr>
              <a:t>+1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3600" spc="-1" strike="noStrike">
                <a:latin typeface="Arial"/>
              </a:rPr>
              <a:t>Proof sketch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latin typeface="Arial"/>
                <a:ea typeface="Noto Sans CJK SC Regular"/>
              </a:rPr>
              <a:t>(I)  Initialize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 </a:t>
            </a:r>
            <a:r>
              <a:rPr b="0" lang="de-DE" sz="3600" spc="-1" strike="noStrike">
                <a:latin typeface="Arial"/>
                <a:ea typeface="Noto Sans CJK SC Regular"/>
              </a:rPr>
              <a:t>:=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1" lang="de-DE" sz="3600" spc="-1" strike="noStrike" baseline="33000">
                <a:latin typeface="Times New Roman"/>
                <a:ea typeface="Noto Sans CJK SC Regular"/>
              </a:rPr>
              <a:t>+</a:t>
            </a:r>
            <a:r>
              <a:rPr b="0" lang="de-DE" sz="3600" spc="-1" strike="noStrike">
                <a:latin typeface="Arial"/>
                <a:ea typeface="Noto Sans CJK SC Regular"/>
              </a:rPr>
              <a:t> without the </a:t>
            </a:r>
            <a:r>
              <a:rPr b="0" lang="de-DE" sz="3600" spc="-1" strike="noStrike">
                <a:latin typeface="Times New Roman"/>
                <a:ea typeface="Noto Sans CJK SC Regular"/>
              </a:rPr>
              <a:t>(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k</a:t>
            </a:r>
            <a:r>
              <a:rPr b="0" lang="de-DE" sz="3600" spc="-1" strike="noStrike">
                <a:latin typeface="Times New Roman"/>
                <a:ea typeface="Noto Sans CJK SC Regular"/>
              </a:rPr>
              <a:t>+1)</a:t>
            </a:r>
            <a:r>
              <a:rPr b="0" lang="de-DE" sz="3600" spc="-1" strike="noStrike">
                <a:latin typeface="Arial"/>
                <a:ea typeface="Noto Sans CJK SC Regular"/>
              </a:rPr>
              <a:t>-th bundle.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latin typeface="Arial"/>
                <a:ea typeface="Noto Sans CJK SC Regular"/>
              </a:rPr>
              <a:t>(II) Take an object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from the </a:t>
            </a:r>
            <a:r>
              <a:rPr b="0" lang="de-DE" sz="3600" spc="-1" strike="noStrike">
                <a:latin typeface="Times New Roman"/>
                <a:ea typeface="Noto Sans CJK SC Regular"/>
              </a:rPr>
              <a:t>(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k</a:t>
            </a:r>
            <a:r>
              <a:rPr b="0" lang="de-DE" sz="3600" spc="-1" strike="noStrike">
                <a:latin typeface="Times New Roman"/>
                <a:ea typeface="Noto Sans CJK SC Regular"/>
              </a:rPr>
              <a:t>+1)</a:t>
            </a:r>
            <a:r>
              <a:rPr b="0" lang="de-DE" sz="3600" spc="-1" strike="noStrike">
                <a:latin typeface="Arial"/>
                <a:ea typeface="Noto Sans CJK SC Regular"/>
              </a:rPr>
              <a:t>-th bundle.</a:t>
            </a:r>
            <a:br/>
            <a:r>
              <a:rPr b="0" lang="de-DE" sz="3600" spc="-1" strike="noStrike">
                <a:latin typeface="Arial"/>
                <a:ea typeface="Noto Sans CJK SC Regular"/>
              </a:rPr>
              <a:t>For each agent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Arial"/>
                <a:ea typeface="Noto Sans CJK SC Regular"/>
              </a:rPr>
              <a:t> in </a:t>
            </a:r>
            <a:r>
              <a:rPr b="0" lang="de-DE" sz="3600" spc="-1" strike="noStrike">
                <a:latin typeface="Times New Roman"/>
                <a:ea typeface="Noto Sans CJK SC Regular"/>
              </a:rPr>
              <a:t>1,…,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k</a:t>
            </a:r>
            <a:r>
              <a:rPr b="0" lang="de-DE" sz="3600" spc="-1" strike="noStrike">
                <a:latin typeface="Arial"/>
                <a:ea typeface="Noto Sans CJK SC Regular"/>
              </a:rPr>
              <a:t>, let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z'</a:t>
            </a:r>
            <a:r>
              <a:rPr b="0" lang="de-DE" sz="3600" spc="-1" strike="noStrike">
                <a:latin typeface="Times New Roman"/>
                <a:ea typeface="Noto Sans CJK SC Regular"/>
              </a:rPr>
              <a:t>(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Times New Roman"/>
                <a:ea typeface="Noto Sans CJK SC Regular"/>
              </a:rPr>
              <a:t>)</a:t>
            </a:r>
            <a:r>
              <a:rPr b="0" lang="de-DE" sz="3600" spc="-1" strike="noStrike">
                <a:latin typeface="Arial"/>
                <a:ea typeface="Noto Sans CJK SC Regular"/>
              </a:rPr>
              <a:t> :=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lang="de-DE" sz="3600" spc="-1" strike="noStrike">
                <a:latin typeface="Arial"/>
                <a:ea typeface="Noto Sans CJK SC Regular"/>
              </a:rPr>
              <a:t> with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 given to agent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Arial"/>
                <a:ea typeface="Noto Sans CJK SC Regular"/>
              </a:rPr>
              <a:t>. One of these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z'</a:t>
            </a:r>
            <a:r>
              <a:rPr b="0" lang="de-DE" sz="3600" spc="-1" strike="noStrike">
                <a:latin typeface="Times New Roman"/>
                <a:ea typeface="Noto Sans CJK SC Regular"/>
              </a:rPr>
              <a:t>(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Times New Roman"/>
                <a:ea typeface="Noto Sans CJK SC Regular"/>
              </a:rPr>
              <a:t>) </a:t>
            </a:r>
            <a:r>
              <a:rPr b="0" lang="de-DE" sz="3600" spc="-1" strike="noStrike">
                <a:latin typeface="Arial"/>
                <a:ea typeface="Noto Sans CJK SC Regular"/>
              </a:rPr>
              <a:t>must be PO.*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latin typeface="Arial"/>
                <a:ea typeface="Noto Sans CJK SC Regular"/>
              </a:rPr>
              <a:t>(III) Let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lang="de-DE" sz="3600" spc="-1" strike="noStrike">
                <a:latin typeface="Times New Roman"/>
                <a:ea typeface="Noto Sans CJK SC Regular"/>
              </a:rPr>
              <a:t> := </a:t>
            </a:r>
            <a:r>
              <a:rPr b="1" lang="de-DE" sz="3600" spc="-1" strike="noStrike">
                <a:latin typeface="Times New Roman"/>
                <a:ea typeface="Noto Sans CJK SC Regular"/>
              </a:rPr>
              <a:t>z'</a:t>
            </a:r>
            <a:r>
              <a:rPr b="0" lang="de-DE" sz="3600" spc="-1" strike="noStrike">
                <a:latin typeface="Times New Roman"/>
                <a:ea typeface="Noto Sans CJK SC Regular"/>
              </a:rPr>
              <a:t>(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i</a:t>
            </a:r>
            <a:r>
              <a:rPr b="0" lang="de-DE" sz="3600" spc="-1" strike="noStrike">
                <a:latin typeface="Times New Roman"/>
                <a:ea typeface="Noto Sans CJK SC Regular"/>
              </a:rPr>
              <a:t>)</a:t>
            </a:r>
            <a:r>
              <a:rPr b="0" lang="de-DE" sz="3600" spc="-1" strike="noStrike">
                <a:latin typeface="Arial"/>
                <a:ea typeface="Noto Sans CJK SC Regular"/>
              </a:rPr>
              <a:t> [</a:t>
            </a: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lang="de-DE" sz="3600" spc="-1" strike="noStrike">
                <a:latin typeface="Arial"/>
                <a:ea typeface="Noto Sans CJK SC Regular"/>
              </a:rPr>
              <a:t> remains PO] and return to (II).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2(b): </a:t>
            </a:r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Tree of PO graphs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0" y="1330920"/>
            <a:ext cx="9966960" cy="62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3600" spc="-1" strike="noStrike">
                <a:latin typeface="Arial"/>
              </a:rPr>
              <a:t>Generation Lemma</a:t>
            </a:r>
            <a:r>
              <a:rPr b="0" lang="de-DE" sz="3600" spc="-1" strike="noStrike">
                <a:latin typeface="Arial"/>
              </a:rPr>
              <a:t> – elaboration of part II*: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Suppose each </a:t>
            </a:r>
            <a:r>
              <a:rPr b="1" lang="de-DE" sz="3600" spc="-1" strike="noStrike">
                <a:latin typeface="Times New Roman"/>
              </a:rPr>
              <a:t>z</a:t>
            </a:r>
            <a:r>
              <a:rPr b="1" lang="de-DE" sz="3600" spc="-1" strike="noStrike">
                <a:latin typeface="Times New Roman"/>
              </a:rPr>
              <a:t>'</a:t>
            </a:r>
            <a:r>
              <a:rPr b="0" lang="de-DE" sz="3600" spc="-1" strike="noStrike">
                <a:latin typeface="Times New Roman"/>
              </a:rPr>
              <a:t>(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 is not PO </a:t>
            </a:r>
            <a:r>
              <a:rPr b="0" lang="de-DE" sz="3600" spc="-1" strike="noStrike">
                <a:latin typeface="Arial"/>
                <a:ea typeface="Arial"/>
              </a:rPr>
              <a:t>≡</a:t>
            </a:r>
            <a:r>
              <a:rPr b="0" lang="de-DE" sz="3600" spc="-1" strike="noStrike">
                <a:latin typeface="Arial"/>
              </a:rPr>
              <a:t> </a:t>
            </a:r>
            <a:r>
              <a:rPr b="0" lang="de-DE" sz="3600" spc="-1" strike="noStrike">
                <a:latin typeface="Arial"/>
              </a:rPr>
              <a:t>has a PI trade.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lang="de-DE" sz="3600" spc="-1" strike="noStrike">
                <a:latin typeface="Arial"/>
                <a:ea typeface="Noto Sans CJK SC Regular"/>
              </a:rPr>
              <a:t> is PO </a:t>
            </a:r>
            <a:r>
              <a:rPr b="1" lang="de-DE" sz="3600" spc="-1" strike="noStrike">
                <a:latin typeface="Times New Roman"/>
              </a:rPr>
              <a:t>→ </a:t>
            </a:r>
            <a:r>
              <a:rPr b="0" lang="de-DE" sz="3600" spc="-1" strike="noStrike">
                <a:latin typeface="Arial"/>
              </a:rPr>
              <a:t>this PI trade is not in </a:t>
            </a:r>
            <a:r>
              <a:rPr b="1" lang="de-DE" sz="3600" spc="-1" strike="noStrike">
                <a:latin typeface="Times New Roman"/>
              </a:rPr>
              <a:t>z → </a:t>
            </a:r>
            <a:r>
              <a:rPr b="0" lang="de-DE" sz="3600" spc="-1" strike="noStrike">
                <a:latin typeface="Arial"/>
              </a:rPr>
              <a:t>it must involve agent 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Arial"/>
              </a:rPr>
              <a:t> giving 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lang="de-DE" sz="3600" spc="-1" strike="noStrike">
                <a:latin typeface="Arial"/>
              </a:rPr>
              <a:t> to some agent,   </a:t>
            </a:r>
            <a:r>
              <a:rPr b="0" i="1" lang="de-DE" sz="3600" spc="-1" strike="noStrike">
                <a:latin typeface="Times New Roman"/>
              </a:rPr>
              <a:t>j</a:t>
            </a:r>
            <a:r>
              <a:rPr b="0" lang="de-DE" sz="3600" spc="-1" strike="noStrike">
                <a:latin typeface="Times New Roman"/>
              </a:rPr>
              <a:t>(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Create a graph on </a:t>
            </a:r>
            <a:r>
              <a:rPr b="0" lang="de-DE" sz="3600" spc="-1" strike="noStrike">
                <a:latin typeface="Times New Roman"/>
              </a:rPr>
              <a:t>1,…,</a:t>
            </a:r>
            <a:r>
              <a:rPr b="0" i="1" lang="de-DE" sz="3600" spc="-1" strike="noStrike">
                <a:latin typeface="Times New Roman"/>
              </a:rPr>
              <a:t>k</a:t>
            </a:r>
            <a:r>
              <a:rPr b="0" lang="de-DE" sz="3600" spc="-1" strike="noStrike">
                <a:latin typeface="Times New Roman"/>
              </a:rPr>
              <a:t>  </a:t>
            </a:r>
            <a:r>
              <a:rPr b="0" lang="de-DE" sz="3600" spc="-1" strike="noStrike">
                <a:latin typeface="Arial"/>
              </a:rPr>
              <a:t>with edges 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Times New Roman"/>
              </a:rPr>
              <a:t>→</a:t>
            </a:r>
            <a:r>
              <a:rPr b="0" i="1" lang="de-DE" sz="3600" spc="-1" strike="noStrike">
                <a:latin typeface="Times New Roman"/>
              </a:rPr>
              <a:t>j</a:t>
            </a:r>
            <a:r>
              <a:rPr b="0" lang="de-DE" sz="3600" spc="-1" strike="noStrike">
                <a:latin typeface="Times New Roman"/>
              </a:rPr>
              <a:t>(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This graph has a cycle. Concatenate all the PI trades along the cycle and get a long PI trade.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  <a:ea typeface="Noto Sans CJK SC Regular"/>
              </a:rPr>
              <a:t>In the long PI, each agent both receives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o</a:t>
            </a:r>
            <a:r>
              <a:rPr b="0" lang="de-DE" sz="3600" spc="-1" strike="noStrike">
                <a:latin typeface="Arial"/>
                <a:ea typeface="Noto Sans CJK SC Regular"/>
              </a:rPr>
              <a:t> </a:t>
            </a:r>
            <a:r>
              <a:rPr b="0" lang="de-DE" sz="2800" spc="-1" strike="noStrike">
                <a:latin typeface="Arial"/>
                <a:ea typeface="Noto Sans CJK SC Regular"/>
              </a:rPr>
              <a:t>(from the agent before it)</a:t>
            </a:r>
            <a:r>
              <a:rPr b="0" lang="de-DE" sz="3600" spc="-1" strike="noStrike">
                <a:latin typeface="Arial"/>
                <a:ea typeface="Noto Sans CJK SC Regular"/>
              </a:rPr>
              <a:t> and gives 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lang="de-DE" sz="3600" spc="-1" strike="noStrike">
                <a:latin typeface="Arial"/>
              </a:rPr>
              <a:t> </a:t>
            </a:r>
            <a:r>
              <a:rPr b="0" lang="de-DE" sz="2800" spc="-1" strike="noStrike">
                <a:latin typeface="Arial"/>
              </a:rPr>
              <a:t>(to the agent after it)</a:t>
            </a:r>
            <a:r>
              <a:rPr b="0" lang="de-DE" sz="3600" spc="-1" strike="noStrike">
                <a:latin typeface="Arial"/>
              </a:rPr>
              <a:t>.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Hence, the PI trade can be done without 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Hence, the PI exists in </a:t>
            </a:r>
            <a:r>
              <a:rPr b="1" lang="de-DE" sz="3600" spc="-1" strike="noStrike">
                <a:latin typeface="Times New Roman"/>
              </a:rPr>
              <a:t>z</a:t>
            </a:r>
            <a:r>
              <a:rPr b="0" lang="de-DE" sz="3600" spc="-1" strike="noStrike">
                <a:latin typeface="Arial"/>
              </a:rPr>
              <a:t> too – contradiction.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Step 2(c): PO+EF allocations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82880" y="1463040"/>
            <a:ext cx="9601200" cy="57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For each consumption graph in leaf of tree: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663399"/>
                </a:solidFill>
                <a:latin typeface="Arial"/>
              </a:rPr>
              <a:t>If it has cycle with product </a:t>
            </a:r>
            <a:r>
              <a:rPr b="0" lang="de-DE" sz="3600" spc="-1" strike="noStrike">
                <a:solidFill>
                  <a:srgbClr val="663399"/>
                </a:solidFill>
                <a:latin typeface="Times New Roman"/>
              </a:rPr>
              <a:t>&lt; 1</a:t>
            </a:r>
            <a:r>
              <a:rPr b="0" lang="de-DE" sz="3600" spc="-1" strike="noStrike">
                <a:solidFill>
                  <a:srgbClr val="663399"/>
                </a:solidFill>
                <a:latin typeface="Arial"/>
              </a:rPr>
              <a:t> – discard leaf.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cc0000"/>
                </a:solidFill>
                <a:latin typeface="Arial"/>
                <a:ea typeface="Noto Sans CJK SC Regular"/>
              </a:rPr>
              <a:t>If #sharings </a:t>
            </a:r>
            <a:r>
              <a:rPr b="0" lang="de-DE" sz="2600" spc="-1" strike="noStrike">
                <a:solidFill>
                  <a:srgbClr val="cc0000"/>
                </a:solidFill>
                <a:latin typeface="Arial"/>
                <a:ea typeface="Noto Sans CJK SC Regular"/>
              </a:rPr>
              <a:t>(</a:t>
            </a:r>
            <a:r>
              <a:rPr b="0" lang="de-DE" sz="2600" spc="-1" strike="noStrike">
                <a:solidFill>
                  <a:srgbClr val="cc0000"/>
                </a:solidFill>
                <a:latin typeface="Arial"/>
              </a:rPr>
              <a:t>= #edges – </a:t>
            </a:r>
            <a:r>
              <a:rPr b="0" i="1" lang="de-DE" sz="2600" spc="-1" strike="noStrike">
                <a:solidFill>
                  <a:srgbClr val="cc0000"/>
                </a:solidFill>
                <a:latin typeface="Times New Roman"/>
              </a:rPr>
              <a:t>m</a:t>
            </a:r>
            <a:r>
              <a:rPr b="0" lang="de-DE" sz="2600" spc="-1" strike="noStrike">
                <a:solidFill>
                  <a:srgbClr val="cc0000"/>
                </a:solidFill>
                <a:latin typeface="Times New Roman"/>
              </a:rPr>
              <a:t>)</a:t>
            </a:r>
            <a:r>
              <a:rPr b="0" i="1" lang="de-DE" sz="3600" spc="-1" strike="noStrike">
                <a:solidFill>
                  <a:srgbClr val="cc0000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cc0000"/>
                </a:solidFill>
                <a:latin typeface="Times New Roman"/>
              </a:rPr>
              <a:t>&gt; </a:t>
            </a:r>
            <a:r>
              <a:rPr b="0" i="1" lang="de-DE" sz="3600" spc="-1" strike="noStrike">
                <a:solidFill>
                  <a:srgbClr val="cc0000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cc0000"/>
                </a:solidFill>
                <a:latin typeface="Times New Roman"/>
              </a:rPr>
              <a:t>-1</a:t>
            </a:r>
            <a:r>
              <a:rPr b="0" lang="de-DE" sz="3600" spc="-1" strike="noStrike">
                <a:solidFill>
                  <a:srgbClr val="cc0000"/>
                </a:solidFill>
                <a:latin typeface="Arial"/>
              </a:rPr>
              <a:t> – discard leaf.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Otherwise, create a linear program with: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One variable for each sharing</a:t>
            </a:r>
            <a:r>
              <a:rPr b="0" lang="de-DE" sz="32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 (at most </a:t>
            </a:r>
            <a:r>
              <a:rPr b="0" i="1" lang="de-DE" sz="3200" spc="-1" strike="noStrike">
                <a:solidFill>
                  <a:srgbClr val="006600"/>
                </a:solidFill>
                <a:latin typeface="Times New Roman"/>
              </a:rPr>
              <a:t>n</a:t>
            </a:r>
            <a:r>
              <a:rPr b="0" lang="de-DE" sz="3200" spc="-1" strike="noStrike">
                <a:solidFill>
                  <a:srgbClr val="006600"/>
                </a:solidFill>
                <a:latin typeface="Times New Roman"/>
              </a:rPr>
              <a:t>-1)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Feasibility constraint for each shared good.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EF constraint for each pair of agents (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n</a:t>
            </a:r>
            <a:r>
              <a:rPr b="0" i="1" lang="de-DE" sz="3600" spc="-1" strike="noStrike" baseline="33000">
                <a:solidFill>
                  <a:srgbClr val="006600"/>
                </a:solidFill>
                <a:latin typeface="Times New Roman"/>
              </a:rPr>
              <a:t>2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-n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).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Size of LP does not depend on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m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Can be solved in constant time (for fixed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).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663399"/>
                </a:solidFill>
                <a:latin typeface="Arial"/>
              </a:rPr>
              <a:t>All in all: </a:t>
            </a:r>
            <a:r>
              <a:rPr b="0" lang="de-DE" sz="3600" spc="-1" strike="noStrike">
                <a:solidFill>
                  <a:srgbClr val="663399"/>
                </a:solidFill>
                <a:latin typeface="Times New Roman"/>
              </a:rPr>
              <a:t>O(</a:t>
            </a:r>
            <a:r>
              <a:rPr b="0" i="1" lang="de-DE" sz="3600" spc="-1" strike="noStrike">
                <a:solidFill>
                  <a:srgbClr val="663399"/>
                </a:solidFill>
                <a:latin typeface="Times New Roman"/>
              </a:rPr>
              <a:t>m</a:t>
            </a:r>
            <a:r>
              <a:rPr b="0" lang="de-DE" sz="3600" spc="-1" strike="noStrike" baseline="33000">
                <a:solidFill>
                  <a:srgbClr val="663399"/>
                </a:solidFill>
                <a:latin typeface="Times New Roman"/>
              </a:rPr>
              <a:t>2</a:t>
            </a:r>
            <a:r>
              <a:rPr b="0" lang="de-DE" sz="3600" spc="-1" strike="noStrike">
                <a:solidFill>
                  <a:srgbClr val="663399"/>
                </a:solidFill>
                <a:latin typeface="Times New Roman"/>
              </a:rPr>
              <a:t>)</a:t>
            </a:r>
            <a:r>
              <a:rPr b="0" lang="de-DE" sz="3600" spc="-1" strike="noStrike">
                <a:solidFill>
                  <a:srgbClr val="663399"/>
                </a:solidFill>
                <a:latin typeface="Arial"/>
              </a:rPr>
              <a:t> time for each leaf.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→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Minimal-sharing is solved in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O(poly(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m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)). 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Arial"/>
              </a:rPr>
              <a:t>□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Conclusion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0" y="1463040"/>
            <a:ext cx="10080000" cy="28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The minimal sharing algorithm is useful when: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There are few agents and many objects.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The objects are too valuable for approximate-fairness or fairness-in-expectation.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Objects can be shared, but it is undesired.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239520" y="5255280"/>
            <a:ext cx="2149200" cy="16095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295920" y="530028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795320" y="5212080"/>
            <a:ext cx="1609560" cy="16459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4776480" y="5408640"/>
            <a:ext cx="1554480" cy="154764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8398440" y="5441400"/>
            <a:ext cx="1590120" cy="14234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1484640" y="4206240"/>
            <a:ext cx="914400" cy="129204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4685040" y="5120640"/>
            <a:ext cx="5394960" cy="21031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-69840" y="5120640"/>
            <a:ext cx="6766560" cy="20116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8799840" y="4206600"/>
            <a:ext cx="822960" cy="116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Variants</a:t>
            </a:r>
            <a:r>
              <a:rPr b="1" lang="de-DE" sz="4000" spc="-1" strike="noStrike">
                <a:solidFill>
                  <a:srgbClr val="ffffff"/>
                </a:solidFill>
                <a:latin typeface="Arial"/>
                <a:ea typeface="Droid Sans Fallback"/>
              </a:rPr>
              <a:t> (in paper)</a:t>
            </a:r>
            <a:endParaRPr b="1" lang="de-DE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3920" y="1463040"/>
            <a:ext cx="9897120" cy="57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Minimize the number of</a:t>
            </a:r>
            <a:r>
              <a:rPr b="0" i="1" lang="de-DE" sz="3600" spc="-1" strike="noStrike">
                <a:solidFill>
                  <a:srgbClr val="0000ff"/>
                </a:solidFill>
                <a:latin typeface="Arial"/>
              </a:rPr>
              <a:t> shared goods</a:t>
            </a:r>
            <a:br/>
            <a:r>
              <a:rPr b="0" lang="de-DE" sz="3600" spc="-1" strike="noStrike">
                <a:latin typeface="Arial"/>
              </a:rPr>
              <a:t>instead of the number of </a:t>
            </a:r>
            <a:r>
              <a:rPr b="0" i="1" lang="de-DE" sz="3600" spc="-1" strike="noStrike">
                <a:latin typeface="Arial"/>
              </a:rPr>
              <a:t>sharings</a:t>
            </a:r>
            <a:r>
              <a:rPr b="0" lang="de-DE" sz="3600" spc="-1" strike="noStrike">
                <a:latin typeface="Arial"/>
              </a:rPr>
              <a:t>.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Use </a:t>
            </a:r>
            <a:r>
              <a:rPr b="0" i="1" lang="de-DE" sz="3600" spc="-1" strike="noStrike">
                <a:solidFill>
                  <a:srgbClr val="0000ff"/>
                </a:solidFill>
                <a:latin typeface="Arial"/>
              </a:rPr>
              <a:t>other fairness definitions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</a:t>
            </a:r>
            <a:br/>
            <a:r>
              <a:rPr b="0" lang="de-DE" sz="3600" spc="-1" strike="noStrike">
                <a:latin typeface="Arial"/>
              </a:rPr>
              <a:t>instead of </a:t>
            </a:r>
            <a:r>
              <a:rPr b="0" i="1" lang="de-DE" sz="3600" spc="-1" strike="noStrike">
                <a:latin typeface="Arial"/>
              </a:rPr>
              <a:t>envy-freeness</a:t>
            </a:r>
            <a:r>
              <a:rPr b="0" lang="de-DE" sz="3600" spc="-1" strike="noStrike"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latin typeface="Arial"/>
              </a:rPr>
              <a:t>Proportionality </a:t>
            </a:r>
            <a:r>
              <a:rPr b="0" lang="de-DE" sz="3600" spc="-1" strike="noStrike">
                <a:latin typeface="Arial"/>
              </a:rPr>
              <a:t>:= each agent's value is at least 1/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Arial"/>
              </a:rPr>
              <a:t> of the total value.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latin typeface="Arial"/>
                <a:ea typeface="Noto Sans CJK SC Regular"/>
              </a:rPr>
              <a:t>Weighted proportionality </a:t>
            </a:r>
            <a:r>
              <a:rPr b="0" lang="de-DE" sz="3600" spc="-1" strike="noStrike">
                <a:latin typeface="Arial"/>
                <a:ea typeface="Noto Sans CJK SC Regular"/>
              </a:rPr>
              <a:t>:= proportionality with different entitlements.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latin typeface="Arial"/>
              </a:rPr>
              <a:t>Equitability </a:t>
            </a:r>
            <a:r>
              <a:rPr b="0" lang="de-DE" sz="3600" spc="-1" strike="noStrike">
                <a:latin typeface="Arial"/>
              </a:rPr>
              <a:t>:= all agents have the same subjective value.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Variants</a:t>
            </a:r>
            <a:r>
              <a:rPr b="1" lang="de-DE" sz="4000" spc="-1" strike="noStrike">
                <a:solidFill>
                  <a:srgbClr val="ffffff"/>
                </a:solidFill>
                <a:latin typeface="Arial"/>
                <a:ea typeface="Droid Sans Fallback"/>
              </a:rPr>
              <a:t> (in paper)</a:t>
            </a:r>
            <a:endParaRPr b="1" lang="de-DE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82880" y="1463040"/>
            <a:ext cx="98971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If we want fairness but do not care about PO:</a:t>
            </a:r>
            <a:br/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006600"/>
                </a:solidFill>
                <a:latin typeface="Arial"/>
              </a:rPr>
              <a:t>Finding an allocation with 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Arial"/>
              </a:rPr>
              <a:t>≤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Arial"/>
              </a:rPr>
              <a:t> </a:t>
            </a:r>
            <a:r>
              <a:rPr b="0" i="1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n</a:t>
            </a:r>
            <a:r>
              <a:rPr b="0" lang="de-DE" sz="3600" spc="-1" strike="noStrike">
                <a:solidFill>
                  <a:srgbClr val="006600"/>
                </a:solidFill>
                <a:latin typeface="Times New Roman"/>
                <a:ea typeface="Noto Sans CJK SC Regular"/>
              </a:rPr>
              <a:t>-1</a:t>
            </a:r>
            <a:r>
              <a:rPr b="0" lang="de-DE" sz="3600" spc="-1" strike="noStrike">
                <a:solidFill>
                  <a:srgbClr val="006600"/>
                </a:solidFill>
                <a:latin typeface="Arial"/>
                <a:ea typeface="Noto Sans CJK SC Regular"/>
              </a:rPr>
              <a:t> sharings becomes computationally easier.</a:t>
            </a:r>
            <a:br/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solidFill>
                  <a:srgbClr val="cc0000"/>
                </a:solidFill>
                <a:latin typeface="Arial"/>
              </a:rPr>
              <a:t>Minimizing the number of sharings becomes </a:t>
            </a:r>
            <a:r>
              <a:rPr b="0" i="1" lang="de-DE" sz="3600" spc="-1" strike="noStrike">
                <a:solidFill>
                  <a:srgbClr val="cc0000"/>
                </a:solidFill>
                <a:latin typeface="Arial"/>
              </a:rPr>
              <a:t>NP-hard</a:t>
            </a:r>
            <a:r>
              <a:rPr b="0" lang="de-DE" sz="3600" spc="-1" strike="noStrike">
                <a:solidFill>
                  <a:srgbClr val="cc0000"/>
                </a:solidFill>
                <a:latin typeface="Arial"/>
              </a:rPr>
              <a:t> even when agents have generic valuations</a:t>
            </a:r>
            <a:r>
              <a:rPr b="0" lang="de-DE" sz="2800" spc="-1" strike="noStrike">
                <a:solidFill>
                  <a:srgbClr val="cc0000"/>
                </a:solidFill>
                <a:latin typeface="Arial"/>
              </a:rPr>
              <a:t>   (reduction from Partition)</a:t>
            </a:r>
            <a:r>
              <a:rPr b="0" lang="de-DE" sz="3200" spc="-1" strike="noStrike">
                <a:solidFill>
                  <a:srgbClr val="cc0000"/>
                </a:solidFill>
                <a:latin typeface="Arial"/>
              </a:rPr>
              <a:t>.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  <a:ea typeface="Droid Sans Fallback"/>
              </a:rPr>
              <a:t>Ongoing and Future Work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9840" y="1463040"/>
            <a:ext cx="9897120" cy="572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solidFill>
                  <a:srgbClr val="663399"/>
                </a:solidFill>
                <a:latin typeface="Arial"/>
              </a:rPr>
              <a:t>Negative and mixed values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solidFill>
                  <a:srgbClr val="663399"/>
                </a:solidFill>
                <a:latin typeface="Arial"/>
              </a:rPr>
              <a:t>Consensus division</a:t>
            </a:r>
            <a:r>
              <a:rPr b="0" lang="de-DE" sz="3600" spc="-1" strike="noStrike">
                <a:latin typeface="Arial"/>
              </a:rPr>
              <a:t>: each agent values each bundle as exactly </a:t>
            </a:r>
            <a:r>
              <a:rPr b="0" lang="de-DE" sz="3600" spc="-1" strike="noStrike">
                <a:latin typeface="Times New Roman"/>
              </a:rPr>
              <a:t>1/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Useful for </a:t>
            </a:r>
            <a:r>
              <a:rPr b="0" lang="de-DE" sz="3600" spc="-1" strike="noStrike">
                <a:solidFill>
                  <a:srgbClr val="663399"/>
                </a:solidFill>
                <a:latin typeface="Arial"/>
              </a:rPr>
              <a:t>truthful allocation mechanisms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600" spc="-1" strike="noStrike">
                <a:latin typeface="Arial"/>
              </a:rPr>
              <a:t>Upper bound: </a:t>
            </a:r>
            <a:r>
              <a:rPr b="0" i="1" lang="de-DE" sz="3600" spc="-1" strike="noStrike">
                <a:latin typeface="Times New Roman"/>
              </a:rPr>
              <a:t>n*</a:t>
            </a:r>
            <a:r>
              <a:rPr b="0" lang="de-DE" sz="3600" spc="-1" strike="noStrike">
                <a:latin typeface="Times New Roman"/>
              </a:rPr>
              <a:t>(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Times New Roman"/>
              </a:rPr>
              <a:t>-1)</a:t>
            </a:r>
            <a:r>
              <a:rPr b="0" lang="de-DE" sz="3600" spc="-1" strike="noStrike">
                <a:latin typeface="Arial"/>
              </a:rPr>
              <a:t> sharings.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solidFill>
                  <a:srgbClr val="663399"/>
                </a:solidFill>
                <a:latin typeface="Arial"/>
              </a:rPr>
              <a:t>Non-linear sharing</a:t>
            </a:r>
            <a:r>
              <a:rPr b="0" lang="de-DE" sz="3600" spc="-1" strike="noStrike">
                <a:latin typeface="Arial"/>
              </a:rPr>
              <a:t>, e.g.: a fraction </a:t>
            </a:r>
            <a:r>
              <a:rPr b="0" i="1" lang="de-DE" sz="3600" spc="-1" strike="noStrike">
                <a:latin typeface="Times New Roman"/>
              </a:rPr>
              <a:t>x</a:t>
            </a:r>
            <a:r>
              <a:rPr b="0" lang="de-DE" sz="3600" spc="-1" strike="noStrike">
                <a:latin typeface="Arial"/>
              </a:rPr>
              <a:t> of an object gives only a fraction </a:t>
            </a:r>
            <a:r>
              <a:rPr b="0" i="1" lang="de-DE" sz="3600" spc="-1" strike="noStrike">
                <a:latin typeface="Times New Roman"/>
              </a:rPr>
              <a:t>x</a:t>
            </a:r>
            <a:r>
              <a:rPr b="0" lang="de-DE" sz="3600" spc="-1" strike="noStrike" baseline="33000">
                <a:latin typeface="Times New Roman"/>
              </a:rPr>
              <a:t>2</a:t>
            </a:r>
            <a:r>
              <a:rPr b="0" lang="de-DE" sz="3600" spc="-1" strike="noStrike">
                <a:latin typeface="Arial"/>
              </a:rPr>
              <a:t> of its utility.</a:t>
            </a:r>
            <a:endParaRPr b="0" lang="de-DE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600" spc="-1" strike="noStrike">
                <a:solidFill>
                  <a:srgbClr val="663399"/>
                </a:solidFill>
                <a:latin typeface="Arial"/>
              </a:rPr>
              <a:t>Minimize the utility of shared goods</a:t>
            </a:r>
            <a:r>
              <a:rPr b="0" lang="de-DE" sz="3600" spc="-1" strike="noStrike">
                <a:latin typeface="Arial"/>
              </a:rPr>
              <a:t>, instead of just their number.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Thank you for coming </a:t>
            </a:r>
            <a:r>
              <a:rPr b="0" lang="de-DE" sz="3600" spc="-1" strike="noStrike">
                <a:latin typeface="Arial"/>
                <a:ea typeface="Arial"/>
              </a:rPr>
              <a:t>☺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846320" y="4951800"/>
            <a:ext cx="1554480" cy="154764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Handling indivisible objects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295920" y="1629720"/>
            <a:ext cx="97840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3600" spc="-1" strike="noStrike">
                <a:latin typeface="Arial"/>
              </a:rPr>
              <a:t>Common approach in computer science: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     </a:t>
            </a:r>
            <a:r>
              <a:rPr b="1" lang="de-DE" sz="3600" spc="-1" strike="noStrike">
                <a:latin typeface="Arial"/>
              </a:rPr>
              <a:t>Approximate fairness</a:t>
            </a:r>
            <a:r>
              <a:rPr b="0" lang="de-DE" sz="3600" spc="-1" strike="noStrike">
                <a:latin typeface="Arial"/>
              </a:rPr>
              <a:t>, e.g.: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          </a:t>
            </a:r>
            <a:r>
              <a:rPr b="0" lang="de-DE" sz="3600" spc="-1" strike="noStrike">
                <a:latin typeface="Arial"/>
              </a:rPr>
              <a:t>Envy-free except one object (EF1)</a:t>
            </a:r>
            <a:endParaRPr b="0" lang="de-DE" sz="3600" spc="-1" strike="noStrike">
              <a:latin typeface="Arial"/>
            </a:endParaRPr>
          </a:p>
          <a:p>
            <a:r>
              <a:rPr b="0" i="1" lang="de-DE" sz="3600" spc="-1" strike="noStrike">
                <a:latin typeface="Arial"/>
              </a:rPr>
              <a:t>          – </a:t>
            </a:r>
            <a:r>
              <a:rPr b="0" i="1" lang="de-DE" sz="3600" spc="-1" strike="noStrike">
                <a:latin typeface="Arial"/>
              </a:rPr>
              <a:t>Unacceptable with high-value objects.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309360" y="4798080"/>
            <a:ext cx="2149200" cy="16095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365760" y="484308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1865160" y="4754880"/>
            <a:ext cx="1609560" cy="16459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8468280" y="4984200"/>
            <a:ext cx="1590120" cy="14234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1554480" y="3749040"/>
            <a:ext cx="914400" cy="12920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8869680" y="3749040"/>
            <a:ext cx="822960" cy="116316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4389120" y="4663440"/>
            <a:ext cx="5760720" cy="21031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0" y="4663440"/>
            <a:ext cx="4206240" cy="20116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Handling indivisible objects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95920" y="1629720"/>
            <a:ext cx="97840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Common approach in economics: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     </a:t>
            </a:r>
            <a:r>
              <a:rPr b="1" lang="de-DE" sz="3600" spc="-1" strike="noStrike">
                <a:latin typeface="Arial"/>
              </a:rPr>
              <a:t>Randomization</a:t>
            </a:r>
            <a:r>
              <a:rPr b="0" lang="de-DE" sz="3600" spc="-1" strike="noStrike">
                <a:latin typeface="Arial"/>
              </a:rPr>
              <a:t>:</a:t>
            </a:r>
            <a:endParaRPr b="0" lang="de-DE" sz="3600" spc="-1" strike="noStrike">
              <a:latin typeface="Arial"/>
            </a:endParaRPr>
          </a:p>
          <a:p>
            <a:r>
              <a:rPr b="0" lang="de-DE" sz="3600" spc="-1" strike="noStrike">
                <a:latin typeface="Arial"/>
              </a:rPr>
              <a:t>          </a:t>
            </a:r>
            <a:r>
              <a:rPr b="0" lang="de-DE" sz="3600" spc="-1" strike="noStrike">
                <a:latin typeface="Arial"/>
              </a:rPr>
              <a:t>Envy-free in expectation.</a:t>
            </a:r>
            <a:endParaRPr b="0" lang="de-DE" sz="3600" spc="-1" strike="noStrike">
              <a:latin typeface="Arial"/>
            </a:endParaRPr>
          </a:p>
          <a:p>
            <a:r>
              <a:rPr b="0" i="1" lang="de-DE" sz="3600" spc="-1" strike="noStrike">
                <a:latin typeface="Arial"/>
              </a:rPr>
              <a:t>          – </a:t>
            </a:r>
            <a:r>
              <a:rPr b="0" i="1" lang="de-DE" sz="3600" spc="-1" strike="noStrike">
                <a:latin typeface="Arial"/>
              </a:rPr>
              <a:t>Unacceptable with high-value objects.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309360" y="4798080"/>
            <a:ext cx="2149200" cy="1609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365760" y="484308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865160" y="4754880"/>
            <a:ext cx="1609560" cy="1645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8468280" y="4984200"/>
            <a:ext cx="1590120" cy="14234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1554480" y="3749040"/>
            <a:ext cx="914400" cy="12920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-365760" y="4663440"/>
            <a:ext cx="10515600" cy="21031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4663440"/>
            <a:ext cx="10332720" cy="20116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846320" y="374904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8869680" y="3749400"/>
            <a:ext cx="822960" cy="11631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8">
            <a:alphaModFix amt="50000"/>
          </a:blip>
          <a:stretch/>
        </p:blipFill>
        <p:spPr>
          <a:xfrm>
            <a:off x="4846320" y="4951800"/>
            <a:ext cx="1554480" cy="15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Handling indivisible objects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95920" y="1629720"/>
            <a:ext cx="97840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Our approach: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lang="de-DE" sz="3600" spc="-1" strike="noStrike">
                <a:solidFill>
                  <a:srgbClr val="0000ff"/>
                </a:solidFill>
                <a:latin typeface="Arial"/>
              </a:rPr>
              <a:t>Minimal Sharing:</a:t>
            </a:r>
            <a:br/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         Find the </a:t>
            </a:r>
            <a:r>
              <a:rPr b="0" i="1" lang="de-DE" sz="3600" spc="-1" strike="noStrike">
                <a:solidFill>
                  <a:srgbClr val="0000ff"/>
                </a:solidFill>
                <a:latin typeface="Arial"/>
              </a:rPr>
              <a:t>smallest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number of objects that</a:t>
            </a:r>
            <a:br/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         must be shared to attain PO+EF.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309360" y="4798080"/>
            <a:ext cx="2149200" cy="16095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365760" y="484308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865160" y="4754880"/>
            <a:ext cx="1609560" cy="16459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4846320" y="4951440"/>
            <a:ext cx="1554480" cy="15476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8468280" y="4984200"/>
            <a:ext cx="1590120" cy="14234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1554480" y="3749040"/>
            <a:ext cx="914400" cy="129204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4754880" y="4663440"/>
            <a:ext cx="5394960" cy="21031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4663440"/>
            <a:ext cx="6766560" cy="20116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8869680" y="3749400"/>
            <a:ext cx="822960" cy="116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2240" y="1463040"/>
            <a:ext cx="9784080" cy="62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INPUT:  valuation matrix   </a:t>
            </a:r>
            <a:r>
              <a:rPr b="1" lang="de-DE" sz="3600" spc="-1" strike="noStrike">
                <a:solidFill>
                  <a:srgbClr val="0000ff"/>
                </a:solidFill>
                <a:latin typeface="Times New Roman"/>
              </a:rPr>
              <a:t>v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: 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x 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m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.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   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i,o</a:t>
            </a:r>
            <a:r>
              <a:rPr b="0" lang="de-DE" sz="3600" spc="-1" strike="noStrike" baseline="-33000"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latin typeface="Arial"/>
                <a:ea typeface="Noto Sans CJK SC Regular"/>
              </a:rPr>
              <a:t>= value of </a:t>
            </a:r>
            <a:r>
              <a:rPr b="0" lang="de-DE" sz="3600" spc="-1" strike="noStrike">
                <a:latin typeface="Arial"/>
              </a:rPr>
              <a:t>object 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i="1" lang="de-DE" sz="3600" spc="-1" strike="noStrike">
                <a:latin typeface="Arial"/>
              </a:rPr>
              <a:t> </a:t>
            </a:r>
            <a:r>
              <a:rPr b="0" lang="de-DE" sz="3600" spc="-1" strike="noStrike">
                <a:latin typeface="Arial"/>
              </a:rPr>
              <a:t>to </a:t>
            </a:r>
            <a:r>
              <a:rPr b="0" lang="de-DE" sz="3600" spc="-1" strike="noStrike">
                <a:latin typeface="Arial"/>
              </a:rPr>
              <a:t>agent 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Noto Sans CJK SC Regular"/>
              </a:rPr>
              <a:t>     </a:t>
            </a:r>
            <a:r>
              <a:rPr b="0" lang="de-DE" sz="3200" spc="-1" strike="noStrike">
                <a:latin typeface="Arial"/>
                <a:ea typeface="Noto Sans CJK SC Regular"/>
              </a:rPr>
              <a:t>[Initially we assume: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i,o</a:t>
            </a:r>
            <a:r>
              <a:rPr b="0" lang="de-DE" sz="3200" spc="-1" strike="noStrike" baseline="-33000">
                <a:latin typeface="Times New Roman"/>
                <a:ea typeface="Noto Sans CJK SC Regular"/>
              </a:rPr>
              <a:t> </a:t>
            </a:r>
            <a:r>
              <a:rPr b="0" lang="de-DE" sz="3200" spc="-1" strike="noStrike">
                <a:latin typeface="Times New Roman"/>
              </a:rPr>
              <a:t>&gt; 0</a:t>
            </a:r>
            <a:r>
              <a:rPr b="0" lang="de-DE" sz="3200" spc="-1" strike="noStrike">
                <a:latin typeface="Arial"/>
              </a:rPr>
              <a:t>]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OUTPUT:  allocation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matrix   </a:t>
            </a:r>
            <a:r>
              <a:rPr b="1" lang="de-DE" sz="3600" spc="-1" strike="noStrike">
                <a:solidFill>
                  <a:srgbClr val="0000ff"/>
                </a:solidFill>
                <a:latin typeface="Times New Roman"/>
              </a:rPr>
              <a:t>z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: 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x 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m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.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  <a:ea typeface="Noto Sans CJK SC Regular"/>
              </a:rPr>
              <a:t>     </a:t>
            </a:r>
            <a:r>
              <a:rPr b="0" i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i="1" lang="de-DE" sz="3600" spc="-1" strike="noStrike" baseline="-33000">
                <a:latin typeface="Times New Roman"/>
                <a:ea typeface="Noto Sans CJK SC Regular"/>
              </a:rPr>
              <a:t>i,o</a:t>
            </a:r>
            <a:r>
              <a:rPr b="0" lang="de-DE" sz="3600" spc="-1" strike="noStrike" baseline="-33000">
                <a:latin typeface="Arial"/>
                <a:ea typeface="Noto Sans CJK SC Regular"/>
              </a:rPr>
              <a:t> </a:t>
            </a:r>
            <a:r>
              <a:rPr b="0" lang="de-DE" sz="3600" spc="-1" strike="noStrike">
                <a:latin typeface="Arial"/>
                <a:ea typeface="Noto Sans CJK SC Regular"/>
              </a:rPr>
              <a:t>= fraction of object 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i="1" lang="de-DE" sz="3600" spc="-1" strike="noStrike">
                <a:latin typeface="Arial"/>
              </a:rPr>
              <a:t> </a:t>
            </a:r>
            <a:r>
              <a:rPr b="0" lang="de-DE" sz="3600" spc="-1" strike="noStrike">
                <a:latin typeface="Arial"/>
              </a:rPr>
              <a:t>given to agent 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     </a:t>
            </a:r>
            <a:r>
              <a:rPr b="0" lang="de-DE" sz="3200" spc="-1" strike="noStrike">
                <a:latin typeface="Arial"/>
              </a:rPr>
              <a:t>[Everything is allocated:   </a:t>
            </a:r>
            <a:r>
              <a:rPr b="0" lang="de-DE" sz="3200" spc="-1" strike="noStrike">
                <a:latin typeface="Times New Roman"/>
                <a:ea typeface="Arial"/>
              </a:rPr>
              <a:t>∑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i</a:t>
            </a:r>
            <a:r>
              <a:rPr b="0" lang="de-DE" sz="3200" spc="-1" strike="noStrike">
                <a:latin typeface="Times New Roman"/>
                <a:ea typeface="Noto Sans CJK SC Regular"/>
              </a:rPr>
              <a:t>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z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i,o</a:t>
            </a:r>
            <a:r>
              <a:rPr b="0" lang="de-DE" sz="3200" spc="-1" strike="noStrike">
                <a:latin typeface="Times New Roman"/>
                <a:ea typeface="Noto Sans CJK SC Regular"/>
              </a:rPr>
              <a:t> = 1</a:t>
            </a:r>
            <a:r>
              <a:rPr b="0" lang="de-DE" sz="3200" spc="-1" strike="noStrike">
                <a:latin typeface="Arial"/>
                <a:ea typeface="Noto Sans CJK SC Regular"/>
              </a:rPr>
              <a:t>  f</a:t>
            </a:r>
            <a:r>
              <a:rPr b="0" lang="de-DE" sz="3200" spc="-1" strike="noStrike">
                <a:latin typeface="Arial"/>
              </a:rPr>
              <a:t>or all </a:t>
            </a:r>
            <a:r>
              <a:rPr b="0" i="1" lang="de-DE" sz="3200" spc="-1" strike="noStrike">
                <a:latin typeface="Times New Roman"/>
              </a:rPr>
              <a:t>o</a:t>
            </a:r>
            <a:r>
              <a:rPr b="0" lang="de-DE" sz="3200" spc="-1" strike="noStrike">
                <a:latin typeface="Arial"/>
              </a:rPr>
              <a:t>]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Noto Sans CJK SC Regular"/>
              </a:rPr>
              <a:t>     </a:t>
            </a:r>
            <a:r>
              <a:rPr b="0" lang="de-DE" sz="3200" spc="-1" strike="noStrike">
                <a:latin typeface="Arial"/>
                <a:ea typeface="Noto Sans CJK SC Regular"/>
              </a:rPr>
              <a:t>[Additive utilities: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u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i</a:t>
            </a:r>
            <a:r>
              <a:rPr b="0" lang="de-DE" sz="3200" spc="-1" strike="noStrike">
                <a:latin typeface="Times New Roman"/>
                <a:ea typeface="Noto Sans CJK SC Regular"/>
              </a:rPr>
              <a:t> (</a:t>
            </a:r>
            <a:r>
              <a:rPr b="1" lang="de-DE" sz="3600" spc="-1" strike="noStrike">
                <a:latin typeface="Times New Roman"/>
                <a:ea typeface="Noto Sans CJK SC Regular"/>
              </a:rPr>
              <a:t>z</a:t>
            </a:r>
            <a:r>
              <a:rPr b="0" lang="de-DE" sz="3200" spc="-1" strike="noStrike">
                <a:latin typeface="Times New Roman"/>
                <a:ea typeface="Noto Sans CJK SC Regular"/>
              </a:rPr>
              <a:t>) := </a:t>
            </a:r>
            <a:r>
              <a:rPr b="0" lang="de-DE" sz="3200" spc="-1" strike="noStrike">
                <a:latin typeface="Times New Roman"/>
                <a:ea typeface="Arial"/>
              </a:rPr>
              <a:t>∑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o</a:t>
            </a:r>
            <a:r>
              <a:rPr b="0" lang="de-DE" sz="3200" spc="-1" strike="noStrike">
                <a:latin typeface="Times New Roman"/>
                <a:ea typeface="Noto Sans CJK SC Regular"/>
              </a:rPr>
              <a:t>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z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i,o</a:t>
            </a:r>
            <a:r>
              <a:rPr b="0" lang="de-DE" sz="3200" spc="-1" strike="noStrike">
                <a:latin typeface="Times New Roman"/>
                <a:ea typeface="Noto Sans CJK SC Regular"/>
              </a:rPr>
              <a:t> </a:t>
            </a:r>
            <a:r>
              <a:rPr b="0" i="1" lang="de-DE" sz="3200" spc="-1" strike="noStrike">
                <a:latin typeface="Times New Roman"/>
                <a:ea typeface="Noto Sans CJK SC Regular"/>
              </a:rPr>
              <a:t>v</a:t>
            </a:r>
            <a:r>
              <a:rPr b="0" i="1" lang="de-DE" sz="3200" spc="-1" strike="noStrike" baseline="-33000">
                <a:latin typeface="Times New Roman"/>
                <a:ea typeface="Noto Sans CJK SC Regular"/>
              </a:rPr>
              <a:t>i,o</a:t>
            </a:r>
            <a:r>
              <a:rPr b="0" lang="de-DE" sz="3200" spc="-1" strike="noStrike">
                <a:latin typeface="Times New Roman"/>
              </a:rPr>
              <a:t>]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GOAL: minimize #sharings(</a:t>
            </a:r>
            <a:r>
              <a:rPr b="1" lang="de-DE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z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Noto Sans CJK SC Regular"/>
              </a:rPr>
              <a:t>)  s.t.   </a:t>
            </a:r>
            <a:r>
              <a:rPr b="1" lang="de-DE" sz="3600" spc="-1" strike="noStrike">
                <a:solidFill>
                  <a:srgbClr val="0000ff"/>
                </a:solidFill>
                <a:latin typeface="Times New Roman"/>
                <a:ea typeface="Noto Sans CJK SC Regular"/>
              </a:rPr>
              <a:t>z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is PO+EF.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   </a:t>
            </a:r>
            <a:r>
              <a:rPr b="0" lang="de-DE" sz="3600" spc="-1" strike="noStrike">
                <a:latin typeface="Arial"/>
              </a:rPr>
              <a:t>#sharings(</a:t>
            </a:r>
            <a:r>
              <a:rPr b="0" i="1" lang="de-DE" sz="3600" spc="-1" strike="noStrike">
                <a:latin typeface="Times New Roman"/>
              </a:rPr>
              <a:t>z</a:t>
            </a:r>
            <a:r>
              <a:rPr b="0" lang="de-DE" sz="3600" spc="-1" strike="noStrike">
                <a:latin typeface="Arial"/>
              </a:rPr>
              <a:t>)  :=  # { </a:t>
            </a:r>
            <a:r>
              <a:rPr b="0" lang="de-DE" sz="3600" spc="-1" strike="noStrike">
                <a:latin typeface="Times New Roman"/>
              </a:rPr>
              <a:t>(</a:t>
            </a:r>
            <a:r>
              <a:rPr b="0" i="1" lang="de-DE" sz="3600" spc="-1" strike="noStrike">
                <a:latin typeface="Times New Roman"/>
              </a:rPr>
              <a:t>i</a:t>
            </a:r>
            <a:r>
              <a:rPr b="0" lang="de-DE" sz="3600" spc="-1" strike="noStrike">
                <a:latin typeface="Times New Roman"/>
              </a:rPr>
              <a:t>,</a:t>
            </a:r>
            <a:r>
              <a:rPr b="0" i="1" lang="de-DE" sz="3600" spc="-1" strike="noStrike">
                <a:latin typeface="Times New Roman"/>
              </a:rPr>
              <a:t>o</a:t>
            </a:r>
            <a:r>
              <a:rPr b="0" lang="de-DE" sz="3600" spc="-1" strike="noStrike">
                <a:latin typeface="Times New Roman"/>
              </a:rPr>
              <a:t>)</a:t>
            </a:r>
            <a:r>
              <a:rPr b="0" lang="de-DE" sz="3600" spc="-1" strike="noStrike">
                <a:latin typeface="Arial"/>
              </a:rPr>
              <a:t> | </a:t>
            </a:r>
            <a:r>
              <a:rPr b="0" lang="de-DE" sz="3600" spc="-1" strike="noStrike">
                <a:latin typeface="Times New Roman"/>
              </a:rPr>
              <a:t>  </a:t>
            </a:r>
            <a:r>
              <a:rPr b="0" i="1" lang="de-DE" sz="3600" spc="-1" strike="noStrike">
                <a:latin typeface="Times New Roman"/>
              </a:rPr>
              <a:t>z</a:t>
            </a:r>
            <a:r>
              <a:rPr b="0" i="1" lang="de-DE" sz="3600" spc="-1" strike="noStrike" baseline="-33000">
                <a:latin typeface="Times New Roman"/>
              </a:rPr>
              <a:t>i,o</a:t>
            </a:r>
            <a:r>
              <a:rPr b="0" lang="de-DE" sz="3600" spc="-1" strike="noStrike">
                <a:latin typeface="Times New Roman"/>
              </a:rPr>
              <a:t> &gt;  0 </a:t>
            </a:r>
            <a:r>
              <a:rPr b="0" lang="de-DE" sz="3600" spc="-1" strike="noStrike">
                <a:latin typeface="Arial"/>
              </a:rPr>
              <a:t>} – </a:t>
            </a:r>
            <a:r>
              <a:rPr b="0" i="1" lang="de-DE" sz="3600" spc="-1" strike="noStrike">
                <a:latin typeface="Times New Roman"/>
              </a:rPr>
              <a:t>m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    </a:t>
            </a:r>
            <a:r>
              <a:rPr b="0" lang="de-DE" sz="3200" spc="-1" strike="noStrike">
                <a:latin typeface="Arial"/>
              </a:rPr>
              <a:t>[#sharings(</a:t>
            </a:r>
            <a:r>
              <a:rPr b="0" i="1" lang="de-DE" sz="3200" spc="-1" strike="noStrike">
                <a:latin typeface="Times New Roman"/>
              </a:rPr>
              <a:t>z</a:t>
            </a:r>
            <a:r>
              <a:rPr b="0" lang="de-DE" sz="3200" spc="-1" strike="noStrike">
                <a:latin typeface="Arial"/>
              </a:rPr>
              <a:t>)</a:t>
            </a:r>
            <a:r>
              <a:rPr b="0" lang="de-DE" sz="3200" spc="-1" strike="noStrike">
                <a:latin typeface="Times New Roman"/>
              </a:rPr>
              <a:t> = 0</a:t>
            </a:r>
            <a:r>
              <a:rPr b="0" lang="de-DE" sz="3200" spc="-1" strike="noStrike">
                <a:latin typeface="Arial"/>
              </a:rPr>
              <a:t>    iff</a:t>
            </a:r>
            <a:r>
              <a:rPr b="0" lang="de-DE" sz="3200" spc="-1" strike="noStrike">
                <a:latin typeface="Arial"/>
                <a:ea typeface="Arial"/>
              </a:rPr>
              <a:t>    no objects are shared]</a:t>
            </a:r>
            <a:r>
              <a:rPr b="0" lang="de-DE" sz="3600" spc="-1" strike="noStrike">
                <a:latin typeface="Arial"/>
              </a:rPr>
              <a:t>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Solution outline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2240" y="1463040"/>
            <a:ext cx="9784080" cy="593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Step 1. Upper Bound: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A PO+EF allocation with at most 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Times New Roman"/>
              </a:rPr>
              <a:t>-1</a:t>
            </a:r>
            <a:r>
              <a:rPr b="0" lang="de-DE" sz="3600" spc="-1" strike="noStrike">
                <a:latin typeface="Arial"/>
              </a:rPr>
              <a:t> sharings always exists and can be found efficiently.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Step 2. Minimization Algorithm: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latin typeface="Arial"/>
              </a:rPr>
              <a:t>A PO+EF allocation with a minimum number of sharings can be found in time polynomial in </a:t>
            </a:r>
            <a:r>
              <a:rPr b="0" i="1" lang="de-DE" sz="3600" spc="-1" strike="noStrike">
                <a:latin typeface="Times New Roman"/>
              </a:rPr>
              <a:t>m</a:t>
            </a:r>
            <a:r>
              <a:rPr b="0" lang="de-DE" sz="3600" spc="-1" strike="noStrike">
                <a:latin typeface="Arial"/>
              </a:rPr>
              <a:t>, if </a:t>
            </a:r>
            <a:r>
              <a:rPr b="0" i="1" lang="de-DE" sz="3600" spc="-1" strike="noStrike">
                <a:latin typeface="Times New Roman"/>
              </a:rPr>
              <a:t>n</a:t>
            </a:r>
            <a:r>
              <a:rPr b="0" lang="de-DE" sz="3600" spc="-1" strike="noStrike">
                <a:latin typeface="Arial"/>
              </a:rPr>
              <a:t> is fixed.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ffffff"/>
                </a:solidFill>
                <a:latin typeface="Arial"/>
              </a:rPr>
              <a:t>Step 1: Upper Bound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82880" y="1580040"/>
            <a:ext cx="9784080" cy="565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ff"/>
                </a:solidFill>
                <a:latin typeface="Arial"/>
              </a:rPr>
              <a:t>Preliminary Theorem</a:t>
            </a:r>
            <a:r>
              <a:rPr b="0" lang="de-DE" sz="28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A PO+EF allocation with  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Arial"/>
              </a:rPr>
              <a:t>≤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-1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  sharings exists and can be found in time 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O(poly(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m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,</a:t>
            </a:r>
            <a:r>
              <a:rPr b="0" i="1" lang="de-DE" sz="3600" spc="-1" strike="noStrike">
                <a:solidFill>
                  <a:srgbClr val="0000ff"/>
                </a:solidFill>
                <a:latin typeface="Times New Roman"/>
              </a:rPr>
              <a:t>n</a:t>
            </a:r>
            <a:r>
              <a:rPr b="0" lang="de-DE" sz="3600" spc="-1" strike="noStrike">
                <a:solidFill>
                  <a:srgbClr val="0000ff"/>
                </a:solidFill>
                <a:latin typeface="Times New Roman"/>
              </a:rPr>
              <a:t>))</a:t>
            </a:r>
            <a:r>
              <a:rPr b="0" lang="de-DE" sz="36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de-D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45000</TotalTime>
  <Application>LibreOffice/6.1.1.2$Windows_X86_64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2017-05-17T17:25:31Z</dcterms:created>
  <dc:creator/>
  <dc:description/>
  <dc:language>en-US</dc:language>
  <cp:lastModifiedBy>Erel Segal-Halevi</cp:lastModifiedBy>
  <dcterms:modified xsi:type="dcterms:W3CDTF">2019-06-16T13:48:39Z</dcterms:modified>
  <cp:revision>1724</cp:revision>
  <dc:subject/>
  <dc:title/>
</cp:coreProperties>
</file>